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0"/>
  </p:notesMasterIdLst>
  <p:sldIdLst>
    <p:sldId id="277" r:id="rId3"/>
    <p:sldId id="307" r:id="rId4"/>
    <p:sldId id="335" r:id="rId5"/>
    <p:sldId id="310" r:id="rId6"/>
    <p:sldId id="311" r:id="rId7"/>
    <p:sldId id="258" r:id="rId8"/>
    <p:sldId id="306" r:id="rId9"/>
    <p:sldId id="312" r:id="rId10"/>
    <p:sldId id="313" r:id="rId11"/>
    <p:sldId id="263" r:id="rId12"/>
    <p:sldId id="314" r:id="rId13"/>
    <p:sldId id="315" r:id="rId14"/>
    <p:sldId id="270" r:id="rId15"/>
    <p:sldId id="316" r:id="rId16"/>
    <p:sldId id="308" r:id="rId17"/>
    <p:sldId id="317" r:id="rId18"/>
    <p:sldId id="321" r:id="rId19"/>
    <p:sldId id="318" r:id="rId20"/>
    <p:sldId id="309" r:id="rId21"/>
    <p:sldId id="329" r:id="rId22"/>
    <p:sldId id="319" r:id="rId23"/>
    <p:sldId id="330" r:id="rId24"/>
    <p:sldId id="331" r:id="rId25"/>
    <p:sldId id="332" r:id="rId26"/>
    <p:sldId id="333" r:id="rId27"/>
    <p:sldId id="334" r:id="rId28"/>
    <p:sldId id="328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307"/>
            <p14:sldId id="335"/>
            <p14:sldId id="310"/>
            <p14:sldId id="311"/>
            <p14:sldId id="258"/>
            <p14:sldId id="306"/>
            <p14:sldId id="312"/>
            <p14:sldId id="313"/>
          </p14:sldIdLst>
        </p14:section>
        <p14:section name="Créez votre présentation" id="{16378913-E5ED-4281-BAF5-F1F938CB0BED}">
          <p14:sldIdLst/>
        </p14:section>
        <p14:section name="Enrichissez votre présentation" id="{E2D565D1-BA5E-44E6-A40E-50A644912248}">
          <p14:sldIdLst>
            <p14:sldId id="263"/>
            <p14:sldId id="314"/>
            <p14:sldId id="315"/>
          </p14:sldIdLst>
        </p14:section>
        <p14:section name="Effectuez votre présentation" id="{71D59651-8EFA-4415-9623-98B4C4A8699C}">
          <p14:sldIdLst>
            <p14:sldId id="270"/>
            <p14:sldId id="316"/>
            <p14:sldId id="308"/>
            <p14:sldId id="317"/>
            <p14:sldId id="321"/>
            <p14:sldId id="318"/>
            <p14:sldId id="309"/>
            <p14:sldId id="329"/>
            <p14:sldId id="319"/>
            <p14:sldId id="330"/>
            <p14:sldId id="331"/>
            <p14:sldId id="332"/>
            <p14:sldId id="333"/>
            <p14:sldId id="334"/>
            <p14:sldId id="328"/>
          </p14:sldIdLst>
        </p14:section>
        <p14:section name="Ce n’est pas tout !" id="{2E16B512-814A-4DC1-A986-25475E10E0E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825" autoAdjust="0"/>
  </p:normalViewPr>
  <p:slideViewPr>
    <p:cSldViewPr>
      <p:cViewPr varScale="1">
        <p:scale>
          <a:sx n="74" d="100"/>
          <a:sy n="74" d="100"/>
        </p:scale>
        <p:origin x="12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F830A1-3891-4B82-A120-081866556DA0}" type="datetimeFigureOut">
              <a:pPr/>
              <a:t>01/05/2015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8CC9574-A819-4FE4-99A7-1E27AD09ADC2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18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Cette </a:t>
            </a:r>
            <a:r>
              <a:rPr lang="fr-FR" dirty="0" smtClean="0"/>
              <a:t>présentation illustre les nouvelles fonctionnalités de PowerPoint, qui sont optimisées pour un affichage sous forme de diaporama. Ces diapositives visent à vous donner des idées pour créer des présentations captivantes dans PowerPoint 2010.</a:t>
            </a:r>
          </a:p>
          <a:p>
            <a:endParaRPr lang="fr-FR" dirty="0" smtClean="0"/>
          </a:p>
          <a:p>
            <a:r>
              <a:rPr lang="fr-FR" dirty="0" smtClean="0"/>
              <a:t>Pour obtenir d’autres exemples de modèles, cliquez sur l’onglet Fichier puis, dans l’onglet Nouveau, cliquez sur Exemples de modèles.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561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0792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7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13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13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17</a:t>
            </a:fld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8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fr-F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fr-F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édia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fr-FR"/>
            </a:lvl1pPr>
          </a:lstStyle>
          <a:p>
            <a:pPr eaLnBrk="1" latinLnBrk="0" hangingPunct="1"/>
            <a:r>
              <a:rPr lang="fr-FR" smtClean="0"/>
              <a:t>Cliquez sur l'icône pour ajouter l'élément multimédia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fr-F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fr-FR" sz="3200"/>
            </a:lvl1pPr>
            <a:lvl2pPr marL="457200" indent="0" eaLnBrk="1" latinLnBrk="0" hangingPunct="1">
              <a:buNone/>
              <a:defRPr kumimoji="0" lang="fr-FR" sz="2800"/>
            </a:lvl2pPr>
            <a:lvl3pPr marL="914400" indent="0" eaLnBrk="1" latinLnBrk="0" hangingPunct="1">
              <a:buNone/>
              <a:defRPr kumimoji="0" lang="fr-FR" sz="2400"/>
            </a:lvl3pPr>
            <a:lvl4pPr marL="1371600" indent="0" eaLnBrk="1" latinLnBrk="0" hangingPunct="1">
              <a:buNone/>
              <a:defRPr kumimoji="0" lang="fr-FR" sz="2000"/>
            </a:lvl4pPr>
            <a:lvl5pPr marL="1828800" indent="0" eaLnBrk="1" latinLnBrk="0" hangingPunct="1">
              <a:buNone/>
              <a:defRPr kumimoji="0" lang="fr-FR" sz="2000"/>
            </a:lvl5pPr>
            <a:lvl6pPr marL="2286000" indent="0" eaLnBrk="1" latinLnBrk="0" hangingPunct="1">
              <a:buNone/>
              <a:defRPr kumimoji="0" lang="fr-FR" sz="2000"/>
            </a:lvl6pPr>
            <a:lvl7pPr marL="2743200" indent="0" eaLnBrk="1" latinLnBrk="0" hangingPunct="1">
              <a:buNone/>
              <a:defRPr kumimoji="0" lang="fr-FR" sz="2000"/>
            </a:lvl7pPr>
            <a:lvl8pPr marL="3200400" indent="0" eaLnBrk="1" latinLnBrk="0" hangingPunct="1">
              <a:buNone/>
              <a:defRPr kumimoji="0" lang="fr-FR" sz="2000"/>
            </a:lvl8pPr>
            <a:lvl9pPr marL="3657600" indent="0" eaLnBrk="1" latinLnBrk="0" hangingPunct="1">
              <a:buNone/>
              <a:defRPr kumimoji="0" lang="fr-FR" sz="2000"/>
            </a:lvl9pPr>
          </a:lstStyle>
          <a:p>
            <a:pPr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texte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fr-F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    Modifiez le style du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01/05/2015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‹N°›</a:t>
            </a:fld>
            <a:endParaRPr kumimoji="0"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fr-FR" sz="3000" b="1" cap="all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fr-F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fr-F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fr-FR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seul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fr-F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fr-F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avec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fr-F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fr-F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fr-F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fr-F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fr-F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fr-F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fr-FR" sz="2000"/>
            </a:lvl6pPr>
            <a:lvl7pPr eaLnBrk="1" latinLnBrk="0" hangingPunct="1">
              <a:defRPr kumimoji="0" lang="fr-FR" sz="2000"/>
            </a:lvl7pPr>
            <a:lvl8pPr eaLnBrk="1" latinLnBrk="0" hangingPunct="1">
              <a:defRPr kumimoji="0" lang="fr-FR" sz="2000"/>
            </a:lvl8pPr>
            <a:lvl9pPr eaLnBrk="1" latinLnBrk="0" hangingPunct="1">
              <a:defRPr kumimoji="0" lang="fr-FR" sz="20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01/05/2015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tab.ac-caen.fr/cm1-cm2-lessay/index.php/category/Grammaire-Conjugaison/Capsules" TargetMode="External"/><Relationship Id="rId2" Type="http://schemas.openxmlformats.org/officeDocument/2006/relationships/hyperlink" Target="http://fr.calameo.com/read/00416074716738ad4f153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blogs.etab.ac-caen.fr/cm1-cm2-lessay/index.php/post/2014/09/25/La-foire-de-Lessay-2014" TargetMode="External"/><Relationship Id="rId4" Type="http://schemas.openxmlformats.org/officeDocument/2006/relationships/hyperlink" Target="http://blogs.etab.ac-caen.fr/cm1-cm2-lessay/index.php/category/Grammaire-Conjugaison/Exercice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tab.ac-caen.fr/cm1-cm2-lessay/index.php/post/2015/01/23/BD-sur-rosie" TargetMode="External"/><Relationship Id="rId2" Type="http://schemas.openxmlformats.org/officeDocument/2006/relationships/hyperlink" Target="http://blogs.etab.ac-caen.fr/cm1-cm2-lessay/index.php/post/2014/12/05/Les-jeux-%C3%A9questres-mondiaux-:-le-compte-rendu-qui-arrive-tr%C3%A8s-tr%C3%A8s-tard...-Enfin,-mieux-vaut-tard-que-jamais!!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blogs.etab.ac-caen.fr/cm1-cm2-lessay/index.php/post/2015/04/07/choral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tab.ac-caen.fr/cm1-cm2-lessay/index.php/post/2015/02/01/Dessins-de-MineCraft-(suite)" TargetMode="External"/><Relationship Id="rId2" Type="http://schemas.openxmlformats.org/officeDocument/2006/relationships/hyperlink" Target="http://blogs.etab.ac-caen.fr/cm1-cm2-lessay/index.php/post/2014/09/28/les-droites-parall%C3%A8les#comments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blogs.etab.ac-caen.fr/cm1-cm2-lessay/index.php/post/2015/04/01/Tante-Hila-vendredi-au-cin%C3%A9ma" TargetMode="External"/><Relationship Id="rId4" Type="http://schemas.openxmlformats.org/officeDocument/2006/relationships/hyperlink" Target="http://blogs.etab.ac-caen.fr/cm2delessay/index.php/post/2014/10/20/Petit-d%C3%A9fi-math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etab.ac-caen.fr/cm1-cm2-lessay/index.php/category/Expression-personnelle/Mathis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tab.ac-caen.fr/cm1-cm2-lessay/index.php/category/Expression-personnelle/Mathis" TargetMode="External"/><Relationship Id="rId2" Type="http://schemas.openxmlformats.org/officeDocument/2006/relationships/hyperlink" Target="http://blogs.etab.ac-caen.fr/cm1lessay2/index.php/post/2015/03/30/L-ea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blogs.etab.ac-caen.fr/cm2delessay/index.php/post/2014/10/20/Petit-d%C3%A9fi-math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cndp.fr/agence-usages-tice/temoignages/blog-et-tbi-pour-la-production-d-ecrits-au-cm2-1237.htm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cndp.fr/agence-usages-tice/temoignages/faire-vivre-un-blog-d-ecole-1240.ht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21.png"/><Relationship Id="rId4" Type="http://schemas.openxmlformats.org/officeDocument/2006/relationships/hyperlink" Target="https://www.mindmeister.com/53680577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etab.ac-caen.fr/cm1-cm2-lessay/index.php/post/2015/02/19/les-triangles" TargetMode="External"/><Relationship Id="rId2" Type="http://schemas.openxmlformats.org/officeDocument/2006/relationships/hyperlink" Target="http://blogs.etab.ac-caen.fr/cm1lessay2/index.php/post/2015/03/30/L-eau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blogs.etab.ac-caen.fr/cm1-cm2-lessay/index.php/category/Anglais" TargetMode="External"/><Relationship Id="rId4" Type="http://schemas.openxmlformats.org/officeDocument/2006/relationships/hyperlink" Target="http://blogs.etab.ac-caen.fr/cm1-cm2-lessay/index.php/post/2015/03/21/les-fraction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fr-FR" dirty="0" smtClean="0"/>
              <a:t>Quelles possibilités pédagogiques?</a:t>
            </a:r>
            <a:endParaRPr lang="fr-F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Autofit/>
          </a:bodyPr>
          <a:lstStyle/>
          <a:p>
            <a:r>
              <a:rPr lang="fr-FR" sz="11500" b="0" dirty="0" smtClean="0">
                <a:solidFill>
                  <a:srgbClr val="7BCF27"/>
                </a:solidFill>
                <a:latin typeface="Calibri" pitchFamily="34" charset="0"/>
              </a:rPr>
              <a:t>LES BLOGS</a:t>
            </a:r>
            <a:endParaRPr lang="fr-FR" sz="413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r-FR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UNE PLATEFORME DE RESSOURCES PRODUITES PAR LES ÉLÈVES </a:t>
            </a:r>
            <a:endParaRPr lang="fr-FR" sz="4000" cap="none" dirty="0">
              <a:solidFill>
                <a:prstClr val="black">
                  <a:lumMod val="85000"/>
                  <a:lumOff val="15000"/>
                </a:prstClr>
              </a:solidFill>
              <a:ea typeface="+mn-ea"/>
              <a:cs typeface="+mn-cs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4149080"/>
            <a:ext cx="4619625" cy="1733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Une plateforme de ressources produites par les élèves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1628800"/>
            <a:ext cx="71006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b="1" dirty="0" smtClean="0"/>
              <a:t>Des productions diverses : livres numériques, productions en art visuel…</a:t>
            </a:r>
          </a:p>
          <a:p>
            <a:r>
              <a:rPr lang="fr-FR" sz="2000" b="1" dirty="0" smtClean="0"/>
              <a:t>	</a:t>
            </a:r>
            <a:r>
              <a:rPr lang="fr-FR" sz="2000" b="1" dirty="0" smtClean="0">
                <a:hlinkClick r:id="rId2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 smtClean="0"/>
              <a:t>Des capsules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3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 smtClean="0"/>
              <a:t>Des jeux/exercices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4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 smtClean="0"/>
              <a:t>Des documentaires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5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3616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Une plateforme de ressources produites par les élèves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2132856"/>
            <a:ext cx="8229600" cy="31249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800" dirty="0" smtClean="0"/>
              <a:t>Les élèves donnent du sens à leurs productions d’écrits. Ils sont fiers de leur travail.</a:t>
            </a:r>
          </a:p>
          <a:p>
            <a:pPr algn="just"/>
            <a:r>
              <a:rPr lang="fr-FR" sz="2800" dirty="0" smtClean="0"/>
              <a:t>Les élèves partagent leur travail. Leurs productions vont être lues.</a:t>
            </a:r>
          </a:p>
          <a:p>
            <a:pPr algn="just"/>
            <a:r>
              <a:rPr lang="fr-FR" sz="2800" dirty="0" smtClean="0"/>
              <a:t>Les élèves sont acteurs de leurs apprentissages : ils expliquent, reformulent, construisent des exercices auxquels ils jouent ensuite… Ils réécoutent, relisent leurs productions.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89601" y="1412776"/>
            <a:ext cx="2383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À quoi ça sert?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80335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 dirty="0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r-FR" sz="4000" dirty="0" smtClean="0"/>
              <a:t>un </a:t>
            </a:r>
            <a:r>
              <a:rPr lang="fr-FR" sz="4000" dirty="0"/>
              <a:t>blog narratif de la vie de classe</a:t>
            </a: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4301200"/>
            <a:ext cx="5200650" cy="106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 </a:t>
            </a:r>
            <a:r>
              <a:rPr lang="fr-FR" sz="3200" dirty="0"/>
              <a:t>blog narratif de la vie de classe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9512" y="986109"/>
            <a:ext cx="7100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b="1" dirty="0" smtClean="0"/>
              <a:t>Des compte-rendu de visite</a:t>
            </a:r>
          </a:p>
          <a:p>
            <a:r>
              <a:rPr lang="fr-FR" sz="2400" b="1" dirty="0"/>
              <a:t>	</a:t>
            </a:r>
            <a:r>
              <a:rPr lang="fr-FR" sz="2400" b="1" dirty="0" smtClean="0">
                <a:hlinkClick r:id="rId2"/>
              </a:rPr>
              <a:t>Exemple</a:t>
            </a:r>
            <a:endParaRPr lang="fr-FR" sz="2400" b="1" dirty="0" smtClean="0"/>
          </a:p>
          <a:p>
            <a:endParaRPr lang="fr-FR" sz="2400" b="1" dirty="0" smtClean="0"/>
          </a:p>
          <a:p>
            <a:pPr marL="285750" indent="-285750">
              <a:buFontTx/>
              <a:buChar char="-"/>
            </a:pPr>
            <a:r>
              <a:rPr lang="fr-FR" sz="2400" b="1" dirty="0" smtClean="0"/>
              <a:t>Des récits des évènements de la vie de la classe, de l’école…</a:t>
            </a:r>
          </a:p>
          <a:p>
            <a:r>
              <a:rPr lang="fr-FR" sz="2400" b="1" dirty="0"/>
              <a:t>	</a:t>
            </a:r>
            <a:r>
              <a:rPr lang="fr-FR" sz="2400" b="1" dirty="0" smtClean="0">
                <a:hlinkClick r:id="rId3"/>
              </a:rPr>
              <a:t>Exemple1</a:t>
            </a:r>
            <a:r>
              <a:rPr lang="fr-FR" dirty="0" smtClean="0"/>
              <a:t>	</a:t>
            </a:r>
            <a:r>
              <a:rPr lang="fr-FR" sz="2400" b="1" dirty="0" smtClean="0">
                <a:hlinkClick r:id="rId4"/>
              </a:rPr>
              <a:t>Exemple 2</a:t>
            </a:r>
            <a:endParaRPr lang="fr-FR" sz="24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542509" y="4246893"/>
            <a:ext cx="8190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Cela permet aux élèves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de partager leur vécu de classe, leur expérience, avec leurs amis, leurs familles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 smtClean="0"/>
              <a:t>de se remémorer ce qu’ils ont vécu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b="1" dirty="0"/>
              <a:t>d</a:t>
            </a:r>
            <a:r>
              <a:rPr lang="fr-FR" sz="2400" b="1" dirty="0" smtClean="0"/>
              <a:t>’exprimer leur ressenti, leurs émotions, leur opinion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36180" y="3518542"/>
            <a:ext cx="2383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À quoi ça sert?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02757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un </a:t>
            </a:r>
            <a:r>
              <a:rPr lang="fr-FR" sz="3200" dirty="0"/>
              <a:t>lieu social </a:t>
            </a:r>
            <a:r>
              <a:rPr lang="fr-FR" sz="3200" dirty="0" smtClean="0"/>
              <a:t>:</a:t>
            </a:r>
            <a:br>
              <a:rPr lang="fr-FR" sz="3200" dirty="0" smtClean="0"/>
            </a:br>
            <a:r>
              <a:rPr lang="fr-FR" sz="3200" dirty="0" smtClean="0"/>
              <a:t>les commentaires</a:t>
            </a:r>
            <a:endParaRPr lang="fr-FR" dirty="0"/>
          </a:p>
        </p:txBody>
      </p:sp>
      <p:sp>
        <p:nvSpPr>
          <p:cNvPr id="4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 dirty="0" smtClean="0">
                <a:solidFill>
                  <a:schemeClr val="accent1">
                    <a:alpha val="64000"/>
                  </a:schemeClr>
                </a:solidFill>
                <a:cs typeface="Arial" pitchFamily="34" charset="0"/>
              </a:rPr>
              <a:t>4</a:t>
            </a:r>
            <a:endParaRPr lang="fr-FR" sz="17000" b="1" dirty="0">
              <a:solidFill>
                <a:schemeClr val="accent1">
                  <a:alpha val="64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789040"/>
            <a:ext cx="571500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U</a:t>
            </a:r>
            <a:r>
              <a:rPr lang="fr-FR" sz="2800" dirty="0" smtClean="0"/>
              <a:t>n </a:t>
            </a:r>
            <a:r>
              <a:rPr lang="fr-FR" sz="2800" dirty="0"/>
              <a:t>lieu social </a:t>
            </a:r>
            <a:r>
              <a:rPr lang="fr-FR" sz="2800" dirty="0" smtClean="0"/>
              <a:t>: les </a:t>
            </a:r>
            <a:r>
              <a:rPr lang="fr-FR" sz="2800" dirty="0"/>
              <a:t>commentaires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57241" y="1556792"/>
            <a:ext cx="710064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b="1" dirty="0" smtClean="0"/>
              <a:t>Des commentaires pour réagir à un article : décrire ses émotions, son point de vue, ses idées…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2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 smtClean="0"/>
              <a:t>Des commentaires pour féliciter un élève, l’encourager, lui répondre…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3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 smtClean="0"/>
              <a:t>Des commentaires pour répondre à un problème posé.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4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/>
              <a:t>Des </a:t>
            </a:r>
            <a:r>
              <a:rPr lang="fr-FR" sz="2000" b="1" dirty="0" smtClean="0"/>
              <a:t>commentaires pour critiquer un livre, un film…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5"/>
              </a:rPr>
              <a:t>Exemple</a:t>
            </a:r>
            <a:endParaRPr lang="fr-FR" sz="2000" b="1" dirty="0"/>
          </a:p>
          <a:p>
            <a:pPr marL="285750" indent="-285750">
              <a:buFontTx/>
              <a:buChar char="-"/>
            </a:pPr>
            <a:endParaRPr lang="fr-FR" sz="2000" b="1" dirty="0" smtClean="0"/>
          </a:p>
          <a:p>
            <a:pPr marL="285750" indent="-285750">
              <a:buFontTx/>
              <a:buChar char="-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92359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 dirty="0" smtClean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5</a:t>
            </a:r>
            <a:endParaRPr lang="fr-FR" sz="17000" b="1" dirty="0">
              <a:solidFill>
                <a:srgbClr val="2A7A9E">
                  <a:alpha val="40000"/>
                </a:srgbClr>
              </a:solidFill>
              <a:cs typeface="Arial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r-FR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UN LIEU D’EXPRESSION PERSONNELLE</a:t>
            </a:r>
            <a:endParaRPr lang="fr-FR" sz="4000" cap="none" dirty="0">
              <a:solidFill>
                <a:prstClr val="black">
                  <a:lumMod val="85000"/>
                  <a:lumOff val="15000"/>
                </a:prstClr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32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Un lieu d’expression personnelle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peut avoir une catégorie pour les dessins, textes… personnels que les élèves veulent publier et partager.</a:t>
            </a:r>
          </a:p>
          <a:p>
            <a:pPr lvl="1"/>
            <a:r>
              <a:rPr lang="fr-FR" dirty="0" smtClean="0"/>
              <a:t>Cela permet à certains élèves de gagner confiance en eux.</a:t>
            </a:r>
          </a:p>
          <a:p>
            <a:pPr lvl="1"/>
            <a:r>
              <a:rPr lang="fr-FR" dirty="0" smtClean="0"/>
              <a:t>Cela instaure un dialogue entre élèves.</a:t>
            </a: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	</a:t>
            </a:r>
            <a:r>
              <a:rPr lang="fr-FR" dirty="0" smtClean="0">
                <a:hlinkClick r:id="rId2"/>
              </a:rPr>
              <a:t>Exemple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7102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Améliorer la production d’écrits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6180" y="1412776"/>
            <a:ext cx="8229600" cy="4525963"/>
          </a:xfrm>
        </p:spPr>
        <p:txBody>
          <a:bodyPr>
            <a:normAutofit/>
          </a:bodyPr>
          <a:lstStyle/>
          <a:p>
            <a:r>
              <a:rPr lang="fr-FR" b="1" dirty="0"/>
              <a:t>Dépasser l’habitude </a:t>
            </a:r>
            <a:r>
              <a:rPr lang="fr-FR" b="1" dirty="0" smtClean="0"/>
              <a:t>de n’utiliser le blog qu’en fin de production d’un écrit</a:t>
            </a: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L’écriture des articles, des commentaires peuvent se faire sans passer par un brouillon « papier », grâce à la modération.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>
                <a:sym typeface="Wingdings" panose="05000000000000000000" pitchFamily="2" charset="2"/>
              </a:rPr>
              <a:t> Utiliser les avantages du traitement de textes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(retoucher, effacer, bouger, corriger…) tout en gardant une production « propre »</a:t>
            </a:r>
          </a:p>
        </p:txBody>
      </p:sp>
    </p:spTree>
    <p:extLst>
      <p:ext uri="{BB962C8B-B14F-4D97-AF65-F5344CB8AC3E}">
        <p14:creationId xmlns:p14="http://schemas.microsoft.com/office/powerpoint/2010/main" val="385430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2015" y="40466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/>
              <a:t>Le blog est un site présentant en ordre chronologique de courts </a:t>
            </a:r>
            <a:r>
              <a:rPr lang="fr-FR" sz="2400" dirty="0" smtClean="0"/>
              <a:t>articles. </a:t>
            </a:r>
            <a:r>
              <a:rPr lang="fr-FR" sz="2400" dirty="0"/>
              <a:t>Relativement simple d’utilisation, le blog s’est imposé comme un outil de publication dans de nombreux domaines. S’il permet de multiples usages, </a:t>
            </a:r>
            <a:r>
              <a:rPr lang="fr-FR" sz="2400" b="1" dirty="0"/>
              <a:t>que dire de ses bénéfices pédagogiques </a:t>
            </a:r>
            <a:r>
              <a:rPr lang="fr-FR" sz="2400" b="1" dirty="0" smtClean="0"/>
              <a:t>?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772583" y="2636912"/>
            <a:ext cx="7632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/>
              <a:t>Constat : </a:t>
            </a:r>
            <a:r>
              <a:rPr lang="fr-FR" sz="2400" dirty="0"/>
              <a:t>La plupart des blogs de classes consistent en des récits de moments vécus par la classe (rédigés et techniquement délégués au maitre ou la maitresse de la classe).</a:t>
            </a:r>
          </a:p>
          <a:p>
            <a:pPr algn="just"/>
            <a:r>
              <a:rPr lang="fr-FR" sz="2400" b="1" dirty="0"/>
              <a:t>Comment varier les approches et proposer d’autres activités pédagogiques?</a:t>
            </a:r>
          </a:p>
        </p:txBody>
      </p:sp>
    </p:spTree>
    <p:extLst>
      <p:ext uri="{BB962C8B-B14F-4D97-AF65-F5344CB8AC3E}">
        <p14:creationId xmlns:p14="http://schemas.microsoft.com/office/powerpoint/2010/main" val="85758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Améliorer l’orthographe grâce au blog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6180" y="980728"/>
            <a:ext cx="8229600" cy="5040559"/>
          </a:xfrm>
        </p:spPr>
        <p:txBody>
          <a:bodyPr/>
          <a:lstStyle/>
          <a:p>
            <a:r>
              <a:rPr lang="fr-FR" sz="2800" dirty="0">
                <a:sym typeface="Wingdings" panose="05000000000000000000" pitchFamily="2" charset="2"/>
              </a:rPr>
              <a:t>Un rituel collectif peut être la correction des commentaires du </a:t>
            </a:r>
            <a:r>
              <a:rPr lang="fr-FR" sz="2800" dirty="0" smtClean="0">
                <a:sym typeface="Wingdings" panose="05000000000000000000" pitchFamily="2" charset="2"/>
              </a:rPr>
              <a:t>jour.</a:t>
            </a:r>
          </a:p>
          <a:p>
            <a:pPr marL="457200" lvl="1" indent="0">
              <a:buNone/>
            </a:pPr>
            <a:r>
              <a:rPr lang="fr-FR" sz="2400" dirty="0" smtClean="0">
                <a:sym typeface="Wingdings" panose="05000000000000000000" pitchFamily="2" charset="2"/>
              </a:rPr>
              <a:t>En effet, toute publication sur le blog de classe doit être sans erreur.</a:t>
            </a:r>
            <a:endParaRPr lang="fr-FR" sz="2400" dirty="0">
              <a:sym typeface="Wingdings" panose="05000000000000000000" pitchFamily="2" charset="2"/>
            </a:endParaRPr>
          </a:p>
          <a:p>
            <a:pPr lvl="2"/>
            <a:r>
              <a:rPr lang="fr-FR" sz="2000" dirty="0" smtClean="0">
                <a:sym typeface="Wingdings" panose="05000000000000000000" pitchFamily="2" charset="2"/>
              </a:rPr>
              <a:t>On commente le commentaire : Qu’a voulu nous dire son auteur? Est-ce bien formulé? Est-ce bien orthographié?</a:t>
            </a:r>
          </a:p>
          <a:p>
            <a:pPr lvl="2"/>
            <a:r>
              <a:rPr lang="fr-FR" sz="2000" dirty="0" smtClean="0">
                <a:sym typeface="Wingdings" panose="05000000000000000000" pitchFamily="2" charset="2"/>
              </a:rPr>
              <a:t>On interroge l’auteur et on améliore sa formulation en collectif en fonction de son intention puis les élèves cherchent et corrigent les erreurs d’orthographe.</a:t>
            </a:r>
          </a:p>
          <a:p>
            <a:pPr lvl="2"/>
            <a:r>
              <a:rPr lang="fr-FR" sz="2000" dirty="0" smtClean="0">
                <a:sym typeface="Wingdings" panose="05000000000000000000" pitchFamily="2" charset="2"/>
              </a:rPr>
              <a:t>Ensuite on publie le commentaire.</a:t>
            </a:r>
            <a:endParaRPr lang="fr-FR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>
                <a:sym typeface="Wingdings" panose="05000000000000000000" pitchFamily="2" charset="2"/>
              </a:rPr>
              <a:t>On travaille l’orthographe à partir des erreurs des élèves, on est au plus proche des besoins des élèves.</a:t>
            </a:r>
            <a:endParaRPr lang="fr-FR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14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Blogs et B2i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Avec un blog, tous les domaines du B2i peuvent être abordés, et notamment le </a:t>
            </a:r>
            <a:r>
              <a:rPr lang="fr-FR" b="1" dirty="0"/>
              <a:t>domaine </a:t>
            </a:r>
            <a:r>
              <a:rPr lang="fr-FR" b="1" dirty="0" smtClean="0"/>
              <a:t>2</a:t>
            </a:r>
            <a:r>
              <a:rPr lang="fr-FR" dirty="0" smtClean="0"/>
              <a:t> (adopter </a:t>
            </a:r>
            <a:r>
              <a:rPr lang="fr-FR" dirty="0"/>
              <a:t>une attitude </a:t>
            </a:r>
            <a:r>
              <a:rPr lang="fr-FR" dirty="0" smtClean="0"/>
              <a:t>responsable) qui est souvent délaissé.</a:t>
            </a:r>
          </a:p>
        </p:txBody>
      </p:sp>
    </p:spTree>
    <p:extLst>
      <p:ext uri="{BB962C8B-B14F-4D97-AF65-F5344CB8AC3E}">
        <p14:creationId xmlns:p14="http://schemas.microsoft.com/office/powerpoint/2010/main" val="14852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Blogs et B2i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39552" y="112474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i="1" dirty="0">
                <a:solidFill>
                  <a:srgbClr val="000000"/>
                </a:solidFill>
                <a:latin typeface="Calibri" panose="020F0502020204030204" pitchFamily="34" charset="0"/>
              </a:rPr>
              <a:t>B2I - Niveau 1 - FIN CYCLE </a:t>
            </a:r>
            <a:r>
              <a:rPr lang="fr-FR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3 - </a:t>
            </a:r>
            <a:r>
              <a:rPr lang="fr-FR" b="1" i="1" dirty="0">
                <a:solidFill>
                  <a:srgbClr val="000000"/>
                </a:solidFill>
                <a:latin typeface="Calibri" panose="020F0502020204030204" pitchFamily="34" charset="0"/>
              </a:rPr>
              <a:t>Référentiel, novembre 2011</a:t>
            </a:r>
            <a:r>
              <a:rPr lang="fr-FR" dirty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41" y="1700808"/>
            <a:ext cx="9209518" cy="336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4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Blogs et B2i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017" y="980728"/>
            <a:ext cx="9209518" cy="514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32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Blogs et B2i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05" y="1124744"/>
            <a:ext cx="9209518" cy="440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02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Blogs et B2i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0728"/>
            <a:ext cx="9209518" cy="544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7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Blogs et B2i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759" y="1124744"/>
            <a:ext cx="9209518" cy="336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00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Blogs utilisés pour cette animation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3 blogs du cycle 3 de l’école de Lessay de l’année scolaire 2014-2015</a:t>
            </a:r>
          </a:p>
          <a:p>
            <a:pPr lvl="1"/>
            <a:r>
              <a:rPr lang="fr-FR" dirty="0" smtClean="0">
                <a:hlinkClick r:id="rId2"/>
              </a:rPr>
              <a:t>Le blog des cm1</a:t>
            </a:r>
            <a:r>
              <a:rPr lang="fr-FR" dirty="0" smtClean="0"/>
              <a:t> (Mme </a:t>
            </a:r>
            <a:r>
              <a:rPr lang="fr-FR" dirty="0" err="1" smtClean="0"/>
              <a:t>Angot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hlinkClick r:id="rId3"/>
              </a:rPr>
              <a:t>Le blog des cm1/cm2</a:t>
            </a:r>
            <a:r>
              <a:rPr lang="fr-FR" dirty="0" smtClean="0"/>
              <a:t> (M. </a:t>
            </a:r>
            <a:r>
              <a:rPr lang="fr-FR" dirty="0" err="1" smtClean="0"/>
              <a:t>Cornali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hlinkClick r:id="rId4"/>
              </a:rPr>
              <a:t>Le blog des cm2</a:t>
            </a:r>
            <a:r>
              <a:rPr lang="fr-FR" dirty="0" smtClean="0"/>
              <a:t> (Mme </a:t>
            </a:r>
            <a:r>
              <a:rPr lang="fr-FR" dirty="0" err="1" smtClean="0"/>
              <a:t>Parey-Challes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751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48680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Le </a:t>
            </a:r>
            <a:r>
              <a:rPr lang="fr-FR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blog contribue à établir la cohésion sociale au sein d’un groupe et il encourage la production et les échanges entre auteurs. Les blogs intéressants pédagogiquement sont ceux qui font la part belle à l’expression personnelle, à l’</a:t>
            </a:r>
            <a:r>
              <a:rPr lang="fr-FR" sz="2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auto-réflexion</a:t>
            </a:r>
            <a:r>
              <a:rPr lang="fr-FR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et au partage entre pairs. Il est recommandé de construire des blogs à partir d’activités contextualisées et réalistes pour motiver les élèves à écrire.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6084168" y="4725144"/>
            <a:ext cx="1924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Carole </a:t>
            </a:r>
            <a:r>
              <a:rPr lang="fr-FR" sz="2400" b="1" dirty="0" err="1" smtClean="0"/>
              <a:t>Francq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2743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d’utilisations des blogs en classe (1)</a:t>
            </a:r>
            <a:endParaRPr lang="fr-FR" dirty="0"/>
          </a:p>
        </p:txBody>
      </p:sp>
      <p:pic>
        <p:nvPicPr>
          <p:cNvPr id="6" name="Imag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22" y="1196752"/>
            <a:ext cx="758580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4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Exemples d’utilisations des blogs en classe </a:t>
            </a:r>
            <a:r>
              <a:rPr lang="fr-FR" dirty="0" smtClean="0"/>
              <a:t>(2)</a:t>
            </a:r>
            <a:endParaRPr lang="fr-FR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268760"/>
            <a:ext cx="774011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17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016" y="18864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fr-F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Différentes utilisations possibles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FF6600"/>
                </a:solidFill>
              </a:rPr>
              <a:t>           </a:t>
            </a:r>
          </a:p>
        </p:txBody>
      </p:sp>
      <p:pic>
        <p:nvPicPr>
          <p:cNvPr id="6" name="Image 5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" y="1452562"/>
            <a:ext cx="8763000" cy="39528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une plateforme de ressources externes </a:t>
            </a:r>
            <a:br>
              <a:rPr lang="fr-FR" sz="3200" dirty="0"/>
            </a:br>
            <a:endParaRPr lang="fr-FR" dirty="0"/>
          </a:p>
        </p:txBody>
      </p:sp>
      <p:sp>
        <p:nvSpPr>
          <p:cNvPr id="5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 dirty="0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5" y="3962400"/>
            <a:ext cx="50482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84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Une </a:t>
            </a:r>
            <a:r>
              <a:rPr lang="fr-FR" sz="2800" dirty="0"/>
              <a:t>plateforme de ressources externes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1556792"/>
            <a:ext cx="7100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b="1" dirty="0"/>
              <a:t>Des liens vers des sites de ressources dans les différentes </a:t>
            </a:r>
            <a:r>
              <a:rPr lang="fr-FR" sz="2000" b="1" dirty="0" smtClean="0"/>
              <a:t>disciplines : histoire, géographie, sciences…</a:t>
            </a:r>
          </a:p>
          <a:p>
            <a:r>
              <a:rPr lang="fr-FR" sz="2000" b="1" dirty="0" smtClean="0"/>
              <a:t>	</a:t>
            </a:r>
            <a:r>
              <a:rPr lang="fr-FR" sz="2000" b="1" dirty="0" smtClean="0">
                <a:hlinkClick r:id="rId2"/>
              </a:rPr>
              <a:t>Exemple</a:t>
            </a:r>
            <a:endParaRPr lang="fr-FR" sz="2000" b="1" dirty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 smtClean="0"/>
              <a:t>Des </a:t>
            </a:r>
            <a:r>
              <a:rPr lang="fr-FR" sz="2000" b="1" dirty="0"/>
              <a:t>liens vers des </a:t>
            </a:r>
            <a:r>
              <a:rPr lang="fr-FR" sz="2000" b="1" dirty="0" smtClean="0"/>
              <a:t>capsules (courtes vidéos reprenant un point du programme) </a:t>
            </a:r>
            <a:r>
              <a:rPr lang="fr-FR" sz="2000" b="1" dirty="0"/>
              <a:t>: les fondamentaux, </a:t>
            </a:r>
            <a:r>
              <a:rPr lang="fr-FR" sz="2000" b="1" dirty="0" err="1"/>
              <a:t>sesamath</a:t>
            </a:r>
            <a:r>
              <a:rPr lang="fr-FR" sz="2000" b="1" dirty="0"/>
              <a:t>…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3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r>
              <a:rPr lang="fr-FR" sz="2000" b="1" dirty="0" smtClean="0"/>
              <a:t>-   Des liens vers des exercices en ligne.</a:t>
            </a:r>
          </a:p>
          <a:p>
            <a:r>
              <a:rPr lang="fr-FR" sz="2000" b="1" dirty="0"/>
              <a:t>	</a:t>
            </a:r>
            <a:r>
              <a:rPr lang="fr-FR" sz="2000" b="1" dirty="0" smtClean="0">
                <a:hlinkClick r:id="rId4"/>
              </a:rPr>
              <a:t>Exemple</a:t>
            </a:r>
            <a:endParaRPr lang="fr-FR" sz="2000" b="1" dirty="0" smtClean="0"/>
          </a:p>
          <a:p>
            <a:endParaRPr lang="fr-FR" sz="2000" b="1" dirty="0" smtClean="0"/>
          </a:p>
          <a:p>
            <a:pPr marL="285750" indent="-285750">
              <a:buFontTx/>
              <a:buChar char="-"/>
            </a:pPr>
            <a:r>
              <a:rPr lang="fr-FR" sz="2000" b="1" dirty="0" smtClean="0"/>
              <a:t>Des dialogues/vidéos en langue.</a:t>
            </a:r>
          </a:p>
          <a:p>
            <a:r>
              <a:rPr lang="fr-FR" sz="2000" b="1" dirty="0" smtClean="0"/>
              <a:t>	</a:t>
            </a:r>
            <a:r>
              <a:rPr lang="fr-FR" sz="2000" b="1" dirty="0">
                <a:hlinkClick r:id="rId5"/>
              </a:rPr>
              <a:t>Exemple</a:t>
            </a:r>
            <a:endParaRPr lang="fr-FR" sz="2000" b="1" dirty="0"/>
          </a:p>
          <a:p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06533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Une plateforme de ressources externes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1772816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Ces ressources sont disponibles </a:t>
            </a:r>
            <a:r>
              <a:rPr lang="fr-FR" sz="2000" b="1" u="sng" dirty="0" smtClean="0"/>
              <a:t>en classe </a:t>
            </a:r>
            <a:r>
              <a:rPr lang="fr-FR" sz="2000" b="1" dirty="0" smtClean="0"/>
              <a:t>et </a:t>
            </a:r>
            <a:r>
              <a:rPr lang="fr-FR" sz="2000" b="1" u="sng" dirty="0" smtClean="0"/>
              <a:t>à la maison</a:t>
            </a:r>
            <a:r>
              <a:rPr lang="fr-FR" sz="2000" b="1" dirty="0" smtClean="0"/>
              <a:t>. 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Elles permettent </a:t>
            </a:r>
            <a:r>
              <a:rPr lang="fr-FR" sz="2000" b="1" u="sng" dirty="0" smtClean="0"/>
              <a:t>aux élèves </a:t>
            </a:r>
            <a:r>
              <a:rPr lang="fr-FR" sz="2000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/>
              <a:t>de revoir une notion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/>
              <a:t>d</a:t>
            </a:r>
            <a:r>
              <a:rPr lang="fr-FR" sz="2000" b="1" dirty="0" smtClean="0"/>
              <a:t>’avoir une aide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/>
              <a:t>d’approfondir un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/>
              <a:t>de s’entraîner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/>
              <a:t>d</a:t>
            </a:r>
            <a:r>
              <a:rPr lang="fr-FR" sz="2000" b="1" dirty="0" smtClean="0"/>
              <a:t>’être plus autonome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b="1" dirty="0"/>
          </a:p>
          <a:p>
            <a:r>
              <a:rPr lang="fr-FR" sz="2000" b="1" dirty="0" smtClean="0"/>
              <a:t>Elles permettent </a:t>
            </a:r>
            <a:r>
              <a:rPr lang="fr-FR" sz="2000" b="1" u="sng" dirty="0" smtClean="0"/>
              <a:t>à l’enseignant </a:t>
            </a:r>
            <a:r>
              <a:rPr lang="fr-FR" sz="2000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/>
              <a:t>d</a:t>
            </a:r>
            <a:r>
              <a:rPr lang="fr-FR" sz="2000" b="1" dirty="0" smtClean="0"/>
              <a:t>e différentier l’aide ou les exercices proposés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/>
              <a:t>d</a:t>
            </a:r>
            <a:r>
              <a:rPr lang="fr-FR" sz="2000" b="1" dirty="0" smtClean="0"/>
              <a:t>’avoir plus de temps pour les élèves en grande difficulté</a:t>
            </a:r>
            <a:endParaRPr lang="fr-FR" sz="2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1077806"/>
            <a:ext cx="2383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À quoi ça sert?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3899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1BC80C-8824-4F03-9E47-5773CF0876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PowerPoint 2010</Template>
  <TotalTime>0</TotalTime>
  <Words>798</Words>
  <Application>Microsoft Office PowerPoint</Application>
  <PresentationFormat>Affichage à l'écran (4:3)</PresentationFormat>
  <Paragraphs>130</Paragraphs>
  <Slides>27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3" baseType="lpstr">
      <vt:lpstr>Arial</vt:lpstr>
      <vt:lpstr>Calibri</vt:lpstr>
      <vt:lpstr>Georgia</vt:lpstr>
      <vt:lpstr>Trebuchet MS</vt:lpstr>
      <vt:lpstr>Wingdings</vt:lpstr>
      <vt:lpstr>Introducing PowerPoint 2010</vt:lpstr>
      <vt:lpstr>LES BLOGS</vt:lpstr>
      <vt:lpstr>Présentation PowerPoint</vt:lpstr>
      <vt:lpstr>Présentation PowerPoint</vt:lpstr>
      <vt:lpstr>Exemples d’utilisations des blogs en classe (1)</vt:lpstr>
      <vt:lpstr>Exemples d’utilisations des blogs en classe (2)</vt:lpstr>
      <vt:lpstr>Présentation PowerPoint</vt:lpstr>
      <vt:lpstr>une plateforme de ressources externes  </vt:lpstr>
      <vt:lpstr>Une plateforme de ressources externes</vt:lpstr>
      <vt:lpstr>Une plateforme de ressources externes</vt:lpstr>
      <vt:lpstr>UNE PLATEFORME DE RESSOURCES PRODUITES PAR LES ÉLÈVES </vt:lpstr>
      <vt:lpstr>Une plateforme de ressources produites par les élèves </vt:lpstr>
      <vt:lpstr>Une plateforme de ressources produites par les élèves </vt:lpstr>
      <vt:lpstr>un blog narratif de la vie de classe</vt:lpstr>
      <vt:lpstr>Un blog narratif de la vie de classe</vt:lpstr>
      <vt:lpstr>un lieu social : les commentaires</vt:lpstr>
      <vt:lpstr>Un lieu social : les commentaires</vt:lpstr>
      <vt:lpstr>UN LIEU D’EXPRESSION PERSONNELLE</vt:lpstr>
      <vt:lpstr>Un lieu d’expression personnelle</vt:lpstr>
      <vt:lpstr>Améliorer la production d’écrits</vt:lpstr>
      <vt:lpstr>Améliorer l’orthographe grâce au blog</vt:lpstr>
      <vt:lpstr>Blogs et B2i</vt:lpstr>
      <vt:lpstr>Blogs et B2i</vt:lpstr>
      <vt:lpstr>Blogs et B2i</vt:lpstr>
      <vt:lpstr>Blogs et B2i</vt:lpstr>
      <vt:lpstr>Blogs et B2i</vt:lpstr>
      <vt:lpstr>Blogs et B2i</vt:lpstr>
      <vt:lpstr>Blogs utilisés pour cette animation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2015-03-29T18:29:34Z</dcterms:created>
  <dcterms:modified xsi:type="dcterms:W3CDTF">2015-05-01T08:58:14Z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