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62" autoAdjust="0"/>
    <p:restoredTop sz="94660"/>
  </p:normalViewPr>
  <p:slideViewPr>
    <p:cSldViewPr snapToGrid="0">
      <p:cViewPr>
        <p:scale>
          <a:sx n="90" d="100"/>
          <a:sy n="90" d="100"/>
        </p:scale>
        <p:origin x="2694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92AF-3A3F-489B-92A2-7A20F5EF2006}" type="datetimeFigureOut">
              <a:rPr lang="fr-FR" smtClean="0"/>
              <a:t>27/05/2020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59FC-D957-4380-BCBF-37F80C90C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56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92AF-3A3F-489B-92A2-7A20F5EF2006}" type="datetimeFigureOut">
              <a:rPr lang="fr-FR" smtClean="0"/>
              <a:t>27/05/2020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59FC-D957-4380-BCBF-37F80C90C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2100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92AF-3A3F-489B-92A2-7A20F5EF2006}" type="datetimeFigureOut">
              <a:rPr lang="fr-FR" smtClean="0"/>
              <a:t>27/05/2020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59FC-D957-4380-BCBF-37F80C90C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699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92AF-3A3F-489B-92A2-7A20F5EF2006}" type="datetimeFigureOut">
              <a:rPr lang="fr-FR" smtClean="0"/>
              <a:t>27/05/2020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59FC-D957-4380-BCBF-37F80C90C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410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92AF-3A3F-489B-92A2-7A20F5EF2006}" type="datetimeFigureOut">
              <a:rPr lang="fr-FR" smtClean="0"/>
              <a:t>27/05/2020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59FC-D957-4380-BCBF-37F80C90C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477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92AF-3A3F-489B-92A2-7A20F5EF2006}" type="datetimeFigureOut">
              <a:rPr lang="fr-FR" smtClean="0"/>
              <a:t>27/05/2020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59FC-D957-4380-BCBF-37F80C90C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6176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92AF-3A3F-489B-92A2-7A20F5EF2006}" type="datetimeFigureOut">
              <a:rPr lang="fr-FR" smtClean="0"/>
              <a:t>27/05/2020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59FC-D957-4380-BCBF-37F80C90C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9021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92AF-3A3F-489B-92A2-7A20F5EF2006}" type="datetimeFigureOut">
              <a:rPr lang="fr-FR" smtClean="0"/>
              <a:t>27/05/2020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59FC-D957-4380-BCBF-37F80C90C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329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92AF-3A3F-489B-92A2-7A20F5EF2006}" type="datetimeFigureOut">
              <a:rPr lang="fr-FR" smtClean="0"/>
              <a:t>27/05/2020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59FC-D957-4380-BCBF-37F80C90C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7035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92AF-3A3F-489B-92A2-7A20F5EF2006}" type="datetimeFigureOut">
              <a:rPr lang="fr-FR" smtClean="0"/>
              <a:t>27/05/2020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59FC-D957-4380-BCBF-37F80C90C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48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92AF-3A3F-489B-92A2-7A20F5EF2006}" type="datetimeFigureOut">
              <a:rPr lang="fr-FR" smtClean="0"/>
              <a:t>27/05/2020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59FC-D957-4380-BCBF-37F80C90C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08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B92AF-3A3F-489B-92A2-7A20F5EF2006}" type="datetimeFigureOut">
              <a:rPr lang="fr-FR" smtClean="0"/>
              <a:t>27/05/2020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559FC-D957-4380-BCBF-37F80C90C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10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3.jpg"/><Relationship Id="rId7" Type="http://schemas.openxmlformats.org/officeDocument/2006/relationships/image" Target="../media/image20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8.jpg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12.jpg"/><Relationship Id="rId7" Type="http://schemas.openxmlformats.org/officeDocument/2006/relationships/image" Target="../media/image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5.jpe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7.jpeg"/><Relationship Id="rId7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21.jpg"/><Relationship Id="rId7" Type="http://schemas.openxmlformats.org/officeDocument/2006/relationships/image" Target="../media/image18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17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92" y="1837906"/>
            <a:ext cx="4732230" cy="216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87180" y="4434805"/>
            <a:ext cx="1805915" cy="216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5436460" y="1817046"/>
            <a:ext cx="31086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10 p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ersonnes</a:t>
            </a:r>
          </a:p>
          <a:p>
            <a:pPr algn="ct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attendent à un arrêt de bus.</a:t>
            </a:r>
            <a:endParaRPr lang="fr-FR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06389" y="152811"/>
            <a:ext cx="8424079" cy="776177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/>
              <a:t>La situation de l’</a:t>
            </a:r>
            <a:r>
              <a:rPr lang="fr-FR" sz="3600" b="1" i="1" dirty="0"/>
              <a:t>arrêt de bus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861811" y="5154448"/>
            <a:ext cx="1601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0  </a:t>
            </a:r>
            <a:r>
              <a:rPr lang="fr-FR" sz="2400" b="1" dirty="0" smtClean="0">
                <a:solidFill>
                  <a:srgbClr val="00B050"/>
                </a:solidFill>
              </a:rPr>
              <a:t>passager</a:t>
            </a:r>
            <a:endParaRPr lang="fr-FR" sz="2400" b="1" dirty="0">
              <a:solidFill>
                <a:srgbClr val="00B050"/>
              </a:solidFill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5230078" y="2769278"/>
            <a:ext cx="1311400" cy="536852"/>
            <a:chOff x="6700839" y="2271026"/>
            <a:chExt cx="1311400" cy="536852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0839" y="2274464"/>
              <a:ext cx="540000" cy="53341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2239" y="2271026"/>
              <a:ext cx="540000" cy="53341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865" y="5753929"/>
            <a:ext cx="540000" cy="5334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114" y="3054929"/>
            <a:ext cx="1419431" cy="72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8" t="19507" r="22301" b="5177"/>
          <a:stretch/>
        </p:blipFill>
        <p:spPr>
          <a:xfrm rot="17822557">
            <a:off x="7223613" y="5953620"/>
            <a:ext cx="802210" cy="72000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407260" y="4434805"/>
            <a:ext cx="4587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B050"/>
                </a:solidFill>
              </a:rPr>
              <a:t>Un bus arrive, sans passager à l’intérieur</a:t>
            </a:r>
          </a:p>
          <a:p>
            <a:pPr algn="ctr"/>
            <a:r>
              <a:rPr lang="fr-FR" sz="1600" dirty="0" smtClean="0">
                <a:solidFill>
                  <a:srgbClr val="00B050"/>
                </a:solidFill>
              </a:rPr>
              <a:t>(il n’y a que le chauffeur)</a:t>
            </a:r>
            <a:r>
              <a:rPr lang="fr-FR" sz="2400" dirty="0" smtClean="0">
                <a:solidFill>
                  <a:srgbClr val="00B050"/>
                </a:solidFill>
              </a:rPr>
              <a:t>.</a:t>
            </a:r>
            <a:endParaRPr lang="fr-FR" sz="2400" dirty="0">
              <a:solidFill>
                <a:srgbClr val="00B05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950434" y="1160649"/>
            <a:ext cx="3135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heavy" cap="small" spc="300" dirty="0" smtClean="0">
                <a:solidFill>
                  <a:schemeClr val="accent4">
                    <a:lumMod val="50000"/>
                  </a:schemeClr>
                </a:solidFill>
              </a:rPr>
              <a:t>Situation de départ</a:t>
            </a:r>
            <a:endParaRPr lang="fr-FR" sz="2400" b="1" u="heavy" cap="small" spc="3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60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92" y="1837906"/>
            <a:ext cx="4732230" cy="216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87180" y="4434805"/>
            <a:ext cx="1805915" cy="216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5436460" y="1817046"/>
            <a:ext cx="31086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10 p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ersonnes</a:t>
            </a:r>
          </a:p>
          <a:p>
            <a:pPr algn="ct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attendent à un arrêt de bus.</a:t>
            </a:r>
            <a:endParaRPr lang="fr-FR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06389" y="152811"/>
            <a:ext cx="8424079" cy="776177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/>
              <a:t>La situation de l’</a:t>
            </a:r>
            <a:r>
              <a:rPr lang="fr-FR" sz="3600" b="1" i="1" dirty="0"/>
              <a:t>arrêt de bus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861811" y="5154448"/>
            <a:ext cx="1601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0  </a:t>
            </a:r>
            <a:r>
              <a:rPr lang="fr-FR" sz="2400" b="1" dirty="0" smtClean="0">
                <a:solidFill>
                  <a:srgbClr val="00B050"/>
                </a:solidFill>
              </a:rPr>
              <a:t>passager</a:t>
            </a:r>
            <a:endParaRPr lang="fr-FR" sz="2400" b="1" dirty="0">
              <a:solidFill>
                <a:srgbClr val="00B050"/>
              </a:solidFill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5230078" y="2769278"/>
            <a:ext cx="1311400" cy="536852"/>
            <a:chOff x="6700839" y="2271026"/>
            <a:chExt cx="1311400" cy="536852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0839" y="2274464"/>
              <a:ext cx="540000" cy="53341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2239" y="2271026"/>
              <a:ext cx="540000" cy="53341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865" y="5753929"/>
            <a:ext cx="540000" cy="5334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114" y="3054929"/>
            <a:ext cx="1419431" cy="72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8" t="19507" r="22301" b="5177"/>
          <a:stretch/>
        </p:blipFill>
        <p:spPr>
          <a:xfrm rot="17822557">
            <a:off x="7223613" y="5953620"/>
            <a:ext cx="802210" cy="72000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407260" y="4434805"/>
            <a:ext cx="4587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B050"/>
                </a:solidFill>
              </a:rPr>
              <a:t>Un bus arrive, sans passager à l’intérieur</a:t>
            </a:r>
          </a:p>
          <a:p>
            <a:pPr algn="ctr"/>
            <a:r>
              <a:rPr lang="fr-FR" sz="1600" dirty="0" smtClean="0">
                <a:solidFill>
                  <a:srgbClr val="00B050"/>
                </a:solidFill>
              </a:rPr>
              <a:t>(il n’y a que le chauffeur)</a:t>
            </a:r>
            <a:r>
              <a:rPr lang="fr-FR" sz="2400" dirty="0" smtClean="0">
                <a:solidFill>
                  <a:srgbClr val="00B050"/>
                </a:solidFill>
              </a:rPr>
              <a:t>.</a:t>
            </a:r>
            <a:endParaRPr lang="fr-FR" sz="2400" dirty="0">
              <a:solidFill>
                <a:srgbClr val="00B05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950434" y="1160649"/>
            <a:ext cx="3135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heavy" cap="small" spc="300" dirty="0" smtClean="0">
                <a:solidFill>
                  <a:schemeClr val="accent4">
                    <a:lumMod val="50000"/>
                  </a:schemeClr>
                </a:solidFill>
              </a:rPr>
              <a:t>Situation de départ</a:t>
            </a:r>
            <a:endParaRPr lang="fr-FR" sz="2400" b="1" u="heavy" cap="small" spc="3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1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885480" y="1226046"/>
            <a:ext cx="540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5" y="2048865"/>
            <a:ext cx="4417015" cy="212514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5987131" y="1982782"/>
            <a:ext cx="26540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Après le départ du bus,</a:t>
            </a:r>
          </a:p>
          <a:p>
            <a:pPr algn="ctr"/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1  personne</a:t>
            </a:r>
          </a:p>
          <a:p>
            <a:pPr algn="ct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attend encore à l’arrêt.</a:t>
            </a:r>
            <a:endParaRPr lang="fr-FR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06389" y="152811"/>
            <a:ext cx="8424079" cy="776177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/>
              <a:t>La situation de l’</a:t>
            </a:r>
            <a:r>
              <a:rPr lang="fr-FR" sz="3600" b="1" i="1" dirty="0"/>
              <a:t>arrêt de bus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923" y="3132437"/>
            <a:ext cx="539998" cy="5334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191" y="3365582"/>
            <a:ext cx="1080000" cy="675691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616468" y="1257695"/>
            <a:ext cx="1102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heavy" cap="small" spc="300" dirty="0" smtClean="0">
                <a:solidFill>
                  <a:schemeClr val="accent4">
                    <a:lumMod val="50000"/>
                  </a:schemeClr>
                </a:solidFill>
              </a:rPr>
              <a:t>4</a:t>
            </a:r>
            <a:r>
              <a:rPr lang="fr-FR" sz="2400" b="1" u="heavy" spc="300" baseline="30000" dirty="0" smtClean="0">
                <a:solidFill>
                  <a:schemeClr val="accent4">
                    <a:lumMod val="50000"/>
                  </a:schemeClr>
                </a:solidFill>
              </a:rPr>
              <a:t>e</a:t>
            </a:r>
            <a:r>
              <a:rPr lang="fr-FR" sz="2400" b="1" u="heavy" cap="small" spc="300" dirty="0" smtClean="0">
                <a:solidFill>
                  <a:schemeClr val="accent4">
                    <a:lumMod val="50000"/>
                  </a:schemeClr>
                </a:solidFill>
              </a:rPr>
              <a:t> cas</a:t>
            </a:r>
            <a:endParaRPr lang="fr-FR" sz="2400" b="1" u="heavy" cap="small" spc="3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85571" y="5161357"/>
            <a:ext cx="57695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Combien de personnes</a:t>
            </a:r>
          </a:p>
          <a:p>
            <a:pPr algn="ctr"/>
            <a:r>
              <a:rPr lang="fr-FR" sz="2800" b="1" i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sont montées dans le bus ?</a:t>
            </a:r>
            <a:endParaRPr lang="fr-FR" sz="2800" b="1" i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002" y="4614574"/>
            <a:ext cx="989731" cy="191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3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74" y="4506738"/>
            <a:ext cx="3773233" cy="216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306389" y="152811"/>
            <a:ext cx="8424079" cy="776177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/>
              <a:t>La situation de l’</a:t>
            </a:r>
            <a:r>
              <a:rPr lang="fr-FR" sz="3600" b="1" i="1" dirty="0"/>
              <a:t>arrêt de bus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983114" y="4600422"/>
            <a:ext cx="27708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B050"/>
                </a:solidFill>
              </a:rPr>
              <a:t>9 p</a:t>
            </a:r>
            <a:r>
              <a:rPr lang="fr-FR" sz="2400" b="1" dirty="0" smtClean="0">
                <a:solidFill>
                  <a:srgbClr val="00B050"/>
                </a:solidFill>
              </a:rPr>
              <a:t>assagers</a:t>
            </a:r>
          </a:p>
          <a:p>
            <a:pPr algn="ctr"/>
            <a:r>
              <a:rPr lang="fr-FR" sz="2000" dirty="0">
                <a:solidFill>
                  <a:srgbClr val="00B050"/>
                </a:solidFill>
              </a:rPr>
              <a:t>s</a:t>
            </a:r>
            <a:r>
              <a:rPr lang="fr-FR" sz="2000" dirty="0" smtClean="0">
                <a:solidFill>
                  <a:srgbClr val="00B050"/>
                </a:solidFill>
              </a:rPr>
              <a:t>ont montés dans le bus.</a:t>
            </a:r>
            <a:endParaRPr lang="fr-FR" sz="2000" dirty="0">
              <a:solidFill>
                <a:srgbClr val="00B050"/>
              </a:solidFill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5457721" y="5501724"/>
            <a:ext cx="1311399" cy="536852"/>
            <a:chOff x="6700839" y="2271026"/>
            <a:chExt cx="1311399" cy="536852"/>
          </a:xfrm>
        </p:grpSpPr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0839" y="2274464"/>
              <a:ext cx="540000" cy="53341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2239" y="2271026"/>
              <a:ext cx="539999" cy="5334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27" name="Imag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509" y="5833855"/>
            <a:ext cx="1419428" cy="71999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885480" y="1226046"/>
            <a:ext cx="540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5" y="2048865"/>
            <a:ext cx="4417015" cy="212514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1" name="ZoneTexte 30"/>
          <p:cNvSpPr txBox="1"/>
          <p:nvPr/>
        </p:nvSpPr>
        <p:spPr>
          <a:xfrm>
            <a:off x="5987131" y="1982782"/>
            <a:ext cx="26540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Après le départ du bus,</a:t>
            </a:r>
          </a:p>
          <a:p>
            <a:pPr algn="ctr"/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1  personne</a:t>
            </a:r>
          </a:p>
          <a:p>
            <a:pPr algn="ct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attend encore à l’arrêt.</a:t>
            </a:r>
            <a:endParaRPr lang="fr-FR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923" y="3132437"/>
            <a:ext cx="539998" cy="5334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191" y="3365582"/>
            <a:ext cx="1080000" cy="675691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4616468" y="1257695"/>
            <a:ext cx="1102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heavy" cap="small" spc="300" dirty="0" smtClean="0">
                <a:solidFill>
                  <a:schemeClr val="accent4">
                    <a:lumMod val="50000"/>
                  </a:schemeClr>
                </a:solidFill>
              </a:rPr>
              <a:t>4</a:t>
            </a:r>
            <a:r>
              <a:rPr lang="fr-FR" sz="2400" b="1" u="heavy" spc="300" baseline="30000" dirty="0" smtClean="0">
                <a:solidFill>
                  <a:schemeClr val="accent4">
                    <a:lumMod val="50000"/>
                  </a:schemeClr>
                </a:solidFill>
              </a:rPr>
              <a:t>e</a:t>
            </a:r>
            <a:r>
              <a:rPr lang="fr-FR" sz="2400" b="1" u="heavy" cap="small" spc="300" dirty="0" smtClean="0">
                <a:solidFill>
                  <a:schemeClr val="accent4">
                    <a:lumMod val="50000"/>
                  </a:schemeClr>
                </a:solidFill>
              </a:rPr>
              <a:t> cas</a:t>
            </a:r>
            <a:endParaRPr lang="fr-FR" sz="2400" b="1" u="heavy" cap="small" spc="3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60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92" y="1837906"/>
            <a:ext cx="4732230" cy="216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87180" y="4434805"/>
            <a:ext cx="1805915" cy="216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5436460" y="1817046"/>
            <a:ext cx="31086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10 p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ersonnes</a:t>
            </a:r>
          </a:p>
          <a:p>
            <a:pPr algn="ct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attendent à un arrêt de bus.</a:t>
            </a:r>
            <a:endParaRPr lang="fr-FR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06389" y="152811"/>
            <a:ext cx="8424079" cy="776177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/>
              <a:t>La situation de l’</a:t>
            </a:r>
            <a:r>
              <a:rPr lang="fr-FR" sz="3600" b="1" i="1" dirty="0"/>
              <a:t>arrêt de bus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861811" y="5154448"/>
            <a:ext cx="1601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0  </a:t>
            </a:r>
            <a:r>
              <a:rPr lang="fr-FR" sz="2400" b="1" dirty="0" smtClean="0">
                <a:solidFill>
                  <a:srgbClr val="00B050"/>
                </a:solidFill>
              </a:rPr>
              <a:t>passager</a:t>
            </a:r>
            <a:endParaRPr lang="fr-FR" sz="2400" b="1" dirty="0">
              <a:solidFill>
                <a:srgbClr val="00B050"/>
              </a:solidFill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5230078" y="2769278"/>
            <a:ext cx="1311400" cy="536852"/>
            <a:chOff x="6700839" y="2271026"/>
            <a:chExt cx="1311400" cy="536852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0839" y="2274464"/>
              <a:ext cx="540000" cy="53341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2239" y="2271026"/>
              <a:ext cx="540000" cy="53341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865" y="5753929"/>
            <a:ext cx="540000" cy="5334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114" y="3054929"/>
            <a:ext cx="1419431" cy="72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8" t="19507" r="22301" b="5177"/>
          <a:stretch/>
        </p:blipFill>
        <p:spPr>
          <a:xfrm rot="17822557">
            <a:off x="7223613" y="5953620"/>
            <a:ext cx="802210" cy="72000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407260" y="4434805"/>
            <a:ext cx="4587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B050"/>
                </a:solidFill>
              </a:rPr>
              <a:t>Un bus arrive, sans passager à l’intérieur</a:t>
            </a:r>
          </a:p>
          <a:p>
            <a:pPr algn="ctr"/>
            <a:r>
              <a:rPr lang="fr-FR" sz="1600" dirty="0" smtClean="0">
                <a:solidFill>
                  <a:srgbClr val="00B050"/>
                </a:solidFill>
              </a:rPr>
              <a:t>(il n’y a que le chauffeur)</a:t>
            </a:r>
            <a:r>
              <a:rPr lang="fr-FR" sz="2400" dirty="0" smtClean="0">
                <a:solidFill>
                  <a:srgbClr val="00B050"/>
                </a:solidFill>
              </a:rPr>
              <a:t>.</a:t>
            </a:r>
            <a:endParaRPr lang="fr-FR" sz="2400" dirty="0">
              <a:solidFill>
                <a:srgbClr val="00B05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950434" y="1160649"/>
            <a:ext cx="3135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heavy" cap="small" spc="300" dirty="0" smtClean="0">
                <a:solidFill>
                  <a:schemeClr val="accent4">
                    <a:lumMod val="50000"/>
                  </a:schemeClr>
                </a:solidFill>
              </a:rPr>
              <a:t>Situation de départ</a:t>
            </a:r>
            <a:endParaRPr lang="fr-FR" sz="2400" b="1" u="heavy" cap="small" spc="3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5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14" y="2052633"/>
            <a:ext cx="4264157" cy="216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5" name="Étoile à 5 branches 14"/>
          <p:cNvSpPr/>
          <p:nvPr/>
        </p:nvSpPr>
        <p:spPr>
          <a:xfrm>
            <a:off x="3849480" y="1200527"/>
            <a:ext cx="576000" cy="576000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856872" y="1982782"/>
            <a:ext cx="29145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Après le départ du bus,</a:t>
            </a:r>
          </a:p>
          <a:p>
            <a:pPr algn="ctr"/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7  personnes</a:t>
            </a:r>
          </a:p>
          <a:p>
            <a:pPr algn="ct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attendent encore à l’arrêt.</a:t>
            </a:r>
            <a:endParaRPr lang="fr-FR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06389" y="152811"/>
            <a:ext cx="8424079" cy="776177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/>
              <a:t>La situation de l’</a:t>
            </a:r>
            <a:r>
              <a:rPr lang="fr-FR" sz="3600" b="1" i="1" dirty="0"/>
              <a:t>arrêt de bus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616468" y="1257695"/>
            <a:ext cx="1102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heavy" cap="small" spc="300" dirty="0" smtClean="0">
                <a:solidFill>
                  <a:schemeClr val="accent4">
                    <a:lumMod val="50000"/>
                  </a:schemeClr>
                </a:solidFill>
              </a:rPr>
              <a:t>5</a:t>
            </a:r>
            <a:r>
              <a:rPr lang="fr-FR" sz="2400" b="1" u="heavy" spc="300" baseline="30000" dirty="0" smtClean="0">
                <a:solidFill>
                  <a:schemeClr val="accent4">
                    <a:lumMod val="50000"/>
                  </a:schemeClr>
                </a:solidFill>
              </a:rPr>
              <a:t>e</a:t>
            </a:r>
            <a:r>
              <a:rPr lang="fr-FR" sz="2400" b="1" u="heavy" cap="small" spc="300" dirty="0" smtClean="0">
                <a:solidFill>
                  <a:schemeClr val="accent4">
                    <a:lumMod val="50000"/>
                  </a:schemeClr>
                </a:solidFill>
              </a:rPr>
              <a:t> cas</a:t>
            </a:r>
            <a:endParaRPr lang="fr-FR" sz="2400" b="1" u="heavy" cap="small" spc="3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85571" y="5161357"/>
            <a:ext cx="57695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Combien de personnes</a:t>
            </a:r>
          </a:p>
          <a:p>
            <a:pPr algn="ctr"/>
            <a:r>
              <a:rPr lang="fr-FR" sz="2800" b="1" i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sont montées dans le bus ?</a:t>
            </a:r>
            <a:endParaRPr lang="fr-FR" sz="2800" b="1" i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002" y="4614574"/>
            <a:ext cx="989731" cy="1915865"/>
          </a:xfrm>
          <a:prstGeom prst="rect">
            <a:avLst/>
          </a:prstGeom>
        </p:spPr>
      </p:pic>
      <p:grpSp>
        <p:nvGrpSpPr>
          <p:cNvPr id="17" name="Groupe 16"/>
          <p:cNvGrpSpPr/>
          <p:nvPr/>
        </p:nvGrpSpPr>
        <p:grpSpPr>
          <a:xfrm>
            <a:off x="5343701" y="3211642"/>
            <a:ext cx="1311398" cy="536852"/>
            <a:chOff x="6700839" y="2271026"/>
            <a:chExt cx="1311398" cy="536852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0839" y="2274464"/>
              <a:ext cx="540000" cy="53341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2239" y="2271026"/>
              <a:ext cx="539998" cy="5334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20" name="Imag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67" y="3408056"/>
            <a:ext cx="1419426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1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826" y="4506738"/>
            <a:ext cx="2141130" cy="216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306389" y="152811"/>
            <a:ext cx="8424079" cy="776177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/>
              <a:t>La situation de l’</a:t>
            </a:r>
            <a:r>
              <a:rPr lang="fr-FR" sz="3600" b="1" i="1" dirty="0"/>
              <a:t>arrêt de bus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983114" y="4600422"/>
            <a:ext cx="27708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B050"/>
                </a:solidFill>
              </a:rPr>
              <a:t>3 p</a:t>
            </a:r>
            <a:r>
              <a:rPr lang="fr-FR" sz="2400" b="1" dirty="0" smtClean="0">
                <a:solidFill>
                  <a:srgbClr val="00B050"/>
                </a:solidFill>
              </a:rPr>
              <a:t>assagers</a:t>
            </a:r>
          </a:p>
          <a:p>
            <a:pPr algn="ctr"/>
            <a:r>
              <a:rPr lang="fr-FR" sz="2000" dirty="0">
                <a:solidFill>
                  <a:srgbClr val="00B050"/>
                </a:solidFill>
              </a:rPr>
              <a:t>s</a:t>
            </a:r>
            <a:r>
              <a:rPr lang="fr-FR" sz="2000" dirty="0" smtClean="0">
                <a:solidFill>
                  <a:srgbClr val="00B050"/>
                </a:solidFill>
              </a:rPr>
              <a:t>ont montés dans le bus.</a:t>
            </a:r>
            <a:endParaRPr lang="fr-FR" sz="2000" dirty="0">
              <a:solidFill>
                <a:srgbClr val="00B050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922" y="5544743"/>
            <a:ext cx="539998" cy="5334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520" y="5895933"/>
            <a:ext cx="596711" cy="719999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14" y="2052633"/>
            <a:ext cx="4264157" cy="216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7" name="Étoile à 5 branches 26"/>
          <p:cNvSpPr/>
          <p:nvPr/>
        </p:nvSpPr>
        <p:spPr>
          <a:xfrm>
            <a:off x="3849480" y="1200527"/>
            <a:ext cx="576000" cy="576000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5856872" y="1982782"/>
            <a:ext cx="29145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Après le départ du bus,</a:t>
            </a:r>
          </a:p>
          <a:p>
            <a:pPr algn="ctr"/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7  personnes</a:t>
            </a:r>
          </a:p>
          <a:p>
            <a:pPr algn="ct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attendent encore à l’arrêt.</a:t>
            </a:r>
            <a:endParaRPr lang="fr-FR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616468" y="1257695"/>
            <a:ext cx="1102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heavy" cap="small" spc="300" dirty="0" smtClean="0">
                <a:solidFill>
                  <a:schemeClr val="accent4">
                    <a:lumMod val="50000"/>
                  </a:schemeClr>
                </a:solidFill>
              </a:rPr>
              <a:t>5</a:t>
            </a:r>
            <a:r>
              <a:rPr lang="fr-FR" sz="2400" b="1" u="heavy" spc="300" baseline="30000" dirty="0" smtClean="0">
                <a:solidFill>
                  <a:schemeClr val="accent4">
                    <a:lumMod val="50000"/>
                  </a:schemeClr>
                </a:solidFill>
              </a:rPr>
              <a:t>e</a:t>
            </a:r>
            <a:r>
              <a:rPr lang="fr-FR" sz="2400" b="1" u="heavy" cap="small" spc="300" dirty="0" smtClean="0">
                <a:solidFill>
                  <a:schemeClr val="accent4">
                    <a:lumMod val="50000"/>
                  </a:schemeClr>
                </a:solidFill>
              </a:rPr>
              <a:t> cas</a:t>
            </a:r>
            <a:endParaRPr lang="fr-FR" sz="2400" b="1" u="heavy" cap="small" spc="300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5343701" y="3211642"/>
            <a:ext cx="1311398" cy="536852"/>
            <a:chOff x="6700839" y="2271026"/>
            <a:chExt cx="1311398" cy="536852"/>
          </a:xfrm>
        </p:grpSpPr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0839" y="2274464"/>
              <a:ext cx="540000" cy="53341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2239" y="2271026"/>
              <a:ext cx="539998" cy="5334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34" name="Imag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67" y="3408056"/>
            <a:ext cx="1419426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7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6" y="2052437"/>
            <a:ext cx="4417015" cy="216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5856872" y="1982782"/>
            <a:ext cx="29145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Après le départ du bus,</a:t>
            </a:r>
          </a:p>
          <a:p>
            <a:pPr algn="ctr"/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2  personnes</a:t>
            </a:r>
          </a:p>
          <a:p>
            <a:pPr algn="ct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attendent encore à l’arrêt.</a:t>
            </a:r>
            <a:endParaRPr lang="fr-FR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06389" y="152811"/>
            <a:ext cx="8424079" cy="776177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/>
              <a:t>La situation de l’</a:t>
            </a:r>
            <a:r>
              <a:rPr lang="fr-FR" sz="3600" b="1" i="1" dirty="0"/>
              <a:t>arrêt de bus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923" y="3132437"/>
            <a:ext cx="539999" cy="5334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520" y="3348286"/>
            <a:ext cx="596712" cy="720000"/>
          </a:xfrm>
          <a:prstGeom prst="rect">
            <a:avLst/>
          </a:prstGeom>
        </p:spPr>
      </p:pic>
      <p:sp>
        <p:nvSpPr>
          <p:cNvPr id="39" name="Ellipse 38"/>
          <p:cNvSpPr/>
          <p:nvPr/>
        </p:nvSpPr>
        <p:spPr>
          <a:xfrm>
            <a:off x="3885480" y="1218528"/>
            <a:ext cx="540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616468" y="1257695"/>
            <a:ext cx="1240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heavy" cap="small" spc="300" dirty="0" smtClean="0">
                <a:solidFill>
                  <a:schemeClr val="accent4">
                    <a:lumMod val="50000"/>
                  </a:schemeClr>
                </a:solidFill>
              </a:rPr>
              <a:t>1</a:t>
            </a:r>
            <a:r>
              <a:rPr lang="fr-FR" sz="2400" b="1" u="heavy" spc="300" baseline="30000" dirty="0" smtClean="0">
                <a:solidFill>
                  <a:schemeClr val="accent4">
                    <a:lumMod val="50000"/>
                  </a:schemeClr>
                </a:solidFill>
              </a:rPr>
              <a:t>er</a:t>
            </a:r>
            <a:r>
              <a:rPr lang="fr-FR" sz="2400" b="1" u="heavy" cap="small" spc="300" dirty="0" smtClean="0">
                <a:solidFill>
                  <a:schemeClr val="accent4">
                    <a:lumMod val="50000"/>
                  </a:schemeClr>
                </a:solidFill>
              </a:rPr>
              <a:t> cas</a:t>
            </a:r>
            <a:endParaRPr lang="fr-FR" sz="2400" b="1" u="heavy" cap="small" spc="3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85571" y="5161357"/>
            <a:ext cx="57695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Combien de personnes</a:t>
            </a:r>
          </a:p>
          <a:p>
            <a:pPr algn="ctr"/>
            <a:r>
              <a:rPr lang="fr-FR" sz="2800" b="1" i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sont montées dans le bus ?</a:t>
            </a:r>
            <a:endParaRPr lang="fr-FR" sz="2800" b="1" i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002" y="4614574"/>
            <a:ext cx="989731" cy="191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8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96" y="4519665"/>
            <a:ext cx="4218193" cy="216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6" y="2052437"/>
            <a:ext cx="4417015" cy="216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5856872" y="1982782"/>
            <a:ext cx="29145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Après le départ du bus,</a:t>
            </a:r>
          </a:p>
          <a:p>
            <a:pPr algn="ctr"/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2  personnes</a:t>
            </a:r>
          </a:p>
          <a:p>
            <a:pPr algn="ct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attendent encore à l’arrêt.</a:t>
            </a:r>
            <a:endParaRPr lang="fr-FR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06389" y="152811"/>
            <a:ext cx="8424079" cy="776177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/>
              <a:t>La situation de l’</a:t>
            </a:r>
            <a:r>
              <a:rPr lang="fr-FR" sz="3600" b="1" i="1" dirty="0"/>
              <a:t>arrêt de bus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923" y="3132437"/>
            <a:ext cx="539999" cy="5334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520" y="3348286"/>
            <a:ext cx="596712" cy="720000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5983114" y="4600422"/>
            <a:ext cx="27708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B050"/>
                </a:solidFill>
              </a:rPr>
              <a:t>8 p</a:t>
            </a:r>
            <a:r>
              <a:rPr lang="fr-FR" sz="2400" b="1" dirty="0" smtClean="0">
                <a:solidFill>
                  <a:srgbClr val="00B050"/>
                </a:solidFill>
              </a:rPr>
              <a:t>assagers</a:t>
            </a:r>
          </a:p>
          <a:p>
            <a:pPr algn="ctr"/>
            <a:r>
              <a:rPr lang="fr-FR" sz="2000" dirty="0">
                <a:solidFill>
                  <a:srgbClr val="00B050"/>
                </a:solidFill>
              </a:rPr>
              <a:t>s</a:t>
            </a:r>
            <a:r>
              <a:rPr lang="fr-FR" sz="2000" dirty="0" smtClean="0">
                <a:solidFill>
                  <a:srgbClr val="00B050"/>
                </a:solidFill>
              </a:rPr>
              <a:t>ont montés dans le bus.</a:t>
            </a:r>
            <a:endParaRPr lang="fr-FR" sz="2000" dirty="0">
              <a:solidFill>
                <a:srgbClr val="00B050"/>
              </a:solidFill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5583377" y="5601962"/>
            <a:ext cx="1311399" cy="536852"/>
            <a:chOff x="6700839" y="2271026"/>
            <a:chExt cx="1311399" cy="536852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0839" y="2274464"/>
              <a:ext cx="540000" cy="53341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2239" y="2271026"/>
              <a:ext cx="539999" cy="53341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38" name="Imag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023" y="5959665"/>
            <a:ext cx="1419428" cy="720000"/>
          </a:xfrm>
          <a:prstGeom prst="rect">
            <a:avLst/>
          </a:prstGeom>
        </p:spPr>
      </p:pic>
      <p:sp>
        <p:nvSpPr>
          <p:cNvPr id="39" name="Ellipse 38"/>
          <p:cNvSpPr/>
          <p:nvPr/>
        </p:nvSpPr>
        <p:spPr>
          <a:xfrm>
            <a:off x="3885480" y="1218528"/>
            <a:ext cx="540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616468" y="1257695"/>
            <a:ext cx="1240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heavy" cap="small" spc="300" dirty="0" smtClean="0">
                <a:solidFill>
                  <a:schemeClr val="accent4">
                    <a:lumMod val="50000"/>
                  </a:schemeClr>
                </a:solidFill>
              </a:rPr>
              <a:t>1</a:t>
            </a:r>
            <a:r>
              <a:rPr lang="fr-FR" sz="2400" b="1" u="heavy" spc="300" baseline="30000" dirty="0" smtClean="0">
                <a:solidFill>
                  <a:schemeClr val="accent4">
                    <a:lumMod val="50000"/>
                  </a:schemeClr>
                </a:solidFill>
              </a:rPr>
              <a:t>er</a:t>
            </a:r>
            <a:r>
              <a:rPr lang="fr-FR" sz="2400" b="1" u="heavy" cap="small" spc="300" dirty="0" smtClean="0">
                <a:solidFill>
                  <a:schemeClr val="accent4">
                    <a:lumMod val="50000"/>
                  </a:schemeClr>
                </a:solidFill>
              </a:rPr>
              <a:t> cas</a:t>
            </a:r>
            <a:endParaRPr lang="fr-FR" sz="2400" b="1" u="heavy" cap="small" spc="3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44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92" y="1837906"/>
            <a:ext cx="4732230" cy="216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87180" y="4434805"/>
            <a:ext cx="1805915" cy="216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5436460" y="1817046"/>
            <a:ext cx="31086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10 p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ersonnes</a:t>
            </a:r>
          </a:p>
          <a:p>
            <a:pPr algn="ct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attendent à un arrêt de bus.</a:t>
            </a:r>
            <a:endParaRPr lang="fr-FR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06389" y="152811"/>
            <a:ext cx="8424079" cy="776177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/>
              <a:t>La situation de l’</a:t>
            </a:r>
            <a:r>
              <a:rPr lang="fr-FR" sz="3600" b="1" i="1" dirty="0"/>
              <a:t>arrêt de bus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861811" y="5154448"/>
            <a:ext cx="1601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0  </a:t>
            </a:r>
            <a:r>
              <a:rPr lang="fr-FR" sz="2400" b="1" dirty="0" smtClean="0">
                <a:solidFill>
                  <a:srgbClr val="00B050"/>
                </a:solidFill>
              </a:rPr>
              <a:t>passager</a:t>
            </a:r>
            <a:endParaRPr lang="fr-FR" sz="2400" b="1" dirty="0">
              <a:solidFill>
                <a:srgbClr val="00B050"/>
              </a:solidFill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5230078" y="2769278"/>
            <a:ext cx="1311400" cy="536852"/>
            <a:chOff x="6700839" y="2271026"/>
            <a:chExt cx="1311400" cy="536852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0839" y="2274464"/>
              <a:ext cx="540000" cy="53341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2239" y="2271026"/>
              <a:ext cx="540000" cy="53341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865" y="5753929"/>
            <a:ext cx="540000" cy="5334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114" y="3054929"/>
            <a:ext cx="1419431" cy="72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8" t="19507" r="22301" b="5177"/>
          <a:stretch/>
        </p:blipFill>
        <p:spPr>
          <a:xfrm rot="17822557">
            <a:off x="7223613" y="5953620"/>
            <a:ext cx="802210" cy="72000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407260" y="4434805"/>
            <a:ext cx="4587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B050"/>
                </a:solidFill>
              </a:rPr>
              <a:t>Un bus arrive, sans passager à l’intérieur</a:t>
            </a:r>
          </a:p>
          <a:p>
            <a:pPr algn="ctr"/>
            <a:r>
              <a:rPr lang="fr-FR" sz="1600" dirty="0" smtClean="0">
                <a:solidFill>
                  <a:srgbClr val="00B050"/>
                </a:solidFill>
              </a:rPr>
              <a:t>(il n’y a que le chauffeur)</a:t>
            </a:r>
            <a:r>
              <a:rPr lang="fr-FR" sz="2400" dirty="0" smtClean="0">
                <a:solidFill>
                  <a:srgbClr val="00B050"/>
                </a:solidFill>
              </a:rPr>
              <a:t>.</a:t>
            </a:r>
            <a:endParaRPr lang="fr-FR" sz="2400" dirty="0">
              <a:solidFill>
                <a:srgbClr val="00B05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950434" y="1160649"/>
            <a:ext cx="3135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heavy" cap="small" spc="300" dirty="0" smtClean="0">
                <a:solidFill>
                  <a:schemeClr val="accent4">
                    <a:lumMod val="50000"/>
                  </a:schemeClr>
                </a:solidFill>
              </a:rPr>
              <a:t>Situation de départ</a:t>
            </a:r>
            <a:endParaRPr lang="fr-FR" sz="2400" b="1" u="heavy" cap="small" spc="3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59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856872" y="1982782"/>
            <a:ext cx="29145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Après le départ du bus,</a:t>
            </a:r>
          </a:p>
          <a:p>
            <a:pPr algn="ctr"/>
            <a:r>
              <a:rPr lang="fr-FR" sz="2400" b="1" dirty="0">
                <a:solidFill>
                  <a:schemeClr val="accent5">
                    <a:lumMod val="75000"/>
                  </a:schemeClr>
                </a:solidFill>
              </a:rPr>
              <a:t>5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  personnes</a:t>
            </a:r>
          </a:p>
          <a:p>
            <a:pPr algn="ct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attendent encore à l’arrêt.</a:t>
            </a:r>
            <a:endParaRPr lang="fr-FR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06389" y="152811"/>
            <a:ext cx="8424079" cy="776177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/>
              <a:t>La situation de l’</a:t>
            </a:r>
            <a:r>
              <a:rPr lang="fr-FR" sz="3600" b="1" i="1" dirty="0"/>
              <a:t>arrêt de bus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923" y="3132437"/>
            <a:ext cx="539999" cy="5334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520" y="3348286"/>
            <a:ext cx="596712" cy="719999"/>
          </a:xfrm>
          <a:prstGeom prst="rect">
            <a:avLst/>
          </a:prstGeom>
        </p:spPr>
      </p:pic>
      <p:sp>
        <p:nvSpPr>
          <p:cNvPr id="39" name="Ellipse 38"/>
          <p:cNvSpPr/>
          <p:nvPr/>
        </p:nvSpPr>
        <p:spPr>
          <a:xfrm>
            <a:off x="3885480" y="1218528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616468" y="1257695"/>
            <a:ext cx="1102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heavy" cap="small" spc="300" dirty="0" smtClean="0">
                <a:solidFill>
                  <a:schemeClr val="accent4">
                    <a:lumMod val="50000"/>
                  </a:schemeClr>
                </a:solidFill>
              </a:rPr>
              <a:t>2</a:t>
            </a:r>
            <a:r>
              <a:rPr lang="fr-FR" sz="2400" b="1" u="heavy" spc="300" baseline="30000" dirty="0" smtClean="0">
                <a:solidFill>
                  <a:schemeClr val="accent4">
                    <a:lumMod val="50000"/>
                  </a:schemeClr>
                </a:solidFill>
              </a:rPr>
              <a:t>e</a:t>
            </a:r>
            <a:r>
              <a:rPr lang="fr-FR" sz="2400" b="1" u="heavy" cap="small" spc="300" dirty="0" smtClean="0">
                <a:solidFill>
                  <a:schemeClr val="accent4">
                    <a:lumMod val="50000"/>
                  </a:schemeClr>
                </a:solidFill>
              </a:rPr>
              <a:t> cas</a:t>
            </a:r>
            <a:endParaRPr lang="fr-FR" sz="2400" b="1" u="heavy" cap="small" spc="3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85571" y="5161357"/>
            <a:ext cx="57695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Combien de personnes</a:t>
            </a:r>
          </a:p>
          <a:p>
            <a:pPr algn="ctr"/>
            <a:r>
              <a:rPr lang="fr-FR" sz="2800" b="1" i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sont montées dans le bus ?</a:t>
            </a:r>
            <a:endParaRPr lang="fr-FR" sz="2800" b="1" i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002" y="4614574"/>
            <a:ext cx="989731" cy="191586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26" y="2052633"/>
            <a:ext cx="4166534" cy="216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568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6389" y="152811"/>
            <a:ext cx="8424079" cy="776177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/>
              <a:t>La situation de l’</a:t>
            </a:r>
            <a:r>
              <a:rPr lang="fr-FR" sz="3600" b="1" i="1" dirty="0"/>
              <a:t>arrêt de bus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983114" y="4600422"/>
            <a:ext cx="27708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B050"/>
                </a:solidFill>
              </a:rPr>
              <a:t>5</a:t>
            </a:r>
            <a:r>
              <a:rPr lang="fr-FR" sz="2400" b="1" dirty="0" smtClean="0">
                <a:solidFill>
                  <a:srgbClr val="00B050"/>
                </a:solidFill>
              </a:rPr>
              <a:t> p</a:t>
            </a:r>
            <a:r>
              <a:rPr lang="fr-FR" sz="2400" b="1" dirty="0" smtClean="0">
                <a:solidFill>
                  <a:srgbClr val="00B050"/>
                </a:solidFill>
              </a:rPr>
              <a:t>assagers</a:t>
            </a:r>
          </a:p>
          <a:p>
            <a:pPr algn="ctr"/>
            <a:r>
              <a:rPr lang="fr-FR" sz="2000" dirty="0">
                <a:solidFill>
                  <a:srgbClr val="00B050"/>
                </a:solidFill>
              </a:rPr>
              <a:t>s</a:t>
            </a:r>
            <a:r>
              <a:rPr lang="fr-FR" sz="2000" dirty="0" smtClean="0">
                <a:solidFill>
                  <a:srgbClr val="00B050"/>
                </a:solidFill>
              </a:rPr>
              <a:t>ont montés dans le bus.</a:t>
            </a:r>
            <a:endParaRPr lang="fr-FR" sz="2000" dirty="0">
              <a:solidFill>
                <a:srgbClr val="00B050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521" y="4506738"/>
            <a:ext cx="2227741" cy="216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922" y="5544743"/>
            <a:ext cx="539999" cy="5334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520" y="5895933"/>
            <a:ext cx="596712" cy="719999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5856872" y="1982782"/>
            <a:ext cx="29145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Après le départ du bus,</a:t>
            </a:r>
          </a:p>
          <a:p>
            <a:pPr algn="ctr"/>
            <a:r>
              <a:rPr lang="fr-FR" sz="2400" b="1" dirty="0">
                <a:solidFill>
                  <a:schemeClr val="accent5">
                    <a:lumMod val="75000"/>
                  </a:schemeClr>
                </a:solidFill>
              </a:rPr>
              <a:t>5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  personnes</a:t>
            </a:r>
          </a:p>
          <a:p>
            <a:pPr algn="ct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attendent encore à l’arrêt.</a:t>
            </a:r>
            <a:endParaRPr lang="fr-FR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923" y="3132437"/>
            <a:ext cx="539999" cy="5334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520" y="3348286"/>
            <a:ext cx="596712" cy="719999"/>
          </a:xfrm>
          <a:prstGeom prst="rect">
            <a:avLst/>
          </a:prstGeom>
        </p:spPr>
      </p:pic>
      <p:sp>
        <p:nvSpPr>
          <p:cNvPr id="22" name="Ellipse 21"/>
          <p:cNvSpPr/>
          <p:nvPr/>
        </p:nvSpPr>
        <p:spPr>
          <a:xfrm>
            <a:off x="3885480" y="1218528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616468" y="1257695"/>
            <a:ext cx="1102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heavy" cap="small" spc="300" dirty="0" smtClean="0">
                <a:solidFill>
                  <a:schemeClr val="accent4">
                    <a:lumMod val="50000"/>
                  </a:schemeClr>
                </a:solidFill>
              </a:rPr>
              <a:t>2</a:t>
            </a:r>
            <a:r>
              <a:rPr lang="fr-FR" sz="2400" b="1" u="heavy" spc="300" baseline="30000" dirty="0" smtClean="0">
                <a:solidFill>
                  <a:schemeClr val="accent4">
                    <a:lumMod val="50000"/>
                  </a:schemeClr>
                </a:solidFill>
              </a:rPr>
              <a:t>e</a:t>
            </a:r>
            <a:r>
              <a:rPr lang="fr-FR" sz="2400" b="1" u="heavy" cap="small" spc="300" dirty="0" smtClean="0">
                <a:solidFill>
                  <a:schemeClr val="accent4">
                    <a:lumMod val="50000"/>
                  </a:schemeClr>
                </a:solidFill>
              </a:rPr>
              <a:t> cas</a:t>
            </a:r>
            <a:endParaRPr lang="fr-FR" sz="2400" b="1" u="heavy" cap="small" spc="3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26" y="2052633"/>
            <a:ext cx="4166534" cy="216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883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92" y="1837906"/>
            <a:ext cx="4732230" cy="216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87180" y="4434805"/>
            <a:ext cx="1805915" cy="216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5436460" y="1817046"/>
            <a:ext cx="31086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10 p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ersonnes</a:t>
            </a:r>
          </a:p>
          <a:p>
            <a:pPr algn="ct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attendent à un arrêt de bus.</a:t>
            </a:r>
            <a:endParaRPr lang="fr-FR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06389" y="152811"/>
            <a:ext cx="8424079" cy="776177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/>
              <a:t>La situation de l’</a:t>
            </a:r>
            <a:r>
              <a:rPr lang="fr-FR" sz="3600" b="1" i="1" dirty="0"/>
              <a:t>arrêt de bus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861811" y="5154448"/>
            <a:ext cx="1601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0  </a:t>
            </a:r>
            <a:r>
              <a:rPr lang="fr-FR" sz="2400" b="1" dirty="0" smtClean="0">
                <a:solidFill>
                  <a:srgbClr val="00B050"/>
                </a:solidFill>
              </a:rPr>
              <a:t>passager</a:t>
            </a:r>
            <a:endParaRPr lang="fr-FR" sz="2400" b="1" dirty="0">
              <a:solidFill>
                <a:srgbClr val="00B050"/>
              </a:solidFill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5230078" y="2769278"/>
            <a:ext cx="1311400" cy="536852"/>
            <a:chOff x="6700839" y="2271026"/>
            <a:chExt cx="1311400" cy="536852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0839" y="2274464"/>
              <a:ext cx="540000" cy="53341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2239" y="2271026"/>
              <a:ext cx="540000" cy="53341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865" y="5753929"/>
            <a:ext cx="540000" cy="5334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114" y="3054929"/>
            <a:ext cx="1419431" cy="72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8" t="19507" r="22301" b="5177"/>
          <a:stretch/>
        </p:blipFill>
        <p:spPr>
          <a:xfrm rot="17822557">
            <a:off x="7223613" y="5953620"/>
            <a:ext cx="802210" cy="72000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407260" y="4434805"/>
            <a:ext cx="4587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B050"/>
                </a:solidFill>
              </a:rPr>
              <a:t>Un bus arrive, sans passager à l’intérieur</a:t>
            </a:r>
          </a:p>
          <a:p>
            <a:pPr algn="ctr"/>
            <a:r>
              <a:rPr lang="fr-FR" sz="1600" dirty="0" smtClean="0">
                <a:solidFill>
                  <a:srgbClr val="00B050"/>
                </a:solidFill>
              </a:rPr>
              <a:t>(il n’y a que le chauffeur)</a:t>
            </a:r>
            <a:r>
              <a:rPr lang="fr-FR" sz="2400" dirty="0" smtClean="0">
                <a:solidFill>
                  <a:srgbClr val="00B050"/>
                </a:solidFill>
              </a:rPr>
              <a:t>.</a:t>
            </a:r>
            <a:endParaRPr lang="fr-FR" sz="2400" dirty="0">
              <a:solidFill>
                <a:srgbClr val="00B05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950434" y="1160649"/>
            <a:ext cx="3135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heavy" cap="small" spc="300" dirty="0" smtClean="0">
                <a:solidFill>
                  <a:schemeClr val="accent4">
                    <a:lumMod val="50000"/>
                  </a:schemeClr>
                </a:solidFill>
              </a:rPr>
              <a:t>Situation de départ</a:t>
            </a:r>
            <a:endParaRPr lang="fr-FR" sz="2400" b="1" u="heavy" cap="small" spc="3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19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869812" y="1218528"/>
            <a:ext cx="540000" cy="5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856872" y="1982782"/>
            <a:ext cx="29145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Après le départ du bus,</a:t>
            </a:r>
          </a:p>
          <a:p>
            <a:pPr algn="ctr"/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9  personnes</a:t>
            </a:r>
          </a:p>
          <a:p>
            <a:pPr algn="ct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attendent encore à l’arrêt.</a:t>
            </a:r>
            <a:endParaRPr lang="fr-FR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06389" y="152811"/>
            <a:ext cx="8424079" cy="776177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/>
              <a:t>La situation de l’</a:t>
            </a:r>
            <a:r>
              <a:rPr lang="fr-FR" sz="3600" b="1" i="1" dirty="0"/>
              <a:t>arrêt de bus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616468" y="1257695"/>
            <a:ext cx="1102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heavy" cap="small" spc="300" dirty="0" smtClean="0">
                <a:solidFill>
                  <a:schemeClr val="accent4">
                    <a:lumMod val="50000"/>
                  </a:schemeClr>
                </a:solidFill>
              </a:rPr>
              <a:t>3</a:t>
            </a:r>
            <a:r>
              <a:rPr lang="fr-FR" sz="2400" b="1" u="heavy" spc="300" baseline="30000" dirty="0" smtClean="0">
                <a:solidFill>
                  <a:schemeClr val="accent4">
                    <a:lumMod val="50000"/>
                  </a:schemeClr>
                </a:solidFill>
              </a:rPr>
              <a:t>e</a:t>
            </a:r>
            <a:r>
              <a:rPr lang="fr-FR" sz="2400" b="1" u="heavy" cap="small" spc="300" dirty="0" smtClean="0">
                <a:solidFill>
                  <a:schemeClr val="accent4">
                    <a:lumMod val="50000"/>
                  </a:schemeClr>
                </a:solidFill>
              </a:rPr>
              <a:t> cas</a:t>
            </a:r>
            <a:endParaRPr lang="fr-FR" sz="2400" b="1" u="heavy" cap="small" spc="3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85571" y="5161357"/>
            <a:ext cx="57695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Combien de personnes</a:t>
            </a:r>
          </a:p>
          <a:p>
            <a:pPr algn="ctr"/>
            <a:r>
              <a:rPr lang="fr-FR" sz="2800" b="1" i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sont montées dans le bus ?</a:t>
            </a:r>
            <a:endParaRPr lang="fr-FR" sz="2800" b="1" i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002" y="4614574"/>
            <a:ext cx="989731" cy="191586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30" y="2052437"/>
            <a:ext cx="4218466" cy="216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pSp>
        <p:nvGrpSpPr>
          <p:cNvPr id="16" name="Groupe 15"/>
          <p:cNvGrpSpPr/>
          <p:nvPr/>
        </p:nvGrpSpPr>
        <p:grpSpPr>
          <a:xfrm>
            <a:off x="5403694" y="3132437"/>
            <a:ext cx="1311399" cy="536852"/>
            <a:chOff x="6700839" y="2271026"/>
            <a:chExt cx="1311399" cy="536852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0839" y="2274464"/>
              <a:ext cx="540000" cy="53341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2239" y="2271026"/>
              <a:ext cx="539999" cy="5334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19" name="Imag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348" y="3447294"/>
            <a:ext cx="1419428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2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6389" y="152811"/>
            <a:ext cx="8424079" cy="776177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/>
              <a:t>La situation de l’</a:t>
            </a:r>
            <a:r>
              <a:rPr lang="fr-FR" sz="3600" b="1" i="1" dirty="0"/>
              <a:t>arrêt de bus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104398" y="4600422"/>
            <a:ext cx="25282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B050"/>
                </a:solidFill>
              </a:rPr>
              <a:t>1 p</a:t>
            </a:r>
            <a:r>
              <a:rPr lang="fr-FR" sz="2400" b="1" dirty="0" smtClean="0">
                <a:solidFill>
                  <a:srgbClr val="00B050"/>
                </a:solidFill>
              </a:rPr>
              <a:t>assager</a:t>
            </a:r>
          </a:p>
          <a:p>
            <a:pPr algn="ctr"/>
            <a:r>
              <a:rPr lang="fr-FR" sz="2000" dirty="0" smtClean="0">
                <a:solidFill>
                  <a:srgbClr val="00B050"/>
                </a:solidFill>
              </a:rPr>
              <a:t>est monté dans le bus.</a:t>
            </a:r>
            <a:endParaRPr lang="fr-FR" sz="2000" dirty="0">
              <a:solidFill>
                <a:srgbClr val="00B050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922" y="5544743"/>
            <a:ext cx="539998" cy="5334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348" y="5811449"/>
            <a:ext cx="1080000" cy="67569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83" y="4600422"/>
            <a:ext cx="2834559" cy="216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6" name="Rectangle 25"/>
          <p:cNvSpPr/>
          <p:nvPr/>
        </p:nvSpPr>
        <p:spPr>
          <a:xfrm>
            <a:off x="3869812" y="1218528"/>
            <a:ext cx="540000" cy="5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5856872" y="1982782"/>
            <a:ext cx="29145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Après le départ du bus,</a:t>
            </a:r>
          </a:p>
          <a:p>
            <a:pPr algn="ctr"/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9  personnes</a:t>
            </a:r>
          </a:p>
          <a:p>
            <a:pPr algn="ct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attendent encore à l’arrêt.</a:t>
            </a:r>
            <a:endParaRPr lang="fr-FR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616468" y="1257695"/>
            <a:ext cx="1102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heavy" cap="small" spc="300" dirty="0" smtClean="0">
                <a:solidFill>
                  <a:schemeClr val="accent4">
                    <a:lumMod val="50000"/>
                  </a:schemeClr>
                </a:solidFill>
              </a:rPr>
              <a:t>3</a:t>
            </a:r>
            <a:r>
              <a:rPr lang="fr-FR" sz="2400" b="1" u="heavy" spc="300" baseline="30000" dirty="0" smtClean="0">
                <a:solidFill>
                  <a:schemeClr val="accent4">
                    <a:lumMod val="50000"/>
                  </a:schemeClr>
                </a:solidFill>
              </a:rPr>
              <a:t>e</a:t>
            </a:r>
            <a:r>
              <a:rPr lang="fr-FR" sz="2400" b="1" u="heavy" cap="small" spc="300" dirty="0" smtClean="0">
                <a:solidFill>
                  <a:schemeClr val="accent4">
                    <a:lumMod val="50000"/>
                  </a:schemeClr>
                </a:solidFill>
              </a:rPr>
              <a:t> cas</a:t>
            </a:r>
            <a:endParaRPr lang="fr-FR" sz="2400" b="1" u="heavy" cap="small" spc="3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30" y="2052437"/>
            <a:ext cx="4218466" cy="216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pSp>
        <p:nvGrpSpPr>
          <p:cNvPr id="31" name="Groupe 30"/>
          <p:cNvGrpSpPr/>
          <p:nvPr/>
        </p:nvGrpSpPr>
        <p:grpSpPr>
          <a:xfrm>
            <a:off x="5403694" y="3132437"/>
            <a:ext cx="1311399" cy="536852"/>
            <a:chOff x="6700839" y="2271026"/>
            <a:chExt cx="1311399" cy="536852"/>
          </a:xfrm>
        </p:grpSpPr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0839" y="2274464"/>
              <a:ext cx="540000" cy="53341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2239" y="2271026"/>
              <a:ext cx="539999" cy="5334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34" name="Imag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348" y="3447294"/>
            <a:ext cx="1419428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6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</TotalTime>
  <Words>475</Words>
  <Application>Microsoft Office PowerPoint</Application>
  <PresentationFormat>Affichage à l'écran (4:3)</PresentationFormat>
  <Paragraphs>105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 N</dc:creator>
  <cp:lastModifiedBy>B N</cp:lastModifiedBy>
  <cp:revision>17</cp:revision>
  <dcterms:created xsi:type="dcterms:W3CDTF">2020-05-21T10:40:09Z</dcterms:created>
  <dcterms:modified xsi:type="dcterms:W3CDTF">2020-05-27T10:03:47Z</dcterms:modified>
</cp:coreProperties>
</file>