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6"/>
  </p:notesMasterIdLst>
  <p:handoutMasterIdLst>
    <p:handoutMasterId r:id="rId27"/>
  </p:handoutMasterIdLst>
  <p:sldIdLst>
    <p:sldId id="283" r:id="rId2"/>
    <p:sldId id="289" r:id="rId3"/>
    <p:sldId id="292" r:id="rId4"/>
    <p:sldId id="293" r:id="rId5"/>
    <p:sldId id="294" r:id="rId6"/>
    <p:sldId id="295" r:id="rId7"/>
    <p:sldId id="296" r:id="rId8"/>
    <p:sldId id="297" r:id="rId9"/>
    <p:sldId id="299" r:id="rId10"/>
    <p:sldId id="300" r:id="rId11"/>
    <p:sldId id="302" r:id="rId12"/>
    <p:sldId id="265" r:id="rId13"/>
    <p:sldId id="266" r:id="rId14"/>
    <p:sldId id="992" r:id="rId15"/>
    <p:sldId id="987" r:id="rId16"/>
    <p:sldId id="988" r:id="rId17"/>
    <p:sldId id="989" r:id="rId18"/>
    <p:sldId id="990" r:id="rId19"/>
    <p:sldId id="303" r:id="rId20"/>
    <p:sldId id="304" r:id="rId21"/>
    <p:sldId id="993" r:id="rId22"/>
    <p:sldId id="984" r:id="rId23"/>
    <p:sldId id="306" r:id="rId24"/>
    <p:sldId id="284" r:id="rId25"/>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59" autoAdjust="0"/>
    <p:restoredTop sz="94343" autoAdjust="0"/>
  </p:normalViewPr>
  <p:slideViewPr>
    <p:cSldViewPr snapToGrid="0" snapToObjects="1">
      <p:cViewPr varScale="1">
        <p:scale>
          <a:sx n="73" d="100"/>
          <a:sy n="73" d="100"/>
        </p:scale>
        <p:origin x="840" y="5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5CCEEB-DCB0-4C7B-A82B-A69606EFB0E5}" type="doc">
      <dgm:prSet loTypeId="urn:microsoft.com/office/officeart/2005/8/layout/hProcess11" loCatId="process" qsTypeId="urn:microsoft.com/office/officeart/2005/8/quickstyle/simple1" qsCatId="simple" csTypeId="urn:microsoft.com/office/officeart/2005/8/colors/colorful1" csCatId="colorful" phldr="1"/>
      <dgm:spPr/>
    </dgm:pt>
    <dgm:pt modelId="{078F0F24-3077-4CFB-89C1-C28767D3BF88}">
      <dgm:prSet phldrT="[Texte]"/>
      <dgm:spPr/>
      <dgm:t>
        <a:bodyPr/>
        <a:lstStyle/>
        <a:p>
          <a:r>
            <a:rPr lang="fr-FR" dirty="0">
              <a:solidFill>
                <a:schemeClr val="bg1"/>
              </a:solidFill>
            </a:rPr>
            <a:t>Stage enseignants « Enseigner le rugby au C3 »</a:t>
          </a:r>
        </a:p>
        <a:p>
          <a:r>
            <a:rPr lang="fr-FR" dirty="0">
              <a:solidFill>
                <a:schemeClr val="bg1"/>
              </a:solidFill>
            </a:rPr>
            <a:t>9 juin</a:t>
          </a:r>
        </a:p>
      </dgm:t>
    </dgm:pt>
    <dgm:pt modelId="{21E290B6-CBB3-45C8-BEC8-12D18208C128}" type="parTrans" cxnId="{9C4ABB88-4224-4793-BA54-550A78FF19F4}">
      <dgm:prSet/>
      <dgm:spPr/>
      <dgm:t>
        <a:bodyPr/>
        <a:lstStyle/>
        <a:p>
          <a:endParaRPr lang="fr-FR"/>
        </a:p>
      </dgm:t>
    </dgm:pt>
    <dgm:pt modelId="{40416268-8E1B-4312-B1C4-F2BA67693DFC}" type="sibTrans" cxnId="{9C4ABB88-4224-4793-BA54-550A78FF19F4}">
      <dgm:prSet/>
      <dgm:spPr/>
      <dgm:t>
        <a:bodyPr/>
        <a:lstStyle/>
        <a:p>
          <a:endParaRPr lang="fr-FR"/>
        </a:p>
      </dgm:t>
    </dgm:pt>
    <dgm:pt modelId="{50BE97F8-BF73-4B75-B3D2-403169922C53}">
      <dgm:prSet phldrT="[Texte]"/>
      <dgm:spPr/>
      <dgm:t>
        <a:bodyPr/>
        <a:lstStyle/>
        <a:p>
          <a:r>
            <a:rPr lang="fr-FR" dirty="0">
              <a:solidFill>
                <a:schemeClr val="bg1"/>
              </a:solidFill>
            </a:rPr>
            <a:t>Mise en œuvre module d’apprentissage</a:t>
          </a:r>
        </a:p>
        <a:p>
          <a:r>
            <a:rPr lang="fr-FR" dirty="0">
              <a:solidFill>
                <a:schemeClr val="bg1"/>
              </a:solidFill>
            </a:rPr>
            <a:t> Rugby Scolaire CM1/CM2</a:t>
          </a:r>
        </a:p>
        <a:p>
          <a:r>
            <a:rPr lang="fr-FR" dirty="0">
              <a:solidFill>
                <a:schemeClr val="bg1"/>
              </a:solidFill>
            </a:rPr>
            <a:t>Septembre/Octobre</a:t>
          </a:r>
        </a:p>
      </dgm:t>
    </dgm:pt>
    <dgm:pt modelId="{8765A710-85BF-48EE-8B2C-F2E6DC055DBA}" type="parTrans" cxnId="{DC9F1AF6-2AFA-4047-8829-AB6A1A52E67A}">
      <dgm:prSet/>
      <dgm:spPr/>
      <dgm:t>
        <a:bodyPr/>
        <a:lstStyle/>
        <a:p>
          <a:endParaRPr lang="fr-FR"/>
        </a:p>
      </dgm:t>
    </dgm:pt>
    <dgm:pt modelId="{4485582A-392D-4D9B-8136-C3CC3DE8E073}" type="sibTrans" cxnId="{DC9F1AF6-2AFA-4047-8829-AB6A1A52E67A}">
      <dgm:prSet/>
      <dgm:spPr/>
      <dgm:t>
        <a:bodyPr/>
        <a:lstStyle/>
        <a:p>
          <a:endParaRPr lang="fr-FR"/>
        </a:p>
      </dgm:t>
    </dgm:pt>
    <dgm:pt modelId="{44E7232F-04F3-4174-B7DE-99744FD01168}">
      <dgm:prSet phldrT="[Texte]"/>
      <dgm:spPr/>
      <dgm:t>
        <a:bodyPr/>
        <a:lstStyle/>
        <a:p>
          <a:r>
            <a:rPr lang="fr-FR" dirty="0">
              <a:solidFill>
                <a:schemeClr val="bg1"/>
              </a:solidFill>
            </a:rPr>
            <a:t>Rassemblement Rugby : Semaine du 16 au 21 octobre</a:t>
          </a:r>
        </a:p>
      </dgm:t>
    </dgm:pt>
    <dgm:pt modelId="{4B7386EB-CCF6-4328-9F37-BFAEB63BFBD1}" type="parTrans" cxnId="{323E7AC1-66D4-4FAF-B5CB-57673B9CA8A2}">
      <dgm:prSet/>
      <dgm:spPr/>
      <dgm:t>
        <a:bodyPr/>
        <a:lstStyle/>
        <a:p>
          <a:endParaRPr lang="fr-FR"/>
        </a:p>
      </dgm:t>
    </dgm:pt>
    <dgm:pt modelId="{AD47A6FB-1B39-4F7B-9694-5BF4198984AB}" type="sibTrans" cxnId="{323E7AC1-66D4-4FAF-B5CB-57673B9CA8A2}">
      <dgm:prSet/>
      <dgm:spPr/>
      <dgm:t>
        <a:bodyPr/>
        <a:lstStyle/>
        <a:p>
          <a:endParaRPr lang="fr-FR"/>
        </a:p>
      </dgm:t>
    </dgm:pt>
    <dgm:pt modelId="{CE4901E9-88FD-4B6C-9C21-D4AC9D523054}" type="pres">
      <dgm:prSet presAssocID="{875CCEEB-DCB0-4C7B-A82B-A69606EFB0E5}" presName="Name0" presStyleCnt="0">
        <dgm:presLayoutVars>
          <dgm:dir/>
          <dgm:resizeHandles val="exact"/>
        </dgm:presLayoutVars>
      </dgm:prSet>
      <dgm:spPr/>
    </dgm:pt>
    <dgm:pt modelId="{46008899-B73A-49A0-99F6-AAEBCB8C3179}" type="pres">
      <dgm:prSet presAssocID="{875CCEEB-DCB0-4C7B-A82B-A69606EFB0E5}" presName="arrow" presStyleLbl="bgShp" presStyleIdx="0" presStyleCnt="1"/>
      <dgm:spPr/>
    </dgm:pt>
    <dgm:pt modelId="{F079C98A-EB20-4B21-AA7A-B3D69FD02274}" type="pres">
      <dgm:prSet presAssocID="{875CCEEB-DCB0-4C7B-A82B-A69606EFB0E5}" presName="points" presStyleCnt="0"/>
      <dgm:spPr/>
    </dgm:pt>
    <dgm:pt modelId="{39F17B24-981F-4014-91BF-574F7671E582}" type="pres">
      <dgm:prSet presAssocID="{078F0F24-3077-4CFB-89C1-C28767D3BF88}" presName="compositeA" presStyleCnt="0"/>
      <dgm:spPr/>
    </dgm:pt>
    <dgm:pt modelId="{E779AB8E-8250-407F-926D-766933244AD4}" type="pres">
      <dgm:prSet presAssocID="{078F0F24-3077-4CFB-89C1-C28767D3BF88}" presName="textA" presStyleLbl="revTx" presStyleIdx="0" presStyleCnt="3">
        <dgm:presLayoutVars>
          <dgm:bulletEnabled val="1"/>
        </dgm:presLayoutVars>
      </dgm:prSet>
      <dgm:spPr/>
      <dgm:t>
        <a:bodyPr/>
        <a:lstStyle/>
        <a:p>
          <a:endParaRPr lang="fr-FR"/>
        </a:p>
      </dgm:t>
    </dgm:pt>
    <dgm:pt modelId="{D24840BB-8114-4934-ACE9-56B17EE1841F}" type="pres">
      <dgm:prSet presAssocID="{078F0F24-3077-4CFB-89C1-C28767D3BF88}" presName="circleA" presStyleLbl="node1" presStyleIdx="0" presStyleCnt="3"/>
      <dgm:spPr/>
    </dgm:pt>
    <dgm:pt modelId="{DEA55FAD-5E78-4A7F-AE80-660E75BCEA10}" type="pres">
      <dgm:prSet presAssocID="{078F0F24-3077-4CFB-89C1-C28767D3BF88}" presName="spaceA" presStyleCnt="0"/>
      <dgm:spPr/>
    </dgm:pt>
    <dgm:pt modelId="{9D393627-6381-4A3B-A649-6D6032F7523E}" type="pres">
      <dgm:prSet presAssocID="{40416268-8E1B-4312-B1C4-F2BA67693DFC}" presName="space" presStyleCnt="0"/>
      <dgm:spPr/>
    </dgm:pt>
    <dgm:pt modelId="{1AD73BC6-3643-42BB-A989-E0C2F3454A52}" type="pres">
      <dgm:prSet presAssocID="{50BE97F8-BF73-4B75-B3D2-403169922C53}" presName="compositeB" presStyleCnt="0"/>
      <dgm:spPr/>
    </dgm:pt>
    <dgm:pt modelId="{84369DCF-A3F2-4175-99AD-B4EA42546468}" type="pres">
      <dgm:prSet presAssocID="{50BE97F8-BF73-4B75-B3D2-403169922C53}" presName="textB" presStyleLbl="revTx" presStyleIdx="1" presStyleCnt="3" custScaleX="273372">
        <dgm:presLayoutVars>
          <dgm:bulletEnabled val="1"/>
        </dgm:presLayoutVars>
      </dgm:prSet>
      <dgm:spPr/>
      <dgm:t>
        <a:bodyPr/>
        <a:lstStyle/>
        <a:p>
          <a:endParaRPr lang="fr-FR"/>
        </a:p>
      </dgm:t>
    </dgm:pt>
    <dgm:pt modelId="{B9B17AE5-B340-4306-B2E7-2145F7E8FB49}" type="pres">
      <dgm:prSet presAssocID="{50BE97F8-BF73-4B75-B3D2-403169922C53}" presName="circleB" presStyleLbl="node1" presStyleIdx="1" presStyleCnt="3"/>
      <dgm:spPr/>
    </dgm:pt>
    <dgm:pt modelId="{7355AF42-3A99-40B4-90F3-ABAE603800AF}" type="pres">
      <dgm:prSet presAssocID="{50BE97F8-BF73-4B75-B3D2-403169922C53}" presName="spaceB" presStyleCnt="0"/>
      <dgm:spPr/>
    </dgm:pt>
    <dgm:pt modelId="{0486CAEA-EA03-4C79-9DF8-07012FA04E88}" type="pres">
      <dgm:prSet presAssocID="{4485582A-392D-4D9B-8136-C3CC3DE8E073}" presName="space" presStyleCnt="0"/>
      <dgm:spPr/>
    </dgm:pt>
    <dgm:pt modelId="{02CACA61-F29D-4217-8366-056CF0805D74}" type="pres">
      <dgm:prSet presAssocID="{44E7232F-04F3-4174-B7DE-99744FD01168}" presName="compositeA" presStyleCnt="0"/>
      <dgm:spPr/>
    </dgm:pt>
    <dgm:pt modelId="{D5E6798B-702A-468C-A79D-53924727EB98}" type="pres">
      <dgm:prSet presAssocID="{44E7232F-04F3-4174-B7DE-99744FD01168}" presName="textA" presStyleLbl="revTx" presStyleIdx="2" presStyleCnt="3">
        <dgm:presLayoutVars>
          <dgm:bulletEnabled val="1"/>
        </dgm:presLayoutVars>
      </dgm:prSet>
      <dgm:spPr/>
      <dgm:t>
        <a:bodyPr/>
        <a:lstStyle/>
        <a:p>
          <a:endParaRPr lang="fr-FR"/>
        </a:p>
      </dgm:t>
    </dgm:pt>
    <dgm:pt modelId="{3A8BB23D-450E-49E5-A7F6-27F83F21AFD2}" type="pres">
      <dgm:prSet presAssocID="{44E7232F-04F3-4174-B7DE-99744FD01168}" presName="circleA" presStyleLbl="node1" presStyleIdx="2" presStyleCnt="3"/>
      <dgm:spPr/>
    </dgm:pt>
    <dgm:pt modelId="{4CBC6D57-85B4-4CD5-AAA2-6C03FE63AE19}" type="pres">
      <dgm:prSet presAssocID="{44E7232F-04F3-4174-B7DE-99744FD01168}" presName="spaceA" presStyleCnt="0"/>
      <dgm:spPr/>
    </dgm:pt>
  </dgm:ptLst>
  <dgm:cxnLst>
    <dgm:cxn modelId="{5D2F13A9-5A08-44B8-B3C2-E19F20CEEF61}" type="presOf" srcId="{50BE97F8-BF73-4B75-B3D2-403169922C53}" destId="{84369DCF-A3F2-4175-99AD-B4EA42546468}" srcOrd="0" destOrd="0" presId="urn:microsoft.com/office/officeart/2005/8/layout/hProcess11"/>
    <dgm:cxn modelId="{673D421E-D108-466A-94B3-A0B5CF250C4B}" type="presOf" srcId="{44E7232F-04F3-4174-B7DE-99744FD01168}" destId="{D5E6798B-702A-468C-A79D-53924727EB98}" srcOrd="0" destOrd="0" presId="urn:microsoft.com/office/officeart/2005/8/layout/hProcess11"/>
    <dgm:cxn modelId="{323E7AC1-66D4-4FAF-B5CB-57673B9CA8A2}" srcId="{875CCEEB-DCB0-4C7B-A82B-A69606EFB0E5}" destId="{44E7232F-04F3-4174-B7DE-99744FD01168}" srcOrd="2" destOrd="0" parTransId="{4B7386EB-CCF6-4328-9F37-BFAEB63BFBD1}" sibTransId="{AD47A6FB-1B39-4F7B-9694-5BF4198984AB}"/>
    <dgm:cxn modelId="{9C4ABB88-4224-4793-BA54-550A78FF19F4}" srcId="{875CCEEB-DCB0-4C7B-A82B-A69606EFB0E5}" destId="{078F0F24-3077-4CFB-89C1-C28767D3BF88}" srcOrd="0" destOrd="0" parTransId="{21E290B6-CBB3-45C8-BEC8-12D18208C128}" sibTransId="{40416268-8E1B-4312-B1C4-F2BA67693DFC}"/>
    <dgm:cxn modelId="{DC9F1AF6-2AFA-4047-8829-AB6A1A52E67A}" srcId="{875CCEEB-DCB0-4C7B-A82B-A69606EFB0E5}" destId="{50BE97F8-BF73-4B75-B3D2-403169922C53}" srcOrd="1" destOrd="0" parTransId="{8765A710-85BF-48EE-8B2C-F2E6DC055DBA}" sibTransId="{4485582A-392D-4D9B-8136-C3CC3DE8E073}"/>
    <dgm:cxn modelId="{62A55D1D-683E-4ED4-ADA7-7CC4CBACCA5E}" type="presOf" srcId="{078F0F24-3077-4CFB-89C1-C28767D3BF88}" destId="{E779AB8E-8250-407F-926D-766933244AD4}" srcOrd="0" destOrd="0" presId="urn:microsoft.com/office/officeart/2005/8/layout/hProcess11"/>
    <dgm:cxn modelId="{07D43C5E-6568-436F-8203-5AA874778A58}" type="presOf" srcId="{875CCEEB-DCB0-4C7B-A82B-A69606EFB0E5}" destId="{CE4901E9-88FD-4B6C-9C21-D4AC9D523054}" srcOrd="0" destOrd="0" presId="urn:microsoft.com/office/officeart/2005/8/layout/hProcess11"/>
    <dgm:cxn modelId="{32E8EEFD-28C9-451B-953F-5AE0C4915F4F}" type="presParOf" srcId="{CE4901E9-88FD-4B6C-9C21-D4AC9D523054}" destId="{46008899-B73A-49A0-99F6-AAEBCB8C3179}" srcOrd="0" destOrd="0" presId="urn:microsoft.com/office/officeart/2005/8/layout/hProcess11"/>
    <dgm:cxn modelId="{7C107665-3213-427C-8401-0FA31910B7A8}" type="presParOf" srcId="{CE4901E9-88FD-4B6C-9C21-D4AC9D523054}" destId="{F079C98A-EB20-4B21-AA7A-B3D69FD02274}" srcOrd="1" destOrd="0" presId="urn:microsoft.com/office/officeart/2005/8/layout/hProcess11"/>
    <dgm:cxn modelId="{CE760049-B407-43DE-A4B6-B70E880BE942}" type="presParOf" srcId="{F079C98A-EB20-4B21-AA7A-B3D69FD02274}" destId="{39F17B24-981F-4014-91BF-574F7671E582}" srcOrd="0" destOrd="0" presId="urn:microsoft.com/office/officeart/2005/8/layout/hProcess11"/>
    <dgm:cxn modelId="{78EA7285-1E6E-4550-A10B-8C173C09E7AF}" type="presParOf" srcId="{39F17B24-981F-4014-91BF-574F7671E582}" destId="{E779AB8E-8250-407F-926D-766933244AD4}" srcOrd="0" destOrd="0" presId="urn:microsoft.com/office/officeart/2005/8/layout/hProcess11"/>
    <dgm:cxn modelId="{6DDFD0A2-B73E-4321-9AC8-0B21A40A52F6}" type="presParOf" srcId="{39F17B24-981F-4014-91BF-574F7671E582}" destId="{D24840BB-8114-4934-ACE9-56B17EE1841F}" srcOrd="1" destOrd="0" presId="urn:microsoft.com/office/officeart/2005/8/layout/hProcess11"/>
    <dgm:cxn modelId="{AAE4783F-4F56-4653-855C-C88EC0616ADA}" type="presParOf" srcId="{39F17B24-981F-4014-91BF-574F7671E582}" destId="{DEA55FAD-5E78-4A7F-AE80-660E75BCEA10}" srcOrd="2" destOrd="0" presId="urn:microsoft.com/office/officeart/2005/8/layout/hProcess11"/>
    <dgm:cxn modelId="{027F48AA-C596-4FE4-B770-C45D66C65E03}" type="presParOf" srcId="{F079C98A-EB20-4B21-AA7A-B3D69FD02274}" destId="{9D393627-6381-4A3B-A649-6D6032F7523E}" srcOrd="1" destOrd="0" presId="urn:microsoft.com/office/officeart/2005/8/layout/hProcess11"/>
    <dgm:cxn modelId="{786601E0-B9EC-492A-9575-54B5DADC12EF}" type="presParOf" srcId="{F079C98A-EB20-4B21-AA7A-B3D69FD02274}" destId="{1AD73BC6-3643-42BB-A989-E0C2F3454A52}" srcOrd="2" destOrd="0" presId="urn:microsoft.com/office/officeart/2005/8/layout/hProcess11"/>
    <dgm:cxn modelId="{60E0D559-CFFB-4F9B-9C46-95AACAF041D5}" type="presParOf" srcId="{1AD73BC6-3643-42BB-A989-E0C2F3454A52}" destId="{84369DCF-A3F2-4175-99AD-B4EA42546468}" srcOrd="0" destOrd="0" presId="urn:microsoft.com/office/officeart/2005/8/layout/hProcess11"/>
    <dgm:cxn modelId="{380FA1AC-FAED-4083-88D3-B3ED0C94352C}" type="presParOf" srcId="{1AD73BC6-3643-42BB-A989-E0C2F3454A52}" destId="{B9B17AE5-B340-4306-B2E7-2145F7E8FB49}" srcOrd="1" destOrd="0" presId="urn:microsoft.com/office/officeart/2005/8/layout/hProcess11"/>
    <dgm:cxn modelId="{DCCD03E9-625B-4FCE-8DF9-0E7C27EB5A66}" type="presParOf" srcId="{1AD73BC6-3643-42BB-A989-E0C2F3454A52}" destId="{7355AF42-3A99-40B4-90F3-ABAE603800AF}" srcOrd="2" destOrd="0" presId="urn:microsoft.com/office/officeart/2005/8/layout/hProcess11"/>
    <dgm:cxn modelId="{111FF167-3D98-4B5B-BDB2-24DDD987DA61}" type="presParOf" srcId="{F079C98A-EB20-4B21-AA7A-B3D69FD02274}" destId="{0486CAEA-EA03-4C79-9DF8-07012FA04E88}" srcOrd="3" destOrd="0" presId="urn:microsoft.com/office/officeart/2005/8/layout/hProcess11"/>
    <dgm:cxn modelId="{6F191EB5-2DAF-4A79-B085-FF8AD9930C31}" type="presParOf" srcId="{F079C98A-EB20-4B21-AA7A-B3D69FD02274}" destId="{02CACA61-F29D-4217-8366-056CF0805D74}" srcOrd="4" destOrd="0" presId="urn:microsoft.com/office/officeart/2005/8/layout/hProcess11"/>
    <dgm:cxn modelId="{40352709-3741-4C8D-ACA2-80B8203EE4AA}" type="presParOf" srcId="{02CACA61-F29D-4217-8366-056CF0805D74}" destId="{D5E6798B-702A-468C-A79D-53924727EB98}" srcOrd="0" destOrd="0" presId="urn:microsoft.com/office/officeart/2005/8/layout/hProcess11"/>
    <dgm:cxn modelId="{C7CBE023-F09A-4FC6-AA51-DE406EC38E4A}" type="presParOf" srcId="{02CACA61-F29D-4217-8366-056CF0805D74}" destId="{3A8BB23D-450E-49E5-A7F6-27F83F21AFD2}" srcOrd="1" destOrd="0" presId="urn:microsoft.com/office/officeart/2005/8/layout/hProcess11"/>
    <dgm:cxn modelId="{ACE45663-471F-438B-9F45-33F6D5C9AE85}" type="presParOf" srcId="{02CACA61-F29D-4217-8366-056CF0805D74}" destId="{4CBC6D57-85B4-4CD5-AAA2-6C03FE63AE19}"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08899-B73A-49A0-99F6-AAEBCB8C3179}">
      <dsp:nvSpPr>
        <dsp:cNvPr id="0" name=""/>
        <dsp:cNvSpPr/>
      </dsp:nvSpPr>
      <dsp:spPr>
        <a:xfrm>
          <a:off x="0" y="1625600"/>
          <a:ext cx="11111723" cy="2167466"/>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79AB8E-8250-407F-926D-766933244AD4}">
      <dsp:nvSpPr>
        <dsp:cNvPr id="0" name=""/>
        <dsp:cNvSpPr/>
      </dsp:nvSpPr>
      <dsp:spPr>
        <a:xfrm>
          <a:off x="2245" y="0"/>
          <a:ext cx="2067984"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lvl="0" algn="ctr" defTabSz="933450">
            <a:lnSpc>
              <a:spcPct val="90000"/>
            </a:lnSpc>
            <a:spcBef>
              <a:spcPct val="0"/>
            </a:spcBef>
            <a:spcAft>
              <a:spcPct val="35000"/>
            </a:spcAft>
          </a:pPr>
          <a:r>
            <a:rPr lang="fr-FR" sz="2100" kern="1200" dirty="0">
              <a:solidFill>
                <a:schemeClr val="bg1"/>
              </a:solidFill>
            </a:rPr>
            <a:t>Stage enseignants « Enseigner le rugby au C3 »</a:t>
          </a:r>
        </a:p>
        <a:p>
          <a:pPr lvl="0" algn="ctr" defTabSz="933450">
            <a:lnSpc>
              <a:spcPct val="90000"/>
            </a:lnSpc>
            <a:spcBef>
              <a:spcPct val="0"/>
            </a:spcBef>
            <a:spcAft>
              <a:spcPct val="35000"/>
            </a:spcAft>
          </a:pPr>
          <a:r>
            <a:rPr lang="fr-FR" sz="2100" kern="1200" dirty="0">
              <a:solidFill>
                <a:schemeClr val="bg1"/>
              </a:solidFill>
            </a:rPr>
            <a:t>9 juin</a:t>
          </a:r>
        </a:p>
      </dsp:txBody>
      <dsp:txXfrm>
        <a:off x="2245" y="0"/>
        <a:ext cx="2067984" cy="2167466"/>
      </dsp:txXfrm>
    </dsp:sp>
    <dsp:sp modelId="{D24840BB-8114-4934-ACE9-56B17EE1841F}">
      <dsp:nvSpPr>
        <dsp:cNvPr id="0" name=""/>
        <dsp:cNvSpPr/>
      </dsp:nvSpPr>
      <dsp:spPr>
        <a:xfrm>
          <a:off x="765304" y="2438400"/>
          <a:ext cx="541866" cy="54186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369DCF-A3F2-4175-99AD-B4EA42546468}">
      <dsp:nvSpPr>
        <dsp:cNvPr id="0" name=""/>
        <dsp:cNvSpPr/>
      </dsp:nvSpPr>
      <dsp:spPr>
        <a:xfrm>
          <a:off x="2173629" y="3251200"/>
          <a:ext cx="5653291"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fr-FR" sz="2100" kern="1200" dirty="0">
              <a:solidFill>
                <a:schemeClr val="bg1"/>
              </a:solidFill>
            </a:rPr>
            <a:t>Mise en œuvre module d’apprentissage</a:t>
          </a:r>
        </a:p>
        <a:p>
          <a:pPr lvl="0" algn="ctr" defTabSz="933450">
            <a:lnSpc>
              <a:spcPct val="90000"/>
            </a:lnSpc>
            <a:spcBef>
              <a:spcPct val="0"/>
            </a:spcBef>
            <a:spcAft>
              <a:spcPct val="35000"/>
            </a:spcAft>
          </a:pPr>
          <a:r>
            <a:rPr lang="fr-FR" sz="2100" kern="1200" dirty="0">
              <a:solidFill>
                <a:schemeClr val="bg1"/>
              </a:solidFill>
            </a:rPr>
            <a:t> Rugby Scolaire CM1/CM2</a:t>
          </a:r>
        </a:p>
        <a:p>
          <a:pPr lvl="0" algn="ctr" defTabSz="933450">
            <a:lnSpc>
              <a:spcPct val="90000"/>
            </a:lnSpc>
            <a:spcBef>
              <a:spcPct val="0"/>
            </a:spcBef>
            <a:spcAft>
              <a:spcPct val="35000"/>
            </a:spcAft>
          </a:pPr>
          <a:r>
            <a:rPr lang="fr-FR" sz="2100" kern="1200" dirty="0">
              <a:solidFill>
                <a:schemeClr val="bg1"/>
              </a:solidFill>
            </a:rPr>
            <a:t>Septembre/Octobre</a:t>
          </a:r>
        </a:p>
      </dsp:txBody>
      <dsp:txXfrm>
        <a:off x="2173629" y="3251200"/>
        <a:ext cx="5653291" cy="2167466"/>
      </dsp:txXfrm>
    </dsp:sp>
    <dsp:sp modelId="{B9B17AE5-B340-4306-B2E7-2145F7E8FB49}">
      <dsp:nvSpPr>
        <dsp:cNvPr id="0" name=""/>
        <dsp:cNvSpPr/>
      </dsp:nvSpPr>
      <dsp:spPr>
        <a:xfrm>
          <a:off x="4729342" y="2438400"/>
          <a:ext cx="541866" cy="54186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E6798B-702A-468C-A79D-53924727EB98}">
      <dsp:nvSpPr>
        <dsp:cNvPr id="0" name=""/>
        <dsp:cNvSpPr/>
      </dsp:nvSpPr>
      <dsp:spPr>
        <a:xfrm>
          <a:off x="7930320" y="0"/>
          <a:ext cx="2067984"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lvl="0" algn="ctr" defTabSz="933450">
            <a:lnSpc>
              <a:spcPct val="90000"/>
            </a:lnSpc>
            <a:spcBef>
              <a:spcPct val="0"/>
            </a:spcBef>
            <a:spcAft>
              <a:spcPct val="35000"/>
            </a:spcAft>
          </a:pPr>
          <a:r>
            <a:rPr lang="fr-FR" sz="2100" kern="1200" dirty="0">
              <a:solidFill>
                <a:schemeClr val="bg1"/>
              </a:solidFill>
            </a:rPr>
            <a:t>Rassemblement Rugby : Semaine du 16 au 21 octobre</a:t>
          </a:r>
        </a:p>
      </dsp:txBody>
      <dsp:txXfrm>
        <a:off x="7930320" y="0"/>
        <a:ext cx="2067984" cy="2167466"/>
      </dsp:txXfrm>
    </dsp:sp>
    <dsp:sp modelId="{3A8BB23D-450E-49E5-A7F6-27F83F21AFD2}">
      <dsp:nvSpPr>
        <dsp:cNvPr id="0" name=""/>
        <dsp:cNvSpPr/>
      </dsp:nvSpPr>
      <dsp:spPr>
        <a:xfrm>
          <a:off x="8693379" y="2438400"/>
          <a:ext cx="541866" cy="54186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DEA1D1-26B3-0649-B979-DA5E32635AF6}" type="datetimeFigureOut">
              <a:rPr lang="fr-FR" smtClean="0"/>
              <a:t>31/08/2023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E2BD06-A0E8-F343-A4DB-1524F845D11B}" type="slidenum">
              <a:rPr lang="fr-FR" smtClean="0"/>
              <a:t>‹N°›</a:t>
            </a:fld>
            <a:endParaRPr lang="fr-FR"/>
          </a:p>
        </p:txBody>
      </p:sp>
    </p:spTree>
    <p:extLst>
      <p:ext uri="{BB962C8B-B14F-4D97-AF65-F5344CB8AC3E}">
        <p14:creationId xmlns:p14="http://schemas.microsoft.com/office/powerpoint/2010/main" val="1834623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76FFA7-D023-7343-BEFE-B744FAA88505}" type="datetimeFigureOut">
              <a:rPr lang="fr-FR" smtClean="0"/>
              <a:t>31/08/2023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B7267F-9DF2-B44F-8CE0-548497CBE8E2}" type="slidenum">
              <a:rPr lang="fr-FR" smtClean="0"/>
              <a:t>‹N°›</a:t>
            </a:fld>
            <a:endParaRPr lang="fr-FR"/>
          </a:p>
        </p:txBody>
      </p:sp>
    </p:spTree>
    <p:extLst>
      <p:ext uri="{BB962C8B-B14F-4D97-AF65-F5344CB8AC3E}">
        <p14:creationId xmlns:p14="http://schemas.microsoft.com/office/powerpoint/2010/main" val="15059319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et modifiez le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2DC655B8-0F40-AF47-AC8C-802687C59A74}" type="datetimeFigureOut">
              <a:rPr lang="fr-FR" smtClean="0"/>
              <a:t>31/08/2023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B8B55F-A499-E949-9036-4F6D3A97A83E}" type="slidenum">
              <a:rPr lang="fr-FR" smtClean="0"/>
              <a:t>‹N°›</a:t>
            </a:fld>
            <a:endParaRPr lang="fr-FR"/>
          </a:p>
        </p:txBody>
      </p:sp>
    </p:spTree>
    <p:extLst>
      <p:ext uri="{BB962C8B-B14F-4D97-AF65-F5344CB8AC3E}">
        <p14:creationId xmlns:p14="http://schemas.microsoft.com/office/powerpoint/2010/main" val="4266807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DC655B8-0F40-AF47-AC8C-802687C59A74}" type="datetimeFigureOut">
              <a:rPr lang="fr-FR" smtClean="0"/>
              <a:t>31/08/2023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B8B55F-A499-E949-9036-4F6D3A97A83E}" type="slidenum">
              <a:rPr lang="fr-FR" smtClean="0"/>
              <a:t>‹N°›</a:t>
            </a:fld>
            <a:endParaRPr lang="fr-FR"/>
          </a:p>
        </p:txBody>
      </p:sp>
    </p:spTree>
    <p:extLst>
      <p:ext uri="{BB962C8B-B14F-4D97-AF65-F5344CB8AC3E}">
        <p14:creationId xmlns:p14="http://schemas.microsoft.com/office/powerpoint/2010/main" val="869926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DC655B8-0F40-AF47-AC8C-802687C59A74}" type="datetimeFigureOut">
              <a:rPr lang="fr-FR" smtClean="0"/>
              <a:t>31/08/2023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B8B55F-A499-E949-9036-4F6D3A97A83E}" type="slidenum">
              <a:rPr lang="fr-FR" smtClean="0"/>
              <a:t>‹N°›</a:t>
            </a:fld>
            <a:endParaRPr lang="fr-FR"/>
          </a:p>
        </p:txBody>
      </p:sp>
    </p:spTree>
    <p:extLst>
      <p:ext uri="{BB962C8B-B14F-4D97-AF65-F5344CB8AC3E}">
        <p14:creationId xmlns:p14="http://schemas.microsoft.com/office/powerpoint/2010/main" val="2048739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ndeau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48944" y="433430"/>
            <a:ext cx="8733456" cy="569273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281517" y="6356351"/>
            <a:ext cx="3467800" cy="365125"/>
          </a:xfrm>
        </p:spPr>
        <p:txBody>
          <a:bodyPr/>
          <a:lstStyle/>
          <a:p>
            <a:fld id="{2DC655B8-0F40-AF47-AC8C-802687C59A74}" type="datetimeFigureOut">
              <a:rPr lang="fr-FR" smtClean="0"/>
              <a:t>31/08/2023</a:t>
            </a:fld>
            <a:endParaRPr lang="fr-FR" dirty="0"/>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B8B55F-A499-E949-9036-4F6D3A97A83E}" type="slidenum">
              <a:rPr lang="fr-FR" smtClean="0"/>
              <a:t>‹N°›</a:t>
            </a:fld>
            <a:endParaRPr lang="fr-FR"/>
          </a:p>
        </p:txBody>
      </p:sp>
      <p:sp>
        <p:nvSpPr>
          <p:cNvPr id="9" name="Espace réservé du texte 8"/>
          <p:cNvSpPr>
            <a:spLocks noGrp="1"/>
          </p:cNvSpPr>
          <p:nvPr>
            <p:ph type="body" sz="quarter" idx="13"/>
          </p:nvPr>
        </p:nvSpPr>
        <p:spPr>
          <a:xfrm>
            <a:off x="281518" y="1541463"/>
            <a:ext cx="2338916" cy="4584700"/>
          </a:xfrm>
        </p:spPr>
        <p:txBody>
          <a:bodyPr>
            <a:normAutofit/>
          </a:bodyPr>
          <a:lstStyle>
            <a:lvl1pPr marL="0" indent="0">
              <a:buNone/>
              <a:defRPr sz="1400">
                <a:solidFill>
                  <a:srgbClr val="D9D9D9"/>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a:t>Cliquez pour modifier les styles du texte du masque</a:t>
            </a:r>
          </a:p>
        </p:txBody>
      </p:sp>
    </p:spTree>
    <p:extLst>
      <p:ext uri="{BB962C8B-B14F-4D97-AF65-F5344CB8AC3E}">
        <p14:creationId xmlns:p14="http://schemas.microsoft.com/office/powerpoint/2010/main" val="2060045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re Principal">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89C21F6-8887-8F46-896D-33D7E6671F45}"/>
              </a:ext>
            </a:extLst>
          </p:cNvPr>
          <p:cNvPicPr>
            <a:picLocks noChangeAspect="1"/>
          </p:cNvPicPr>
          <p:nvPr userDrawn="1"/>
        </p:nvPicPr>
        <p:blipFill>
          <a:blip r:embed="rId2"/>
          <a:stretch>
            <a:fillRect/>
          </a:stretch>
        </p:blipFill>
        <p:spPr>
          <a:xfrm>
            <a:off x="-117231" y="0"/>
            <a:ext cx="12356123" cy="6950319"/>
          </a:xfrm>
          <a:prstGeom prst="rect">
            <a:avLst/>
          </a:prstGeom>
        </p:spPr>
      </p:pic>
      <p:sp>
        <p:nvSpPr>
          <p:cNvPr id="5" name="Espace réservé du texte 12">
            <a:extLst>
              <a:ext uri="{FF2B5EF4-FFF2-40B4-BE49-F238E27FC236}">
                <a16:creationId xmlns:a16="http://schemas.microsoft.com/office/drawing/2014/main" id="{D7E37425-2F6D-1447-9BCD-B4A2097D4349}"/>
              </a:ext>
            </a:extLst>
          </p:cNvPr>
          <p:cNvSpPr>
            <a:spLocks noGrp="1"/>
          </p:cNvSpPr>
          <p:nvPr>
            <p:ph type="body" sz="quarter" idx="10" hasCustomPrompt="1"/>
          </p:nvPr>
        </p:nvSpPr>
        <p:spPr>
          <a:xfrm>
            <a:off x="805887" y="4041059"/>
            <a:ext cx="8554423" cy="1408471"/>
          </a:xfrm>
          <a:prstGeom prst="rect">
            <a:avLst/>
          </a:prstGeom>
        </p:spPr>
        <p:txBody>
          <a:bodyPr anchor="t">
            <a:noAutofit/>
          </a:bodyPr>
          <a:lstStyle>
            <a:lvl1pPr marL="0" indent="0">
              <a:buNone/>
              <a:defRPr sz="3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TITRE DE LA PRESENTATION</a:t>
            </a:r>
          </a:p>
        </p:txBody>
      </p:sp>
      <p:sp>
        <p:nvSpPr>
          <p:cNvPr id="6" name="Espace réservé du texte 12">
            <a:extLst>
              <a:ext uri="{FF2B5EF4-FFF2-40B4-BE49-F238E27FC236}">
                <a16:creationId xmlns:a16="http://schemas.microsoft.com/office/drawing/2014/main" id="{EA4BCBB1-DF14-A246-9F9D-5C214541ECBF}"/>
              </a:ext>
            </a:extLst>
          </p:cNvPr>
          <p:cNvSpPr>
            <a:spLocks noGrp="1"/>
          </p:cNvSpPr>
          <p:nvPr>
            <p:ph type="body" sz="quarter" idx="11" hasCustomPrompt="1"/>
          </p:nvPr>
        </p:nvSpPr>
        <p:spPr>
          <a:xfrm>
            <a:off x="805886" y="5449529"/>
            <a:ext cx="8554423" cy="390832"/>
          </a:xfrm>
          <a:prstGeom prst="rect">
            <a:avLst/>
          </a:prstGeom>
        </p:spPr>
        <p:txBody>
          <a:bodyPr anchor="ctr">
            <a:noAutofit/>
          </a:bodyPr>
          <a:lstStyle>
            <a:lvl1pPr marL="0" indent="0">
              <a:buNone/>
              <a:defRPr sz="15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Sous-titre</a:t>
            </a:r>
          </a:p>
        </p:txBody>
      </p:sp>
      <p:sp>
        <p:nvSpPr>
          <p:cNvPr id="7" name="Espace réservé du texte 12">
            <a:extLst>
              <a:ext uri="{FF2B5EF4-FFF2-40B4-BE49-F238E27FC236}">
                <a16:creationId xmlns:a16="http://schemas.microsoft.com/office/drawing/2014/main" id="{451C8B19-5C64-7747-BD80-9808FD814246}"/>
              </a:ext>
            </a:extLst>
          </p:cNvPr>
          <p:cNvSpPr>
            <a:spLocks noGrp="1"/>
          </p:cNvSpPr>
          <p:nvPr>
            <p:ph type="body" sz="quarter" idx="12" hasCustomPrompt="1"/>
          </p:nvPr>
        </p:nvSpPr>
        <p:spPr>
          <a:xfrm>
            <a:off x="805886" y="5840361"/>
            <a:ext cx="8554423" cy="390832"/>
          </a:xfrm>
          <a:prstGeom prst="rect">
            <a:avLst/>
          </a:prstGeom>
        </p:spPr>
        <p:txBody>
          <a:bodyPr anchor="ctr">
            <a:noAutofit/>
          </a:bodyPr>
          <a:lstStyle>
            <a:lvl1pPr marL="0" indent="0">
              <a:buNone/>
              <a:defRPr sz="1200" b="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Date</a:t>
            </a:r>
          </a:p>
        </p:txBody>
      </p:sp>
    </p:spTree>
    <p:extLst>
      <p:ext uri="{BB962C8B-B14F-4D97-AF65-F5344CB8AC3E}">
        <p14:creationId xmlns:p14="http://schemas.microsoft.com/office/powerpoint/2010/main" val="282035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position Final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5EB42AD-AFE6-F442-A542-17FA96A2494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Espace réservé du texte 12">
            <a:extLst>
              <a:ext uri="{FF2B5EF4-FFF2-40B4-BE49-F238E27FC236}">
                <a16:creationId xmlns:a16="http://schemas.microsoft.com/office/drawing/2014/main" id="{00F072C7-C904-624F-9D0F-0E0CB6D96A95}"/>
              </a:ext>
            </a:extLst>
          </p:cNvPr>
          <p:cNvSpPr>
            <a:spLocks noGrp="1"/>
          </p:cNvSpPr>
          <p:nvPr>
            <p:ph type="body" sz="quarter" idx="13" hasCustomPrompt="1"/>
          </p:nvPr>
        </p:nvSpPr>
        <p:spPr>
          <a:xfrm>
            <a:off x="0" y="4196080"/>
            <a:ext cx="12192000" cy="2661920"/>
          </a:xfrm>
          <a:prstGeom prst="rect">
            <a:avLst/>
          </a:prstGeom>
        </p:spPr>
        <p:txBody>
          <a:bodyPr anchor="ctr">
            <a:noAutofit/>
          </a:bodyPr>
          <a:lstStyle>
            <a:lvl1pPr marL="0" indent="0" algn="ctr">
              <a:buNone/>
              <a:defRPr sz="15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MESSAGE FINAL</a:t>
            </a:r>
          </a:p>
        </p:txBody>
      </p:sp>
    </p:spTree>
    <p:extLst>
      <p:ext uri="{BB962C8B-B14F-4D97-AF65-F5344CB8AC3E}">
        <p14:creationId xmlns:p14="http://schemas.microsoft.com/office/powerpoint/2010/main" val="3089724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ommai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A1975B4-B4A3-1A43-9CAF-159F1E0820F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Espace réservé du texte 12">
            <a:extLst>
              <a:ext uri="{FF2B5EF4-FFF2-40B4-BE49-F238E27FC236}">
                <a16:creationId xmlns:a16="http://schemas.microsoft.com/office/drawing/2014/main" id="{1688FE11-0D2E-BD4D-B54D-F9518DE69D0A}"/>
              </a:ext>
            </a:extLst>
          </p:cNvPr>
          <p:cNvSpPr>
            <a:spLocks noGrp="1"/>
          </p:cNvSpPr>
          <p:nvPr>
            <p:ph type="body" sz="quarter" idx="13" hasCustomPrompt="1"/>
          </p:nvPr>
        </p:nvSpPr>
        <p:spPr>
          <a:xfrm>
            <a:off x="805886" y="68826"/>
            <a:ext cx="5912414" cy="1020199"/>
          </a:xfrm>
          <a:prstGeom prst="rect">
            <a:avLst/>
          </a:prstGeom>
        </p:spPr>
        <p:txBody>
          <a:bodyPr anchor="ctr">
            <a:noAutofit/>
          </a:bodyPr>
          <a:lstStyle>
            <a:lvl1pPr marL="0" indent="0">
              <a:buNone/>
              <a:defRPr sz="2400" b="1">
                <a:solidFill>
                  <a:srgbClr val="E21F03"/>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TITRE DU SOMMAIRE</a:t>
            </a:r>
          </a:p>
        </p:txBody>
      </p:sp>
      <p:sp>
        <p:nvSpPr>
          <p:cNvPr id="3" name="Espace réservé du texte 2">
            <a:extLst>
              <a:ext uri="{FF2B5EF4-FFF2-40B4-BE49-F238E27FC236}">
                <a16:creationId xmlns:a16="http://schemas.microsoft.com/office/drawing/2014/main" id="{07DA4B93-F9C0-3248-A1B1-31F40943591D}"/>
              </a:ext>
            </a:extLst>
          </p:cNvPr>
          <p:cNvSpPr>
            <a:spLocks noGrp="1"/>
          </p:cNvSpPr>
          <p:nvPr>
            <p:ph type="body" sz="quarter" idx="15" hasCustomPrompt="1"/>
          </p:nvPr>
        </p:nvSpPr>
        <p:spPr>
          <a:xfrm>
            <a:off x="815257" y="1209600"/>
            <a:ext cx="7237361" cy="4903101"/>
          </a:xfrm>
          <a:prstGeom prst="rect">
            <a:avLst/>
          </a:prstGeom>
        </p:spPr>
        <p:txBody>
          <a:bodyPr/>
          <a:lstStyle>
            <a:lvl1pPr marL="400050" marR="0" indent="-342900" algn="l" defTabSz="914400" rtl="0" eaLnBrk="1" fontAlgn="auto" latinLnBrk="0" hangingPunct="1">
              <a:lnSpc>
                <a:spcPct val="90000"/>
              </a:lnSpc>
              <a:spcBef>
                <a:spcPts val="500"/>
              </a:spcBef>
              <a:spcAft>
                <a:spcPts val="0"/>
              </a:spcAft>
              <a:buClrTx/>
              <a:buSzTx/>
              <a:buFont typeface="+mj-lt"/>
              <a:buAutoNum type="arabicPeriod"/>
              <a:tabLst/>
              <a:defRPr lang="fr-FR" sz="1800" b="1" i="0" smtClean="0">
                <a:solidFill>
                  <a:srgbClr val="003576"/>
                </a:solidFill>
                <a:effectLst/>
                <a:latin typeface="Verdana" panose="020B0604030504040204" pitchFamily="34" charset="0"/>
                <a:ea typeface="Verdana" panose="020B0604030504040204" pitchFamily="34" charset="0"/>
                <a:cs typeface="Verdana" panose="020B060403050404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fr-FR" sz="1400" b="0" i="0">
                <a:solidFill>
                  <a:srgbClr val="003576"/>
                </a:solidFill>
                <a:effectLst/>
                <a:latin typeface="Verdana" panose="020B0604030504040204" pitchFamily="34" charset="0"/>
                <a:ea typeface="Verdana" panose="020B0604030504040204" pitchFamily="34" charset="0"/>
                <a:cs typeface="Verdana" panose="020B0604030504040204" pitchFamily="34" charset="0"/>
              </a:defRPr>
            </a:lvl2pPr>
          </a:lstStyle>
          <a:p>
            <a:r>
              <a:rPr lang="fr-FR" dirty="0"/>
              <a:t>LOREM IPSUM DOLOR SIT AMET</a:t>
            </a:r>
          </a:p>
          <a:p>
            <a:pPr lvl="1"/>
            <a:r>
              <a:rPr lang="fr-FR" dirty="0" err="1"/>
              <a:t>Consectetur</a:t>
            </a:r>
            <a:r>
              <a:rPr lang="fr-FR" dirty="0"/>
              <a:t> </a:t>
            </a:r>
            <a:r>
              <a:rPr lang="fr-FR" dirty="0" err="1"/>
              <a:t>adipiscing</a:t>
            </a:r>
            <a:r>
              <a:rPr lang="fr-FR" dirty="0"/>
              <a:t> </a:t>
            </a:r>
            <a:r>
              <a:rPr lang="fr-FR" dirty="0" err="1"/>
              <a:t>elit</a:t>
            </a:r>
            <a:endParaRPr lang="fr-FR"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r-FR" dirty="0"/>
              <a:t>Sed non </a:t>
            </a:r>
            <a:r>
              <a:rPr lang="fr-FR" dirty="0" err="1"/>
              <a:t>risus</a:t>
            </a:r>
            <a:endParaRPr lang="fr-FR"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r-FR" dirty="0"/>
              <a:t>Suspendisse </a:t>
            </a:r>
            <a:r>
              <a:rPr lang="fr-FR" dirty="0" err="1"/>
              <a:t>lectus</a:t>
            </a:r>
            <a:r>
              <a:rPr lang="fr-FR" dirty="0"/>
              <a:t> </a:t>
            </a:r>
            <a:r>
              <a:rPr lang="fr-FR" dirty="0" err="1"/>
              <a:t>tortor</a:t>
            </a:r>
            <a:endParaRPr lang="fr-FR"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fr-FR" dirty="0"/>
          </a:p>
          <a:p>
            <a:r>
              <a:rPr lang="fr-FR" dirty="0"/>
              <a:t>DIGNISSIM SIT AMET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r-FR" dirty="0" err="1"/>
              <a:t>adipiscing</a:t>
            </a:r>
            <a:r>
              <a:rPr lang="fr-FR" dirty="0"/>
              <a:t> nec</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r-FR" dirty="0" err="1"/>
              <a:t>Ultricies</a:t>
            </a:r>
            <a:r>
              <a:rPr lang="fr-FR" dirty="0"/>
              <a:t> </a:t>
            </a:r>
            <a:r>
              <a:rPr lang="fr-FR" dirty="0" err="1"/>
              <a:t>sed</a:t>
            </a:r>
            <a:r>
              <a:rPr lang="fr-FR" dirty="0"/>
              <a:t> </a:t>
            </a:r>
            <a:r>
              <a:rPr lang="fr-FR" dirty="0" err="1"/>
              <a:t>dolor</a:t>
            </a:r>
            <a:endParaRPr lang="fr-FR"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r-FR" dirty="0" err="1"/>
              <a:t>Cras</a:t>
            </a:r>
            <a:r>
              <a:rPr lang="fr-FR" dirty="0"/>
              <a:t> </a:t>
            </a:r>
            <a:r>
              <a:rPr lang="fr-FR" dirty="0" err="1"/>
              <a:t>elementum</a:t>
            </a:r>
            <a:r>
              <a:rPr lang="fr-FR" dirty="0"/>
              <a:t> </a:t>
            </a:r>
            <a:r>
              <a:rPr lang="fr-FR" dirty="0" err="1"/>
              <a:t>ultrices</a:t>
            </a:r>
            <a:r>
              <a:rPr lang="fr-FR" dirty="0"/>
              <a:t> diam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fr-FR" dirty="0"/>
          </a:p>
          <a:p>
            <a:pPr marL="400050" marR="0" lvl="0" indent="-342900" algn="l" defTabSz="914400" rtl="0" eaLnBrk="1" fontAlgn="auto" latinLnBrk="0" hangingPunct="1">
              <a:lnSpc>
                <a:spcPct val="90000"/>
              </a:lnSpc>
              <a:spcBef>
                <a:spcPts val="500"/>
              </a:spcBef>
              <a:spcAft>
                <a:spcPts val="0"/>
              </a:spcAft>
              <a:buClrTx/>
              <a:buSzTx/>
              <a:buFont typeface="+mj-lt"/>
              <a:buAutoNum type="arabicPeriod"/>
              <a:tabLst/>
              <a:defRPr/>
            </a:pPr>
            <a:r>
              <a:rPr lang="fr-FR" dirty="0"/>
              <a:t>MAECENAS LIGULA MASSA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r-FR" dirty="0" err="1"/>
              <a:t>Varius</a:t>
            </a:r>
            <a:r>
              <a:rPr lang="fr-FR" dirty="0"/>
              <a:t> a semper </a:t>
            </a:r>
            <a:r>
              <a:rPr lang="fr-FR" dirty="0" err="1"/>
              <a:t>congue</a:t>
            </a:r>
            <a:endParaRPr lang="fr-FR"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r-FR" dirty="0" err="1"/>
              <a:t>Euismod</a:t>
            </a:r>
            <a:r>
              <a:rPr lang="fr-FR" dirty="0"/>
              <a:t> non mi</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r-FR" dirty="0" err="1"/>
              <a:t>Proin</a:t>
            </a:r>
            <a:r>
              <a:rPr lang="fr-FR" dirty="0"/>
              <a:t> </a:t>
            </a:r>
            <a:r>
              <a:rPr lang="fr-FR" dirty="0" err="1"/>
              <a:t>porttitor</a:t>
            </a:r>
            <a:endParaRPr lang="fr-FR" dirty="0"/>
          </a:p>
          <a:p>
            <a:pPr marL="628650" marR="0" lvl="0" indent="-342900" algn="l" defTabSz="914400" rtl="0" eaLnBrk="1" fontAlgn="auto" latinLnBrk="0" hangingPunct="1">
              <a:lnSpc>
                <a:spcPct val="90000"/>
              </a:lnSpc>
              <a:spcBef>
                <a:spcPts val="500"/>
              </a:spcBef>
              <a:spcAft>
                <a:spcPts val="0"/>
              </a:spcAft>
              <a:buClrTx/>
              <a:buSzTx/>
              <a:tabLst/>
              <a:defRPr/>
            </a:pPr>
            <a:endParaRPr lang="fr-FR" dirty="0"/>
          </a:p>
        </p:txBody>
      </p:sp>
    </p:spTree>
    <p:extLst>
      <p:ext uri="{BB962C8B-B14F-4D97-AF65-F5344CB8AC3E}">
        <p14:creationId xmlns:p14="http://schemas.microsoft.com/office/powerpoint/2010/main" val="209391488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DC655B8-0F40-AF47-AC8C-802687C59A74}" type="datetimeFigureOut">
              <a:rPr lang="fr-FR" smtClean="0"/>
              <a:t>31/08/2023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B8B55F-A499-E949-9036-4F6D3A97A83E}" type="slidenum">
              <a:rPr lang="fr-FR" smtClean="0"/>
              <a:t>‹N°›</a:t>
            </a:fld>
            <a:endParaRPr lang="fr-FR"/>
          </a:p>
        </p:txBody>
      </p:sp>
    </p:spTree>
    <p:extLst>
      <p:ext uri="{BB962C8B-B14F-4D97-AF65-F5344CB8AC3E}">
        <p14:creationId xmlns:p14="http://schemas.microsoft.com/office/powerpoint/2010/main" val="2985743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2DC655B8-0F40-AF47-AC8C-802687C59A74}" type="datetimeFigureOut">
              <a:rPr lang="fr-FR" smtClean="0"/>
              <a:t>31/08/2023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B8B55F-A499-E949-9036-4F6D3A97A83E}" type="slidenum">
              <a:rPr lang="fr-FR" smtClean="0"/>
              <a:t>‹N°›</a:t>
            </a:fld>
            <a:endParaRPr lang="fr-FR"/>
          </a:p>
        </p:txBody>
      </p:sp>
    </p:spTree>
    <p:extLst>
      <p:ext uri="{BB962C8B-B14F-4D97-AF65-F5344CB8AC3E}">
        <p14:creationId xmlns:p14="http://schemas.microsoft.com/office/powerpoint/2010/main" val="2808203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DC655B8-0F40-AF47-AC8C-802687C59A74}" type="datetimeFigureOut">
              <a:rPr lang="fr-FR" smtClean="0"/>
              <a:t>31/08/2023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B8B55F-A499-E949-9036-4F6D3A97A83E}" type="slidenum">
              <a:rPr lang="fr-FR" smtClean="0"/>
              <a:t>‹N°›</a:t>
            </a:fld>
            <a:endParaRPr lang="fr-FR"/>
          </a:p>
        </p:txBody>
      </p:sp>
    </p:spTree>
    <p:extLst>
      <p:ext uri="{BB962C8B-B14F-4D97-AF65-F5344CB8AC3E}">
        <p14:creationId xmlns:p14="http://schemas.microsoft.com/office/powerpoint/2010/main" val="3877249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DC655B8-0F40-AF47-AC8C-802687C59A74}" type="datetimeFigureOut">
              <a:rPr lang="fr-FR" smtClean="0"/>
              <a:t>31/08/2023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6B8B55F-A499-E949-9036-4F6D3A97A83E}" type="slidenum">
              <a:rPr lang="fr-FR" smtClean="0"/>
              <a:t>‹N°›</a:t>
            </a:fld>
            <a:endParaRPr lang="fr-FR"/>
          </a:p>
        </p:txBody>
      </p:sp>
    </p:spTree>
    <p:extLst>
      <p:ext uri="{BB962C8B-B14F-4D97-AF65-F5344CB8AC3E}">
        <p14:creationId xmlns:p14="http://schemas.microsoft.com/office/powerpoint/2010/main" val="280143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2DC655B8-0F40-AF47-AC8C-802687C59A74}" type="datetimeFigureOut">
              <a:rPr lang="fr-FR" smtClean="0"/>
              <a:t>31/08/2023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6B8B55F-A499-E949-9036-4F6D3A97A83E}" type="slidenum">
              <a:rPr lang="fr-FR" smtClean="0"/>
              <a:t>‹N°›</a:t>
            </a:fld>
            <a:endParaRPr lang="fr-FR"/>
          </a:p>
        </p:txBody>
      </p:sp>
    </p:spTree>
    <p:extLst>
      <p:ext uri="{BB962C8B-B14F-4D97-AF65-F5344CB8AC3E}">
        <p14:creationId xmlns:p14="http://schemas.microsoft.com/office/powerpoint/2010/main" val="854201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DC655B8-0F40-AF47-AC8C-802687C59A74}" type="datetimeFigureOut">
              <a:rPr lang="fr-FR" smtClean="0"/>
              <a:t>31/08/2023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6B8B55F-A499-E949-9036-4F6D3A97A83E}" type="slidenum">
              <a:rPr lang="fr-FR" smtClean="0"/>
              <a:t>‹N°›</a:t>
            </a:fld>
            <a:endParaRPr lang="fr-FR"/>
          </a:p>
        </p:txBody>
      </p:sp>
    </p:spTree>
    <p:extLst>
      <p:ext uri="{BB962C8B-B14F-4D97-AF65-F5344CB8AC3E}">
        <p14:creationId xmlns:p14="http://schemas.microsoft.com/office/powerpoint/2010/main" val="588685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DC655B8-0F40-AF47-AC8C-802687C59A74}" type="datetimeFigureOut">
              <a:rPr lang="fr-FR" smtClean="0"/>
              <a:t>31/08/2023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B8B55F-A499-E949-9036-4F6D3A97A83E}" type="slidenum">
              <a:rPr lang="fr-FR" smtClean="0"/>
              <a:t>‹N°›</a:t>
            </a:fld>
            <a:endParaRPr lang="fr-FR"/>
          </a:p>
        </p:txBody>
      </p:sp>
    </p:spTree>
    <p:extLst>
      <p:ext uri="{BB962C8B-B14F-4D97-AF65-F5344CB8AC3E}">
        <p14:creationId xmlns:p14="http://schemas.microsoft.com/office/powerpoint/2010/main" val="4154967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DC655B8-0F40-AF47-AC8C-802687C59A74}" type="datetimeFigureOut">
              <a:rPr lang="fr-FR" smtClean="0"/>
              <a:t>31/08/2023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B8B55F-A499-E949-9036-4F6D3A97A83E}" type="slidenum">
              <a:rPr lang="fr-FR" smtClean="0"/>
              <a:t>‹N°›</a:t>
            </a:fld>
            <a:endParaRPr lang="fr-FR"/>
          </a:p>
        </p:txBody>
      </p:sp>
    </p:spTree>
    <p:extLst>
      <p:ext uri="{BB962C8B-B14F-4D97-AF65-F5344CB8AC3E}">
        <p14:creationId xmlns:p14="http://schemas.microsoft.com/office/powerpoint/2010/main" val="104427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655B8-0F40-AF47-AC8C-802687C59A74}" type="datetimeFigureOut">
              <a:rPr lang="fr-FR" smtClean="0"/>
              <a:pPr/>
              <a:t>31/08/2023</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B8B55F-A499-E949-9036-4F6D3A97A83E}" type="slidenum">
              <a:rPr lang="fr-FR" smtClean="0"/>
              <a:pPr/>
              <a:t>‹N°›</a:t>
            </a:fld>
            <a:endParaRPr lang="fr-FR"/>
          </a:p>
        </p:txBody>
      </p:sp>
    </p:spTree>
    <p:extLst>
      <p:ext uri="{BB962C8B-B14F-4D97-AF65-F5344CB8AC3E}">
        <p14:creationId xmlns:p14="http://schemas.microsoft.com/office/powerpoint/2010/main" val="33315970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60" r:id="rId12"/>
    <p:sldLayoutId id="2147483673" r:id="rId13"/>
    <p:sldLayoutId id="2147483674" r:id="rId14"/>
    <p:sldLayoutId id="2147483675"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png"/><Relationship Id="rId7" Type="http://schemas.openxmlformats.org/officeDocument/2006/relationships/image" Target="../media/image24.jfif"/><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jpg"/><Relationship Id="rId9"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hyperlink" Target="mailto:philippe.lebas@normandie-rugby.com" TargetMode="External"/><Relationship Id="rId2" Type="http://schemas.openxmlformats.org/officeDocument/2006/relationships/hyperlink" Target="mailto:D50A@ffr.fr" TargetMode="Externa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30C2BDD-E3D9-F043-8B21-B442CB494B53}"/>
              </a:ext>
            </a:extLst>
          </p:cNvPr>
          <p:cNvSpPr>
            <a:spLocks noGrp="1"/>
          </p:cNvSpPr>
          <p:nvPr>
            <p:ph type="body" sz="quarter" idx="10"/>
          </p:nvPr>
        </p:nvSpPr>
        <p:spPr>
          <a:xfrm>
            <a:off x="2374901" y="3022603"/>
            <a:ext cx="7013394" cy="1385347"/>
          </a:xfrm>
        </p:spPr>
        <p:txBody>
          <a:bodyPr/>
          <a:lstStyle/>
          <a:p>
            <a:pPr algn="ctr"/>
            <a:r>
              <a:rPr lang="fr-FR" sz="3600" dirty="0"/>
              <a:t>Stage </a:t>
            </a:r>
            <a:r>
              <a:rPr lang="fr-FR" sz="3600" dirty="0" err="1"/>
              <a:t>Ecol’Ovale</a:t>
            </a:r>
            <a:r>
              <a:rPr lang="fr-FR" sz="3600" dirty="0"/>
              <a:t> </a:t>
            </a:r>
          </a:p>
          <a:p>
            <a:pPr algn="ctr"/>
            <a:endParaRPr lang="fr-FR" sz="3600" dirty="0"/>
          </a:p>
        </p:txBody>
      </p:sp>
      <p:sp>
        <p:nvSpPr>
          <p:cNvPr id="3" name="Espace réservé du texte 2">
            <a:extLst>
              <a:ext uri="{FF2B5EF4-FFF2-40B4-BE49-F238E27FC236}">
                <a16:creationId xmlns:a16="http://schemas.microsoft.com/office/drawing/2014/main" id="{8F3959FC-2A1F-3942-A954-CD16A6BC309D}"/>
              </a:ext>
            </a:extLst>
          </p:cNvPr>
          <p:cNvSpPr>
            <a:spLocks noGrp="1"/>
          </p:cNvSpPr>
          <p:nvPr>
            <p:ph type="body" sz="quarter" idx="11"/>
          </p:nvPr>
        </p:nvSpPr>
        <p:spPr>
          <a:xfrm>
            <a:off x="2165641" y="4670323"/>
            <a:ext cx="7561847" cy="1385347"/>
          </a:xfrm>
        </p:spPr>
        <p:txBody>
          <a:bodyPr/>
          <a:lstStyle/>
          <a:p>
            <a:pPr algn="ctr"/>
            <a:r>
              <a:rPr lang="fr-FR" sz="2000" b="1" dirty="0">
                <a:solidFill>
                  <a:srgbClr val="FFC000"/>
                </a:solidFill>
                <a:latin typeface="Calibri" charset="0"/>
              </a:rPr>
              <a:t>Rugby Club Saint-Lô agglo</a:t>
            </a:r>
          </a:p>
          <a:p>
            <a:pPr algn="ctr"/>
            <a:endParaRPr lang="fr-FR" sz="2000" b="1" i="1" dirty="0">
              <a:solidFill>
                <a:srgbClr val="FFC000"/>
              </a:solidFill>
              <a:latin typeface="Calibri" charset="0"/>
            </a:endParaRPr>
          </a:p>
          <a:p>
            <a:pPr algn="ctr"/>
            <a:r>
              <a:rPr lang="fr-FR" sz="2000" i="1" dirty="0">
                <a:solidFill>
                  <a:srgbClr val="FFC000"/>
                </a:solidFill>
              </a:rPr>
              <a:t>Vendredi 9 juin 2023</a:t>
            </a:r>
          </a:p>
        </p:txBody>
      </p:sp>
      <p:sp>
        <p:nvSpPr>
          <p:cNvPr id="4" name="Espace réservé du texte 3">
            <a:extLst>
              <a:ext uri="{FF2B5EF4-FFF2-40B4-BE49-F238E27FC236}">
                <a16:creationId xmlns:a16="http://schemas.microsoft.com/office/drawing/2014/main" id="{23E2D183-D0DC-BD45-AF53-026D2289EBEF}"/>
              </a:ext>
            </a:extLst>
          </p:cNvPr>
          <p:cNvSpPr>
            <a:spLocks noGrp="1"/>
          </p:cNvSpPr>
          <p:nvPr>
            <p:ph type="body" sz="quarter" idx="12"/>
          </p:nvPr>
        </p:nvSpPr>
        <p:spPr>
          <a:xfrm>
            <a:off x="119945" y="6407560"/>
            <a:ext cx="6415817" cy="293124"/>
          </a:xfrm>
        </p:spPr>
        <p:txBody>
          <a:bodyPr/>
          <a:lstStyle/>
          <a:p>
            <a:r>
              <a:rPr lang="fr-FR" sz="1400" dirty="0">
                <a:solidFill>
                  <a:srgbClr val="E21F20"/>
                </a:solidFill>
              </a:rPr>
              <a:t>ANNEE SCOLAIRE 2022/2023 – 2023/2024</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0386" y="444482"/>
            <a:ext cx="2366178" cy="2366178"/>
          </a:xfrm>
          <a:prstGeom prst="rect">
            <a:avLst/>
          </a:prstGeom>
        </p:spPr>
      </p:pic>
      <p:pic>
        <p:nvPicPr>
          <p:cNvPr id="1026" name="Image 3" descr="C:\Users\vacardon\AppData\Local\Microsoft\Windows\INetCache\Content.Word\Logo_DSDEN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1842" y="907130"/>
            <a:ext cx="4686773" cy="116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810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6139" y="257409"/>
            <a:ext cx="1261057" cy="831616"/>
          </a:xfrm>
          <a:prstGeom prst="rect">
            <a:avLst/>
          </a:prstGeom>
        </p:spPr>
      </p:pic>
      <p:pic>
        <p:nvPicPr>
          <p:cNvPr id="5" name="Image 4">
            <a:extLst>
              <a:ext uri="{FF2B5EF4-FFF2-40B4-BE49-F238E27FC236}">
                <a16:creationId xmlns:a16="http://schemas.microsoft.com/office/drawing/2014/main" id="{E35C39DC-103F-41EF-874E-99920A5512B0}"/>
              </a:ext>
            </a:extLst>
          </p:cNvPr>
          <p:cNvPicPr>
            <a:picLocks noChangeAspect="1"/>
          </p:cNvPicPr>
          <p:nvPr/>
        </p:nvPicPr>
        <p:blipFill>
          <a:blip r:embed="rId3"/>
          <a:stretch>
            <a:fillRect/>
          </a:stretch>
        </p:blipFill>
        <p:spPr>
          <a:xfrm>
            <a:off x="2219254" y="1290921"/>
            <a:ext cx="7113971" cy="5361880"/>
          </a:xfrm>
          <a:prstGeom prst="rect">
            <a:avLst/>
          </a:prstGeom>
        </p:spPr>
      </p:pic>
      <p:grpSp>
        <p:nvGrpSpPr>
          <p:cNvPr id="6" name="Groupe 5">
            <a:extLst>
              <a:ext uri="{FF2B5EF4-FFF2-40B4-BE49-F238E27FC236}">
                <a16:creationId xmlns:a16="http://schemas.microsoft.com/office/drawing/2014/main" id="{21A61B4B-226E-4745-B179-3FE7CEC7C96C}"/>
              </a:ext>
            </a:extLst>
          </p:cNvPr>
          <p:cNvGrpSpPr/>
          <p:nvPr/>
        </p:nvGrpSpPr>
        <p:grpSpPr>
          <a:xfrm>
            <a:off x="2133600" y="1290922"/>
            <a:ext cx="7839146" cy="662056"/>
            <a:chOff x="2133600" y="1290922"/>
            <a:chExt cx="7839146" cy="662056"/>
          </a:xfrm>
        </p:grpSpPr>
        <p:sp>
          <p:nvSpPr>
            <p:cNvPr id="7" name="Ellipse 6">
              <a:extLst>
                <a:ext uri="{FF2B5EF4-FFF2-40B4-BE49-F238E27FC236}">
                  <a16:creationId xmlns:a16="http://schemas.microsoft.com/office/drawing/2014/main" id="{0DFAADA7-FCAE-43C2-B2DF-A2EF8BDBE47B}"/>
                </a:ext>
              </a:extLst>
            </p:cNvPr>
            <p:cNvSpPr/>
            <p:nvPr/>
          </p:nvSpPr>
          <p:spPr>
            <a:xfrm>
              <a:off x="4763911" y="1290922"/>
              <a:ext cx="2472267" cy="6620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a:extLst>
                <a:ext uri="{FF2B5EF4-FFF2-40B4-BE49-F238E27FC236}">
                  <a16:creationId xmlns:a16="http://schemas.microsoft.com/office/drawing/2014/main" id="{18105D47-6875-40B2-BE25-7723FFF59102}"/>
                </a:ext>
              </a:extLst>
            </p:cNvPr>
            <p:cNvCxnSpPr>
              <a:cxnSpLocks/>
            </p:cNvCxnSpPr>
            <p:nvPr/>
          </p:nvCxnSpPr>
          <p:spPr>
            <a:xfrm>
              <a:off x="7236178" y="1632520"/>
              <a:ext cx="2736568" cy="20802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A5E46685-FF59-4F2E-85F3-B7508E2ED6C9}"/>
                </a:ext>
              </a:extLst>
            </p:cNvPr>
            <p:cNvCxnSpPr>
              <a:cxnSpLocks/>
            </p:cNvCxnSpPr>
            <p:nvPr/>
          </p:nvCxnSpPr>
          <p:spPr>
            <a:xfrm flipH="1">
              <a:off x="2133600" y="1621950"/>
              <a:ext cx="2630311" cy="21859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ZoneTexte 9">
            <a:extLst>
              <a:ext uri="{FF2B5EF4-FFF2-40B4-BE49-F238E27FC236}">
                <a16:creationId xmlns:a16="http://schemas.microsoft.com/office/drawing/2014/main" id="{420496F2-4181-40E3-B56E-F12001BC8EEE}"/>
              </a:ext>
            </a:extLst>
          </p:cNvPr>
          <p:cNvSpPr txBox="1"/>
          <p:nvPr/>
        </p:nvSpPr>
        <p:spPr>
          <a:xfrm>
            <a:off x="33867" y="1714763"/>
            <a:ext cx="2158924" cy="400110"/>
          </a:xfrm>
          <a:prstGeom prst="rect">
            <a:avLst/>
          </a:prstGeom>
          <a:noFill/>
        </p:spPr>
        <p:txBody>
          <a:bodyPr wrap="none" rtlCol="0">
            <a:spAutoFit/>
          </a:bodyPr>
          <a:lstStyle/>
          <a:p>
            <a:r>
              <a:rPr lang="fr-FR" sz="2000" b="1" dirty="0">
                <a:solidFill>
                  <a:srgbClr val="FF0000"/>
                </a:solidFill>
              </a:rPr>
              <a:t>Les « utilisateurs »</a:t>
            </a:r>
          </a:p>
        </p:txBody>
      </p:sp>
      <p:sp>
        <p:nvSpPr>
          <p:cNvPr id="11" name="ZoneTexte 10">
            <a:extLst>
              <a:ext uri="{FF2B5EF4-FFF2-40B4-BE49-F238E27FC236}">
                <a16:creationId xmlns:a16="http://schemas.microsoft.com/office/drawing/2014/main" id="{D93C4B7F-1CC2-43DF-9375-138C79D3D644}"/>
              </a:ext>
            </a:extLst>
          </p:cNvPr>
          <p:cNvSpPr txBox="1"/>
          <p:nvPr/>
        </p:nvSpPr>
        <p:spPr>
          <a:xfrm>
            <a:off x="10044857" y="1671271"/>
            <a:ext cx="2081852" cy="400110"/>
          </a:xfrm>
          <a:prstGeom prst="rect">
            <a:avLst/>
          </a:prstGeom>
          <a:noFill/>
        </p:spPr>
        <p:txBody>
          <a:bodyPr wrap="none" rtlCol="0">
            <a:spAutoFit/>
          </a:bodyPr>
          <a:lstStyle/>
          <a:p>
            <a:r>
              <a:rPr lang="fr-FR" sz="2000" b="1" dirty="0">
                <a:solidFill>
                  <a:srgbClr val="FF0000"/>
                </a:solidFill>
              </a:rPr>
              <a:t>Les « opposants »</a:t>
            </a:r>
          </a:p>
        </p:txBody>
      </p:sp>
      <p:sp>
        <p:nvSpPr>
          <p:cNvPr id="17" name="Espace réservé du texte 1">
            <a:extLst>
              <a:ext uri="{FF2B5EF4-FFF2-40B4-BE49-F238E27FC236}">
                <a16:creationId xmlns:a16="http://schemas.microsoft.com/office/drawing/2014/main" id="{DA50D548-D1C4-4D67-BE2C-EF918C31AE39}"/>
              </a:ext>
            </a:extLst>
          </p:cNvPr>
          <p:cNvSpPr>
            <a:spLocks noGrp="1"/>
          </p:cNvSpPr>
          <p:nvPr>
            <p:ph type="body" sz="quarter" idx="13"/>
          </p:nvPr>
        </p:nvSpPr>
        <p:spPr>
          <a:xfrm>
            <a:off x="360720" y="68826"/>
            <a:ext cx="9904024" cy="1020199"/>
          </a:xfrm>
        </p:spPr>
        <p:txBody>
          <a:bodyPr/>
          <a:lstStyle/>
          <a:p>
            <a:r>
              <a:rPr lang="fr-FR" dirty="0"/>
              <a:t>Le principe fondamental</a:t>
            </a:r>
          </a:p>
        </p:txBody>
      </p:sp>
      <p:pic>
        <p:nvPicPr>
          <p:cNvPr id="12" name="Image 3" descr="C:\Users\vacardon\AppData\Local\Microsoft\Windows\INetCache\Content.Word\Logo_DSDEN5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9752" y="283742"/>
            <a:ext cx="2403507" cy="59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035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6139" y="257409"/>
            <a:ext cx="1261057" cy="831616"/>
          </a:xfrm>
          <a:prstGeom prst="rect">
            <a:avLst/>
          </a:prstGeom>
        </p:spPr>
      </p:pic>
      <p:sp>
        <p:nvSpPr>
          <p:cNvPr id="5" name="Text Box 54">
            <a:extLst>
              <a:ext uri="{FF2B5EF4-FFF2-40B4-BE49-F238E27FC236}">
                <a16:creationId xmlns:a16="http://schemas.microsoft.com/office/drawing/2014/main" id="{3D24C403-B510-4BC0-A51C-CE60C0526009}"/>
              </a:ext>
            </a:extLst>
          </p:cNvPr>
          <p:cNvSpPr txBox="1">
            <a:spLocks noChangeArrowheads="1"/>
          </p:cNvSpPr>
          <p:nvPr/>
        </p:nvSpPr>
        <p:spPr bwMode="auto">
          <a:xfrm>
            <a:off x="461212" y="1548813"/>
            <a:ext cx="4572000" cy="5357850"/>
          </a:xfrm>
          <a:prstGeom prst="rect">
            <a:avLst/>
          </a:prstGeom>
          <a:noFill/>
          <a:ln w="9525">
            <a:noFill/>
            <a:miter lim="800000"/>
            <a:headEnd/>
            <a:tailEnd/>
          </a:ln>
        </p:spPr>
        <p:txBody>
          <a:bodyPr/>
          <a:lstStyle/>
          <a:p>
            <a:pPr algn="just">
              <a:spcAft>
                <a:spcPts val="1000"/>
              </a:spcAft>
            </a:pPr>
            <a:r>
              <a:rPr lang="fr-FR" sz="4000" b="1" dirty="0">
                <a:solidFill>
                  <a:srgbClr val="C00000"/>
                </a:solidFill>
                <a:latin typeface="Calibri" pitchFamily="34" charset="0"/>
                <a:sym typeface="Wingdings" pitchFamily="2" charset="2"/>
              </a:rPr>
              <a:t> </a:t>
            </a:r>
            <a:r>
              <a:rPr lang="fr-FR" sz="4000" b="1" dirty="0">
                <a:solidFill>
                  <a:srgbClr val="C00000"/>
                </a:solidFill>
                <a:latin typeface="Calibri" pitchFamily="34" charset="0"/>
              </a:rPr>
              <a:t>JEU PENETRANT</a:t>
            </a:r>
          </a:p>
          <a:p>
            <a:pPr algn="just">
              <a:spcAft>
                <a:spcPts val="1000"/>
              </a:spcAft>
            </a:pPr>
            <a:r>
              <a:rPr lang="fr-FR" sz="2400" b="1" dirty="0">
                <a:latin typeface="Calibri" pitchFamily="34" charset="0"/>
              </a:rPr>
              <a:t>Le dispositif adverse est dispersé ou bien échelonné en retard sur la largeur… </a:t>
            </a:r>
          </a:p>
          <a:p>
            <a:pPr algn="just">
              <a:spcAft>
                <a:spcPts val="1000"/>
              </a:spcAft>
            </a:pPr>
            <a:r>
              <a:rPr lang="fr-FR" sz="2400" b="1" dirty="0">
                <a:latin typeface="Calibri" pitchFamily="34" charset="0"/>
              </a:rPr>
              <a:t>LE JEU PENETRANT s’impose.</a:t>
            </a:r>
          </a:p>
          <a:p>
            <a:pPr algn="just">
              <a:spcAft>
                <a:spcPts val="1000"/>
              </a:spcAft>
            </a:pPr>
            <a:r>
              <a:rPr lang="fr-FR" sz="2400" b="1" dirty="0">
                <a:latin typeface="Calibri" pitchFamily="34" charset="0"/>
              </a:rPr>
              <a:t>L’utilisation de passes courtes , avant ou au contact permettra une avancée rapide, directe et profonde ou un resserrement du dispositif adverse ouvrant la possibilité de jeu déployé.</a:t>
            </a:r>
            <a:endParaRPr lang="fr-FR" sz="4000" b="1" dirty="0"/>
          </a:p>
        </p:txBody>
      </p:sp>
      <p:grpSp>
        <p:nvGrpSpPr>
          <p:cNvPr id="6" name="Group 2">
            <a:extLst>
              <a:ext uri="{FF2B5EF4-FFF2-40B4-BE49-F238E27FC236}">
                <a16:creationId xmlns:a16="http://schemas.microsoft.com/office/drawing/2014/main" id="{FD6FEDBA-4367-4A82-BD95-AD9072B427AA}"/>
              </a:ext>
            </a:extLst>
          </p:cNvPr>
          <p:cNvGrpSpPr>
            <a:grpSpLocks/>
          </p:cNvGrpSpPr>
          <p:nvPr/>
        </p:nvGrpSpPr>
        <p:grpSpPr bwMode="auto">
          <a:xfrm>
            <a:off x="6096000" y="2316593"/>
            <a:ext cx="3857625" cy="3786187"/>
            <a:chOff x="1711" y="9825"/>
            <a:chExt cx="3814" cy="3990"/>
          </a:xfrm>
        </p:grpSpPr>
        <p:grpSp>
          <p:nvGrpSpPr>
            <p:cNvPr id="7" name="Group 3">
              <a:extLst>
                <a:ext uri="{FF2B5EF4-FFF2-40B4-BE49-F238E27FC236}">
                  <a16:creationId xmlns:a16="http://schemas.microsoft.com/office/drawing/2014/main" id="{5D067569-8548-4DA0-9155-D90E15B69E69}"/>
                </a:ext>
              </a:extLst>
            </p:cNvPr>
            <p:cNvGrpSpPr>
              <a:grpSpLocks/>
            </p:cNvGrpSpPr>
            <p:nvPr/>
          </p:nvGrpSpPr>
          <p:grpSpPr bwMode="auto">
            <a:xfrm rot="-1679119">
              <a:off x="1711" y="9938"/>
              <a:ext cx="540" cy="540"/>
              <a:chOff x="7717" y="2497"/>
              <a:chExt cx="1580" cy="1620"/>
            </a:xfrm>
          </p:grpSpPr>
          <p:sp>
            <p:nvSpPr>
              <p:cNvPr id="54" name="AutoShape 4">
                <a:extLst>
                  <a:ext uri="{FF2B5EF4-FFF2-40B4-BE49-F238E27FC236}">
                    <a16:creationId xmlns:a16="http://schemas.microsoft.com/office/drawing/2014/main" id="{5BE39156-8C2F-4B3A-B40C-6CE4DFC2156E}"/>
                  </a:ext>
                </a:extLst>
              </p:cNvPr>
              <p:cNvSpPr>
                <a:spLocks noChangeArrowheads="1"/>
              </p:cNvSpPr>
              <p:nvPr/>
            </p:nvSpPr>
            <p:spPr bwMode="auto">
              <a:xfrm>
                <a:off x="7717" y="2497"/>
                <a:ext cx="1580" cy="1620"/>
              </a:xfrm>
              <a:custGeom>
                <a:avLst/>
                <a:gdLst>
                  <a:gd name="T0" fmla="*/ 58 w 21600"/>
                  <a:gd name="T1" fmla="*/ 0 h 21600"/>
                  <a:gd name="T2" fmla="*/ 14 w 21600"/>
                  <a:gd name="T3" fmla="*/ 61 h 21600"/>
                  <a:gd name="T4" fmla="*/ 58 w 21600"/>
                  <a:gd name="T5" fmla="*/ 30 h 21600"/>
                  <a:gd name="T6" fmla="*/ 101 w 21600"/>
                  <a:gd name="T7" fmla="*/ 61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12700">
                <a:solidFill>
                  <a:srgbClr val="000000"/>
                </a:solidFill>
                <a:miter lim="800000"/>
                <a:headEnd/>
                <a:tailEnd/>
              </a:ln>
            </p:spPr>
            <p:txBody>
              <a:bodyPr/>
              <a:lstStyle/>
              <a:p>
                <a:endParaRPr lang="fr-FR">
                  <a:latin typeface="Calibri" pitchFamily="34" charset="0"/>
                </a:endParaRPr>
              </a:p>
            </p:txBody>
          </p:sp>
          <p:sp>
            <p:nvSpPr>
              <p:cNvPr id="55" name="Oval 5">
                <a:extLst>
                  <a:ext uri="{FF2B5EF4-FFF2-40B4-BE49-F238E27FC236}">
                    <a16:creationId xmlns:a16="http://schemas.microsoft.com/office/drawing/2014/main" id="{A682714D-C340-41D2-B00D-9F6A9D3D481A}"/>
                  </a:ext>
                </a:extLst>
              </p:cNvPr>
              <p:cNvSpPr>
                <a:spLocks noChangeArrowheads="1"/>
              </p:cNvSpPr>
              <p:nvPr/>
            </p:nvSpPr>
            <p:spPr bwMode="auto">
              <a:xfrm>
                <a:off x="8112" y="2902"/>
                <a:ext cx="790" cy="810"/>
              </a:xfrm>
              <a:prstGeom prst="ellipse">
                <a:avLst/>
              </a:prstGeom>
              <a:solidFill>
                <a:srgbClr val="FFFFFF"/>
              </a:solidFill>
              <a:ln w="12700">
                <a:solidFill>
                  <a:srgbClr val="000000"/>
                </a:solidFill>
                <a:round/>
                <a:headEnd/>
                <a:tailEnd/>
              </a:ln>
            </p:spPr>
            <p:txBody>
              <a:bodyPr/>
              <a:lstStyle/>
              <a:p>
                <a:endParaRPr lang="fr-FR">
                  <a:latin typeface="Calibri" pitchFamily="34" charset="0"/>
                </a:endParaRPr>
              </a:p>
            </p:txBody>
          </p:sp>
          <p:sp>
            <p:nvSpPr>
              <p:cNvPr id="56" name="AutoShape 6">
                <a:extLst>
                  <a:ext uri="{FF2B5EF4-FFF2-40B4-BE49-F238E27FC236}">
                    <a16:creationId xmlns:a16="http://schemas.microsoft.com/office/drawing/2014/main" id="{EC826530-DDA5-46DC-B7F6-FDB1FD4E8C5A}"/>
                  </a:ext>
                </a:extLst>
              </p:cNvPr>
              <p:cNvSpPr>
                <a:spLocks noChangeArrowheads="1"/>
              </p:cNvSpPr>
              <p:nvPr/>
            </p:nvSpPr>
            <p:spPr bwMode="auto">
              <a:xfrm>
                <a:off x="7717"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sp>
            <p:nvSpPr>
              <p:cNvPr id="57" name="AutoShape 7">
                <a:extLst>
                  <a:ext uri="{FF2B5EF4-FFF2-40B4-BE49-F238E27FC236}">
                    <a16:creationId xmlns:a16="http://schemas.microsoft.com/office/drawing/2014/main" id="{BB3213A6-308F-44EF-8F1E-D38575BA874E}"/>
                  </a:ext>
                </a:extLst>
              </p:cNvPr>
              <p:cNvSpPr>
                <a:spLocks noChangeArrowheads="1"/>
              </p:cNvSpPr>
              <p:nvPr/>
            </p:nvSpPr>
            <p:spPr bwMode="auto">
              <a:xfrm>
                <a:off x="8902"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grpSp>
        <p:grpSp>
          <p:nvGrpSpPr>
            <p:cNvPr id="8" name="Group 8">
              <a:extLst>
                <a:ext uri="{FF2B5EF4-FFF2-40B4-BE49-F238E27FC236}">
                  <a16:creationId xmlns:a16="http://schemas.microsoft.com/office/drawing/2014/main" id="{310407E4-A18D-4683-BBC6-2D3ADF5944C1}"/>
                </a:ext>
              </a:extLst>
            </p:cNvPr>
            <p:cNvGrpSpPr>
              <a:grpSpLocks/>
            </p:cNvGrpSpPr>
            <p:nvPr/>
          </p:nvGrpSpPr>
          <p:grpSpPr bwMode="auto">
            <a:xfrm rot="10532169">
              <a:off x="3552" y="11543"/>
              <a:ext cx="540" cy="540"/>
              <a:chOff x="7717" y="2497"/>
              <a:chExt cx="1580" cy="1620"/>
            </a:xfrm>
          </p:grpSpPr>
          <p:sp>
            <p:nvSpPr>
              <p:cNvPr id="50" name="AutoShape 9">
                <a:extLst>
                  <a:ext uri="{FF2B5EF4-FFF2-40B4-BE49-F238E27FC236}">
                    <a16:creationId xmlns:a16="http://schemas.microsoft.com/office/drawing/2014/main" id="{61A31205-6796-43AD-99A0-FE3F3B71E107}"/>
                  </a:ext>
                </a:extLst>
              </p:cNvPr>
              <p:cNvSpPr>
                <a:spLocks noChangeArrowheads="1"/>
              </p:cNvSpPr>
              <p:nvPr/>
            </p:nvSpPr>
            <p:spPr bwMode="auto">
              <a:xfrm>
                <a:off x="7717" y="2497"/>
                <a:ext cx="1580" cy="1620"/>
              </a:xfrm>
              <a:custGeom>
                <a:avLst/>
                <a:gdLst>
                  <a:gd name="T0" fmla="*/ 58 w 21600"/>
                  <a:gd name="T1" fmla="*/ 0 h 21600"/>
                  <a:gd name="T2" fmla="*/ 14 w 21600"/>
                  <a:gd name="T3" fmla="*/ 61 h 21600"/>
                  <a:gd name="T4" fmla="*/ 58 w 21600"/>
                  <a:gd name="T5" fmla="*/ 30 h 21600"/>
                  <a:gd name="T6" fmla="*/ 101 w 21600"/>
                  <a:gd name="T7" fmla="*/ 61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CC00"/>
              </a:solidFill>
              <a:ln w="12700">
                <a:solidFill>
                  <a:srgbClr val="000000"/>
                </a:solidFill>
                <a:miter lim="800000"/>
                <a:headEnd/>
                <a:tailEnd/>
              </a:ln>
            </p:spPr>
            <p:txBody>
              <a:bodyPr/>
              <a:lstStyle/>
              <a:p>
                <a:endParaRPr lang="fr-FR">
                  <a:latin typeface="Calibri" pitchFamily="34" charset="0"/>
                </a:endParaRPr>
              </a:p>
            </p:txBody>
          </p:sp>
          <p:sp>
            <p:nvSpPr>
              <p:cNvPr id="51" name="Oval 10">
                <a:extLst>
                  <a:ext uri="{FF2B5EF4-FFF2-40B4-BE49-F238E27FC236}">
                    <a16:creationId xmlns:a16="http://schemas.microsoft.com/office/drawing/2014/main" id="{755A5A8B-0B61-401E-9556-0FB82E9C3B6F}"/>
                  </a:ext>
                </a:extLst>
              </p:cNvPr>
              <p:cNvSpPr>
                <a:spLocks noChangeArrowheads="1"/>
              </p:cNvSpPr>
              <p:nvPr/>
            </p:nvSpPr>
            <p:spPr bwMode="auto">
              <a:xfrm>
                <a:off x="8112" y="2902"/>
                <a:ext cx="790" cy="810"/>
              </a:xfrm>
              <a:prstGeom prst="ellipse">
                <a:avLst/>
              </a:prstGeom>
              <a:solidFill>
                <a:srgbClr val="FFFFFF"/>
              </a:solidFill>
              <a:ln w="12700">
                <a:solidFill>
                  <a:srgbClr val="000000"/>
                </a:solidFill>
                <a:round/>
                <a:headEnd/>
                <a:tailEnd/>
              </a:ln>
            </p:spPr>
            <p:txBody>
              <a:bodyPr/>
              <a:lstStyle/>
              <a:p>
                <a:endParaRPr lang="fr-FR">
                  <a:latin typeface="Calibri" pitchFamily="34" charset="0"/>
                </a:endParaRPr>
              </a:p>
            </p:txBody>
          </p:sp>
          <p:sp>
            <p:nvSpPr>
              <p:cNvPr id="52" name="AutoShape 11">
                <a:extLst>
                  <a:ext uri="{FF2B5EF4-FFF2-40B4-BE49-F238E27FC236}">
                    <a16:creationId xmlns:a16="http://schemas.microsoft.com/office/drawing/2014/main" id="{75FBC42A-0D0F-4366-84AA-78F935FF53EC}"/>
                  </a:ext>
                </a:extLst>
              </p:cNvPr>
              <p:cNvSpPr>
                <a:spLocks noChangeArrowheads="1"/>
              </p:cNvSpPr>
              <p:nvPr/>
            </p:nvSpPr>
            <p:spPr bwMode="auto">
              <a:xfrm>
                <a:off x="7717"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sp>
            <p:nvSpPr>
              <p:cNvPr id="53" name="AutoShape 12">
                <a:extLst>
                  <a:ext uri="{FF2B5EF4-FFF2-40B4-BE49-F238E27FC236}">
                    <a16:creationId xmlns:a16="http://schemas.microsoft.com/office/drawing/2014/main" id="{E16F79E8-C44E-4D74-AF1F-CC05924CF0B3}"/>
                  </a:ext>
                </a:extLst>
              </p:cNvPr>
              <p:cNvSpPr>
                <a:spLocks noChangeArrowheads="1"/>
              </p:cNvSpPr>
              <p:nvPr/>
            </p:nvSpPr>
            <p:spPr bwMode="auto">
              <a:xfrm>
                <a:off x="8902"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grpSp>
        <p:grpSp>
          <p:nvGrpSpPr>
            <p:cNvPr id="9" name="Group 13">
              <a:extLst>
                <a:ext uri="{FF2B5EF4-FFF2-40B4-BE49-F238E27FC236}">
                  <a16:creationId xmlns:a16="http://schemas.microsoft.com/office/drawing/2014/main" id="{5E7F3630-81EE-46ED-920E-263CD9B215AE}"/>
                </a:ext>
              </a:extLst>
            </p:cNvPr>
            <p:cNvGrpSpPr>
              <a:grpSpLocks/>
            </p:cNvGrpSpPr>
            <p:nvPr/>
          </p:nvGrpSpPr>
          <p:grpSpPr bwMode="auto">
            <a:xfrm rot="-2060068">
              <a:off x="1875" y="10763"/>
              <a:ext cx="540" cy="540"/>
              <a:chOff x="7717" y="2497"/>
              <a:chExt cx="1580" cy="1620"/>
            </a:xfrm>
          </p:grpSpPr>
          <p:sp>
            <p:nvSpPr>
              <p:cNvPr id="46" name="AutoShape 14">
                <a:extLst>
                  <a:ext uri="{FF2B5EF4-FFF2-40B4-BE49-F238E27FC236}">
                    <a16:creationId xmlns:a16="http://schemas.microsoft.com/office/drawing/2014/main" id="{4C52FEAF-E322-4436-9F8B-B02AA3AE2638}"/>
                  </a:ext>
                </a:extLst>
              </p:cNvPr>
              <p:cNvSpPr>
                <a:spLocks noChangeArrowheads="1"/>
              </p:cNvSpPr>
              <p:nvPr/>
            </p:nvSpPr>
            <p:spPr bwMode="auto">
              <a:xfrm>
                <a:off x="7717" y="2497"/>
                <a:ext cx="1580" cy="1620"/>
              </a:xfrm>
              <a:custGeom>
                <a:avLst/>
                <a:gdLst>
                  <a:gd name="T0" fmla="*/ 58 w 21600"/>
                  <a:gd name="T1" fmla="*/ 0 h 21600"/>
                  <a:gd name="T2" fmla="*/ 14 w 21600"/>
                  <a:gd name="T3" fmla="*/ 61 h 21600"/>
                  <a:gd name="T4" fmla="*/ 58 w 21600"/>
                  <a:gd name="T5" fmla="*/ 30 h 21600"/>
                  <a:gd name="T6" fmla="*/ 101 w 21600"/>
                  <a:gd name="T7" fmla="*/ 61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12700">
                <a:solidFill>
                  <a:srgbClr val="000000"/>
                </a:solidFill>
                <a:miter lim="800000"/>
                <a:headEnd/>
                <a:tailEnd/>
              </a:ln>
            </p:spPr>
            <p:txBody>
              <a:bodyPr/>
              <a:lstStyle/>
              <a:p>
                <a:endParaRPr lang="fr-FR">
                  <a:latin typeface="Calibri" pitchFamily="34" charset="0"/>
                </a:endParaRPr>
              </a:p>
            </p:txBody>
          </p:sp>
          <p:sp>
            <p:nvSpPr>
              <p:cNvPr id="47" name="Oval 15">
                <a:extLst>
                  <a:ext uri="{FF2B5EF4-FFF2-40B4-BE49-F238E27FC236}">
                    <a16:creationId xmlns:a16="http://schemas.microsoft.com/office/drawing/2014/main" id="{DF9240CB-657B-461B-8537-CEDC95ED8122}"/>
                  </a:ext>
                </a:extLst>
              </p:cNvPr>
              <p:cNvSpPr>
                <a:spLocks noChangeArrowheads="1"/>
              </p:cNvSpPr>
              <p:nvPr/>
            </p:nvSpPr>
            <p:spPr bwMode="auto">
              <a:xfrm>
                <a:off x="8112" y="2902"/>
                <a:ext cx="790" cy="810"/>
              </a:xfrm>
              <a:prstGeom prst="ellipse">
                <a:avLst/>
              </a:prstGeom>
              <a:solidFill>
                <a:srgbClr val="FFFFFF"/>
              </a:solidFill>
              <a:ln w="12700">
                <a:solidFill>
                  <a:srgbClr val="000000"/>
                </a:solidFill>
                <a:round/>
                <a:headEnd/>
                <a:tailEnd/>
              </a:ln>
            </p:spPr>
            <p:txBody>
              <a:bodyPr/>
              <a:lstStyle/>
              <a:p>
                <a:endParaRPr lang="fr-FR">
                  <a:latin typeface="Calibri" pitchFamily="34" charset="0"/>
                </a:endParaRPr>
              </a:p>
            </p:txBody>
          </p:sp>
          <p:sp>
            <p:nvSpPr>
              <p:cNvPr id="48" name="AutoShape 16">
                <a:extLst>
                  <a:ext uri="{FF2B5EF4-FFF2-40B4-BE49-F238E27FC236}">
                    <a16:creationId xmlns:a16="http://schemas.microsoft.com/office/drawing/2014/main" id="{0A779371-CE28-4C44-B575-5BCD9BD338C7}"/>
                  </a:ext>
                </a:extLst>
              </p:cNvPr>
              <p:cNvSpPr>
                <a:spLocks noChangeArrowheads="1"/>
              </p:cNvSpPr>
              <p:nvPr/>
            </p:nvSpPr>
            <p:spPr bwMode="auto">
              <a:xfrm>
                <a:off x="7717"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sp>
            <p:nvSpPr>
              <p:cNvPr id="49" name="AutoShape 17">
                <a:extLst>
                  <a:ext uri="{FF2B5EF4-FFF2-40B4-BE49-F238E27FC236}">
                    <a16:creationId xmlns:a16="http://schemas.microsoft.com/office/drawing/2014/main" id="{2049C3E0-E2FC-478E-A5B7-E679877FA399}"/>
                  </a:ext>
                </a:extLst>
              </p:cNvPr>
              <p:cNvSpPr>
                <a:spLocks noChangeArrowheads="1"/>
              </p:cNvSpPr>
              <p:nvPr/>
            </p:nvSpPr>
            <p:spPr bwMode="auto">
              <a:xfrm>
                <a:off x="8902"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grpSp>
        <p:grpSp>
          <p:nvGrpSpPr>
            <p:cNvPr id="10" name="Group 18">
              <a:extLst>
                <a:ext uri="{FF2B5EF4-FFF2-40B4-BE49-F238E27FC236}">
                  <a16:creationId xmlns:a16="http://schemas.microsoft.com/office/drawing/2014/main" id="{B617347F-73BE-49FC-8062-BEE430FF89B0}"/>
                </a:ext>
              </a:extLst>
            </p:cNvPr>
            <p:cNvGrpSpPr>
              <a:grpSpLocks/>
            </p:cNvGrpSpPr>
            <p:nvPr/>
          </p:nvGrpSpPr>
          <p:grpSpPr bwMode="auto">
            <a:xfrm rot="10532169">
              <a:off x="3315" y="12480"/>
              <a:ext cx="540" cy="540"/>
              <a:chOff x="7717" y="2497"/>
              <a:chExt cx="1580" cy="1620"/>
            </a:xfrm>
          </p:grpSpPr>
          <p:sp>
            <p:nvSpPr>
              <p:cNvPr id="42" name="AutoShape 19">
                <a:extLst>
                  <a:ext uri="{FF2B5EF4-FFF2-40B4-BE49-F238E27FC236}">
                    <a16:creationId xmlns:a16="http://schemas.microsoft.com/office/drawing/2014/main" id="{9B473C7D-68E0-4ED3-AD48-ACD8A687488F}"/>
                  </a:ext>
                </a:extLst>
              </p:cNvPr>
              <p:cNvSpPr>
                <a:spLocks noChangeArrowheads="1"/>
              </p:cNvSpPr>
              <p:nvPr/>
            </p:nvSpPr>
            <p:spPr bwMode="auto">
              <a:xfrm>
                <a:off x="7717" y="2497"/>
                <a:ext cx="1580" cy="1620"/>
              </a:xfrm>
              <a:custGeom>
                <a:avLst/>
                <a:gdLst>
                  <a:gd name="T0" fmla="*/ 58 w 21600"/>
                  <a:gd name="T1" fmla="*/ 0 h 21600"/>
                  <a:gd name="T2" fmla="*/ 14 w 21600"/>
                  <a:gd name="T3" fmla="*/ 61 h 21600"/>
                  <a:gd name="T4" fmla="*/ 58 w 21600"/>
                  <a:gd name="T5" fmla="*/ 30 h 21600"/>
                  <a:gd name="T6" fmla="*/ 101 w 21600"/>
                  <a:gd name="T7" fmla="*/ 61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CC00"/>
              </a:solidFill>
              <a:ln w="12700">
                <a:solidFill>
                  <a:srgbClr val="000000"/>
                </a:solidFill>
                <a:miter lim="800000"/>
                <a:headEnd/>
                <a:tailEnd/>
              </a:ln>
            </p:spPr>
            <p:txBody>
              <a:bodyPr/>
              <a:lstStyle/>
              <a:p>
                <a:endParaRPr lang="fr-FR">
                  <a:latin typeface="Calibri" pitchFamily="34" charset="0"/>
                </a:endParaRPr>
              </a:p>
            </p:txBody>
          </p:sp>
          <p:sp>
            <p:nvSpPr>
              <p:cNvPr id="43" name="Oval 20">
                <a:extLst>
                  <a:ext uri="{FF2B5EF4-FFF2-40B4-BE49-F238E27FC236}">
                    <a16:creationId xmlns:a16="http://schemas.microsoft.com/office/drawing/2014/main" id="{2176BE62-BBF4-4470-BC4B-B14D59FC6AD0}"/>
                  </a:ext>
                </a:extLst>
              </p:cNvPr>
              <p:cNvSpPr>
                <a:spLocks noChangeArrowheads="1"/>
              </p:cNvSpPr>
              <p:nvPr/>
            </p:nvSpPr>
            <p:spPr bwMode="auto">
              <a:xfrm>
                <a:off x="8112" y="2902"/>
                <a:ext cx="790" cy="810"/>
              </a:xfrm>
              <a:prstGeom prst="ellipse">
                <a:avLst/>
              </a:prstGeom>
              <a:solidFill>
                <a:srgbClr val="FFFFFF"/>
              </a:solidFill>
              <a:ln w="12700">
                <a:solidFill>
                  <a:srgbClr val="000000"/>
                </a:solidFill>
                <a:round/>
                <a:headEnd/>
                <a:tailEnd/>
              </a:ln>
            </p:spPr>
            <p:txBody>
              <a:bodyPr/>
              <a:lstStyle/>
              <a:p>
                <a:endParaRPr lang="fr-FR">
                  <a:latin typeface="Calibri" pitchFamily="34" charset="0"/>
                </a:endParaRPr>
              </a:p>
            </p:txBody>
          </p:sp>
          <p:sp>
            <p:nvSpPr>
              <p:cNvPr id="44" name="AutoShape 21">
                <a:extLst>
                  <a:ext uri="{FF2B5EF4-FFF2-40B4-BE49-F238E27FC236}">
                    <a16:creationId xmlns:a16="http://schemas.microsoft.com/office/drawing/2014/main" id="{8ACF325E-0E36-4BD6-8A54-7D8630FB5015}"/>
                  </a:ext>
                </a:extLst>
              </p:cNvPr>
              <p:cNvSpPr>
                <a:spLocks noChangeArrowheads="1"/>
              </p:cNvSpPr>
              <p:nvPr/>
            </p:nvSpPr>
            <p:spPr bwMode="auto">
              <a:xfrm>
                <a:off x="7717"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sp>
            <p:nvSpPr>
              <p:cNvPr id="45" name="AutoShape 22">
                <a:extLst>
                  <a:ext uri="{FF2B5EF4-FFF2-40B4-BE49-F238E27FC236}">
                    <a16:creationId xmlns:a16="http://schemas.microsoft.com/office/drawing/2014/main" id="{81232DF4-BE3C-4B92-897C-2AB4F08291ED}"/>
                  </a:ext>
                </a:extLst>
              </p:cNvPr>
              <p:cNvSpPr>
                <a:spLocks noChangeArrowheads="1"/>
              </p:cNvSpPr>
              <p:nvPr/>
            </p:nvSpPr>
            <p:spPr bwMode="auto">
              <a:xfrm>
                <a:off x="8902"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grpSp>
        <p:grpSp>
          <p:nvGrpSpPr>
            <p:cNvPr id="11" name="Group 23">
              <a:extLst>
                <a:ext uri="{FF2B5EF4-FFF2-40B4-BE49-F238E27FC236}">
                  <a16:creationId xmlns:a16="http://schemas.microsoft.com/office/drawing/2014/main" id="{2338DD06-1926-4B71-BC49-81A768D9A067}"/>
                </a:ext>
              </a:extLst>
            </p:cNvPr>
            <p:cNvGrpSpPr>
              <a:grpSpLocks/>
            </p:cNvGrpSpPr>
            <p:nvPr/>
          </p:nvGrpSpPr>
          <p:grpSpPr bwMode="auto">
            <a:xfrm rot="-3195423">
              <a:off x="2775" y="10804"/>
              <a:ext cx="540" cy="540"/>
              <a:chOff x="7717" y="2497"/>
              <a:chExt cx="1580" cy="1620"/>
            </a:xfrm>
          </p:grpSpPr>
          <p:sp>
            <p:nvSpPr>
              <p:cNvPr id="38" name="AutoShape 24">
                <a:extLst>
                  <a:ext uri="{FF2B5EF4-FFF2-40B4-BE49-F238E27FC236}">
                    <a16:creationId xmlns:a16="http://schemas.microsoft.com/office/drawing/2014/main" id="{06B36A52-8182-46F9-9DFF-0713D09E17ED}"/>
                  </a:ext>
                </a:extLst>
              </p:cNvPr>
              <p:cNvSpPr>
                <a:spLocks noChangeArrowheads="1"/>
              </p:cNvSpPr>
              <p:nvPr/>
            </p:nvSpPr>
            <p:spPr bwMode="auto">
              <a:xfrm>
                <a:off x="7717" y="2497"/>
                <a:ext cx="1580" cy="1620"/>
              </a:xfrm>
              <a:custGeom>
                <a:avLst/>
                <a:gdLst>
                  <a:gd name="T0" fmla="*/ 58 w 21600"/>
                  <a:gd name="T1" fmla="*/ 0 h 21600"/>
                  <a:gd name="T2" fmla="*/ 14 w 21600"/>
                  <a:gd name="T3" fmla="*/ 61 h 21600"/>
                  <a:gd name="T4" fmla="*/ 58 w 21600"/>
                  <a:gd name="T5" fmla="*/ 30 h 21600"/>
                  <a:gd name="T6" fmla="*/ 101 w 21600"/>
                  <a:gd name="T7" fmla="*/ 61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12700">
                <a:solidFill>
                  <a:srgbClr val="000000"/>
                </a:solidFill>
                <a:miter lim="800000"/>
                <a:headEnd/>
                <a:tailEnd/>
              </a:ln>
            </p:spPr>
            <p:txBody>
              <a:bodyPr/>
              <a:lstStyle/>
              <a:p>
                <a:endParaRPr lang="fr-FR">
                  <a:latin typeface="Calibri" pitchFamily="34" charset="0"/>
                </a:endParaRPr>
              </a:p>
            </p:txBody>
          </p:sp>
          <p:sp>
            <p:nvSpPr>
              <p:cNvPr id="39" name="Oval 25">
                <a:extLst>
                  <a:ext uri="{FF2B5EF4-FFF2-40B4-BE49-F238E27FC236}">
                    <a16:creationId xmlns:a16="http://schemas.microsoft.com/office/drawing/2014/main" id="{C29AF6F5-10E8-48C4-B4CE-D9BCE50D7260}"/>
                  </a:ext>
                </a:extLst>
              </p:cNvPr>
              <p:cNvSpPr>
                <a:spLocks noChangeArrowheads="1"/>
              </p:cNvSpPr>
              <p:nvPr/>
            </p:nvSpPr>
            <p:spPr bwMode="auto">
              <a:xfrm>
                <a:off x="8112" y="2902"/>
                <a:ext cx="790" cy="810"/>
              </a:xfrm>
              <a:prstGeom prst="ellipse">
                <a:avLst/>
              </a:prstGeom>
              <a:solidFill>
                <a:srgbClr val="FFFFFF"/>
              </a:solidFill>
              <a:ln w="12700">
                <a:solidFill>
                  <a:srgbClr val="000000"/>
                </a:solidFill>
                <a:round/>
                <a:headEnd/>
                <a:tailEnd/>
              </a:ln>
            </p:spPr>
            <p:txBody>
              <a:bodyPr/>
              <a:lstStyle/>
              <a:p>
                <a:endParaRPr lang="fr-FR">
                  <a:latin typeface="Calibri" pitchFamily="34" charset="0"/>
                </a:endParaRPr>
              </a:p>
            </p:txBody>
          </p:sp>
          <p:sp>
            <p:nvSpPr>
              <p:cNvPr id="40" name="AutoShape 26">
                <a:extLst>
                  <a:ext uri="{FF2B5EF4-FFF2-40B4-BE49-F238E27FC236}">
                    <a16:creationId xmlns:a16="http://schemas.microsoft.com/office/drawing/2014/main" id="{EBA57423-DF3F-4C4D-B440-AB8AC170891F}"/>
                  </a:ext>
                </a:extLst>
              </p:cNvPr>
              <p:cNvSpPr>
                <a:spLocks noChangeArrowheads="1"/>
              </p:cNvSpPr>
              <p:nvPr/>
            </p:nvSpPr>
            <p:spPr bwMode="auto">
              <a:xfrm>
                <a:off x="7717"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sp>
            <p:nvSpPr>
              <p:cNvPr id="41" name="AutoShape 27">
                <a:extLst>
                  <a:ext uri="{FF2B5EF4-FFF2-40B4-BE49-F238E27FC236}">
                    <a16:creationId xmlns:a16="http://schemas.microsoft.com/office/drawing/2014/main" id="{371B6BAF-4B0A-4487-AD89-D8B3B1FE6927}"/>
                  </a:ext>
                </a:extLst>
              </p:cNvPr>
              <p:cNvSpPr>
                <a:spLocks noChangeArrowheads="1"/>
              </p:cNvSpPr>
              <p:nvPr/>
            </p:nvSpPr>
            <p:spPr bwMode="auto">
              <a:xfrm>
                <a:off x="8902"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grpSp>
        <p:grpSp>
          <p:nvGrpSpPr>
            <p:cNvPr id="12" name="Group 28">
              <a:extLst>
                <a:ext uri="{FF2B5EF4-FFF2-40B4-BE49-F238E27FC236}">
                  <a16:creationId xmlns:a16="http://schemas.microsoft.com/office/drawing/2014/main" id="{E4D0E13D-DB1F-48C2-A599-3459E15A6769}"/>
                </a:ext>
              </a:extLst>
            </p:cNvPr>
            <p:cNvGrpSpPr>
              <a:grpSpLocks/>
            </p:cNvGrpSpPr>
            <p:nvPr/>
          </p:nvGrpSpPr>
          <p:grpSpPr bwMode="auto">
            <a:xfrm rot="10532169">
              <a:off x="3012" y="13275"/>
              <a:ext cx="540" cy="540"/>
              <a:chOff x="7717" y="2497"/>
              <a:chExt cx="1580" cy="1620"/>
            </a:xfrm>
          </p:grpSpPr>
          <p:sp>
            <p:nvSpPr>
              <p:cNvPr id="34" name="AutoShape 29">
                <a:extLst>
                  <a:ext uri="{FF2B5EF4-FFF2-40B4-BE49-F238E27FC236}">
                    <a16:creationId xmlns:a16="http://schemas.microsoft.com/office/drawing/2014/main" id="{B2C5A2C2-9CDA-457D-90F4-76E57D630497}"/>
                  </a:ext>
                </a:extLst>
              </p:cNvPr>
              <p:cNvSpPr>
                <a:spLocks noChangeArrowheads="1"/>
              </p:cNvSpPr>
              <p:nvPr/>
            </p:nvSpPr>
            <p:spPr bwMode="auto">
              <a:xfrm>
                <a:off x="7717" y="2497"/>
                <a:ext cx="1580" cy="1620"/>
              </a:xfrm>
              <a:custGeom>
                <a:avLst/>
                <a:gdLst>
                  <a:gd name="T0" fmla="*/ 58 w 21600"/>
                  <a:gd name="T1" fmla="*/ 0 h 21600"/>
                  <a:gd name="T2" fmla="*/ 14 w 21600"/>
                  <a:gd name="T3" fmla="*/ 61 h 21600"/>
                  <a:gd name="T4" fmla="*/ 58 w 21600"/>
                  <a:gd name="T5" fmla="*/ 30 h 21600"/>
                  <a:gd name="T6" fmla="*/ 101 w 21600"/>
                  <a:gd name="T7" fmla="*/ 61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CC00"/>
              </a:solidFill>
              <a:ln w="12700">
                <a:solidFill>
                  <a:srgbClr val="000000"/>
                </a:solidFill>
                <a:miter lim="800000"/>
                <a:headEnd/>
                <a:tailEnd/>
              </a:ln>
            </p:spPr>
            <p:txBody>
              <a:bodyPr/>
              <a:lstStyle/>
              <a:p>
                <a:endParaRPr lang="fr-FR">
                  <a:latin typeface="Calibri" pitchFamily="34" charset="0"/>
                </a:endParaRPr>
              </a:p>
            </p:txBody>
          </p:sp>
          <p:sp>
            <p:nvSpPr>
              <p:cNvPr id="35" name="Oval 30">
                <a:extLst>
                  <a:ext uri="{FF2B5EF4-FFF2-40B4-BE49-F238E27FC236}">
                    <a16:creationId xmlns:a16="http://schemas.microsoft.com/office/drawing/2014/main" id="{4251A77F-55FD-4EC0-8F0A-1049069DDE85}"/>
                  </a:ext>
                </a:extLst>
              </p:cNvPr>
              <p:cNvSpPr>
                <a:spLocks noChangeArrowheads="1"/>
              </p:cNvSpPr>
              <p:nvPr/>
            </p:nvSpPr>
            <p:spPr bwMode="auto">
              <a:xfrm>
                <a:off x="8112" y="2902"/>
                <a:ext cx="790" cy="810"/>
              </a:xfrm>
              <a:prstGeom prst="ellipse">
                <a:avLst/>
              </a:prstGeom>
              <a:solidFill>
                <a:srgbClr val="FFFFFF"/>
              </a:solidFill>
              <a:ln w="12700">
                <a:solidFill>
                  <a:srgbClr val="000000"/>
                </a:solidFill>
                <a:round/>
                <a:headEnd/>
                <a:tailEnd/>
              </a:ln>
            </p:spPr>
            <p:txBody>
              <a:bodyPr/>
              <a:lstStyle/>
              <a:p>
                <a:endParaRPr lang="fr-FR">
                  <a:latin typeface="Calibri" pitchFamily="34" charset="0"/>
                </a:endParaRPr>
              </a:p>
            </p:txBody>
          </p:sp>
          <p:sp>
            <p:nvSpPr>
              <p:cNvPr id="36" name="AutoShape 31">
                <a:extLst>
                  <a:ext uri="{FF2B5EF4-FFF2-40B4-BE49-F238E27FC236}">
                    <a16:creationId xmlns:a16="http://schemas.microsoft.com/office/drawing/2014/main" id="{1FD2A48C-FDC5-4614-8320-73FB6DC2D00B}"/>
                  </a:ext>
                </a:extLst>
              </p:cNvPr>
              <p:cNvSpPr>
                <a:spLocks noChangeArrowheads="1"/>
              </p:cNvSpPr>
              <p:nvPr/>
            </p:nvSpPr>
            <p:spPr bwMode="auto">
              <a:xfrm>
                <a:off x="7717"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sp>
            <p:nvSpPr>
              <p:cNvPr id="37" name="AutoShape 32">
                <a:extLst>
                  <a:ext uri="{FF2B5EF4-FFF2-40B4-BE49-F238E27FC236}">
                    <a16:creationId xmlns:a16="http://schemas.microsoft.com/office/drawing/2014/main" id="{5E4A039D-1A9F-438C-BE23-72B1B17CFDB4}"/>
                  </a:ext>
                </a:extLst>
              </p:cNvPr>
              <p:cNvSpPr>
                <a:spLocks noChangeArrowheads="1"/>
              </p:cNvSpPr>
              <p:nvPr/>
            </p:nvSpPr>
            <p:spPr bwMode="auto">
              <a:xfrm>
                <a:off x="8902"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grpSp>
        <p:grpSp>
          <p:nvGrpSpPr>
            <p:cNvPr id="13" name="Group 33">
              <a:extLst>
                <a:ext uri="{FF2B5EF4-FFF2-40B4-BE49-F238E27FC236}">
                  <a16:creationId xmlns:a16="http://schemas.microsoft.com/office/drawing/2014/main" id="{EADD5E5C-A6C3-4D55-A53E-C4734E972F19}"/>
                </a:ext>
              </a:extLst>
            </p:cNvPr>
            <p:cNvGrpSpPr>
              <a:grpSpLocks/>
            </p:cNvGrpSpPr>
            <p:nvPr/>
          </p:nvGrpSpPr>
          <p:grpSpPr bwMode="auto">
            <a:xfrm rot="1286864">
              <a:off x="4985" y="10264"/>
              <a:ext cx="540" cy="540"/>
              <a:chOff x="7717" y="2497"/>
              <a:chExt cx="1580" cy="1620"/>
            </a:xfrm>
          </p:grpSpPr>
          <p:sp>
            <p:nvSpPr>
              <p:cNvPr id="30" name="AutoShape 34">
                <a:extLst>
                  <a:ext uri="{FF2B5EF4-FFF2-40B4-BE49-F238E27FC236}">
                    <a16:creationId xmlns:a16="http://schemas.microsoft.com/office/drawing/2014/main" id="{3113014E-D6CA-4CCE-B8AB-8A3F10CC7DE1}"/>
                  </a:ext>
                </a:extLst>
              </p:cNvPr>
              <p:cNvSpPr>
                <a:spLocks noChangeArrowheads="1"/>
              </p:cNvSpPr>
              <p:nvPr/>
            </p:nvSpPr>
            <p:spPr bwMode="auto">
              <a:xfrm>
                <a:off x="7717" y="2497"/>
                <a:ext cx="1580" cy="1620"/>
              </a:xfrm>
              <a:custGeom>
                <a:avLst/>
                <a:gdLst>
                  <a:gd name="T0" fmla="*/ 58 w 21600"/>
                  <a:gd name="T1" fmla="*/ 0 h 21600"/>
                  <a:gd name="T2" fmla="*/ 14 w 21600"/>
                  <a:gd name="T3" fmla="*/ 61 h 21600"/>
                  <a:gd name="T4" fmla="*/ 58 w 21600"/>
                  <a:gd name="T5" fmla="*/ 30 h 21600"/>
                  <a:gd name="T6" fmla="*/ 101 w 21600"/>
                  <a:gd name="T7" fmla="*/ 61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12700">
                <a:solidFill>
                  <a:srgbClr val="000000"/>
                </a:solidFill>
                <a:miter lim="800000"/>
                <a:headEnd/>
                <a:tailEnd/>
              </a:ln>
            </p:spPr>
            <p:txBody>
              <a:bodyPr/>
              <a:lstStyle/>
              <a:p>
                <a:endParaRPr lang="fr-FR">
                  <a:latin typeface="Calibri" pitchFamily="34" charset="0"/>
                </a:endParaRPr>
              </a:p>
            </p:txBody>
          </p:sp>
          <p:sp>
            <p:nvSpPr>
              <p:cNvPr id="31" name="Oval 35">
                <a:extLst>
                  <a:ext uri="{FF2B5EF4-FFF2-40B4-BE49-F238E27FC236}">
                    <a16:creationId xmlns:a16="http://schemas.microsoft.com/office/drawing/2014/main" id="{FEC4C4B4-2704-4286-A09F-6E4E943D5DC4}"/>
                  </a:ext>
                </a:extLst>
              </p:cNvPr>
              <p:cNvSpPr>
                <a:spLocks noChangeArrowheads="1"/>
              </p:cNvSpPr>
              <p:nvPr/>
            </p:nvSpPr>
            <p:spPr bwMode="auto">
              <a:xfrm>
                <a:off x="8112" y="2902"/>
                <a:ext cx="790" cy="810"/>
              </a:xfrm>
              <a:prstGeom prst="ellipse">
                <a:avLst/>
              </a:prstGeom>
              <a:solidFill>
                <a:srgbClr val="FFFFFF"/>
              </a:solidFill>
              <a:ln w="12700">
                <a:solidFill>
                  <a:srgbClr val="000000"/>
                </a:solidFill>
                <a:round/>
                <a:headEnd/>
                <a:tailEnd/>
              </a:ln>
            </p:spPr>
            <p:txBody>
              <a:bodyPr/>
              <a:lstStyle/>
              <a:p>
                <a:endParaRPr lang="fr-FR">
                  <a:latin typeface="Calibri" pitchFamily="34" charset="0"/>
                </a:endParaRPr>
              </a:p>
            </p:txBody>
          </p:sp>
          <p:sp>
            <p:nvSpPr>
              <p:cNvPr id="32" name="AutoShape 36">
                <a:extLst>
                  <a:ext uri="{FF2B5EF4-FFF2-40B4-BE49-F238E27FC236}">
                    <a16:creationId xmlns:a16="http://schemas.microsoft.com/office/drawing/2014/main" id="{04619741-3441-4169-A7A2-3C77E120E865}"/>
                  </a:ext>
                </a:extLst>
              </p:cNvPr>
              <p:cNvSpPr>
                <a:spLocks noChangeArrowheads="1"/>
              </p:cNvSpPr>
              <p:nvPr/>
            </p:nvSpPr>
            <p:spPr bwMode="auto">
              <a:xfrm>
                <a:off x="7717"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sp>
            <p:nvSpPr>
              <p:cNvPr id="33" name="AutoShape 37">
                <a:extLst>
                  <a:ext uri="{FF2B5EF4-FFF2-40B4-BE49-F238E27FC236}">
                    <a16:creationId xmlns:a16="http://schemas.microsoft.com/office/drawing/2014/main" id="{750745C2-AA1E-4C24-B409-983511A7A86C}"/>
                  </a:ext>
                </a:extLst>
              </p:cNvPr>
              <p:cNvSpPr>
                <a:spLocks noChangeArrowheads="1"/>
              </p:cNvSpPr>
              <p:nvPr/>
            </p:nvSpPr>
            <p:spPr bwMode="auto">
              <a:xfrm>
                <a:off x="8902"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grpSp>
        <p:grpSp>
          <p:nvGrpSpPr>
            <p:cNvPr id="14" name="Group 38">
              <a:extLst>
                <a:ext uri="{FF2B5EF4-FFF2-40B4-BE49-F238E27FC236}">
                  <a16:creationId xmlns:a16="http://schemas.microsoft.com/office/drawing/2014/main" id="{58F181FA-8EBE-4BDD-83DC-251F6A954E65}"/>
                </a:ext>
              </a:extLst>
            </p:cNvPr>
            <p:cNvGrpSpPr>
              <a:grpSpLocks/>
            </p:cNvGrpSpPr>
            <p:nvPr/>
          </p:nvGrpSpPr>
          <p:grpSpPr bwMode="auto">
            <a:xfrm rot="-7142039">
              <a:off x="2010" y="13020"/>
              <a:ext cx="540" cy="540"/>
              <a:chOff x="7717" y="2497"/>
              <a:chExt cx="1580" cy="1620"/>
            </a:xfrm>
          </p:grpSpPr>
          <p:sp>
            <p:nvSpPr>
              <p:cNvPr id="26" name="AutoShape 39">
                <a:extLst>
                  <a:ext uri="{FF2B5EF4-FFF2-40B4-BE49-F238E27FC236}">
                    <a16:creationId xmlns:a16="http://schemas.microsoft.com/office/drawing/2014/main" id="{9FAE3F73-5FCB-4CFE-A3DA-67EA78ED81F2}"/>
                  </a:ext>
                </a:extLst>
              </p:cNvPr>
              <p:cNvSpPr>
                <a:spLocks noChangeArrowheads="1"/>
              </p:cNvSpPr>
              <p:nvPr/>
            </p:nvSpPr>
            <p:spPr bwMode="auto">
              <a:xfrm>
                <a:off x="7717" y="2497"/>
                <a:ext cx="1580" cy="1620"/>
              </a:xfrm>
              <a:custGeom>
                <a:avLst/>
                <a:gdLst>
                  <a:gd name="T0" fmla="*/ 58 w 21600"/>
                  <a:gd name="T1" fmla="*/ 0 h 21600"/>
                  <a:gd name="T2" fmla="*/ 14 w 21600"/>
                  <a:gd name="T3" fmla="*/ 61 h 21600"/>
                  <a:gd name="T4" fmla="*/ 58 w 21600"/>
                  <a:gd name="T5" fmla="*/ 30 h 21600"/>
                  <a:gd name="T6" fmla="*/ 101 w 21600"/>
                  <a:gd name="T7" fmla="*/ 61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12700">
                <a:solidFill>
                  <a:srgbClr val="000000"/>
                </a:solidFill>
                <a:miter lim="800000"/>
                <a:headEnd/>
                <a:tailEnd/>
              </a:ln>
            </p:spPr>
            <p:txBody>
              <a:bodyPr/>
              <a:lstStyle/>
              <a:p>
                <a:endParaRPr lang="fr-FR">
                  <a:latin typeface="Calibri" pitchFamily="34" charset="0"/>
                </a:endParaRPr>
              </a:p>
            </p:txBody>
          </p:sp>
          <p:sp>
            <p:nvSpPr>
              <p:cNvPr id="27" name="Oval 40">
                <a:extLst>
                  <a:ext uri="{FF2B5EF4-FFF2-40B4-BE49-F238E27FC236}">
                    <a16:creationId xmlns:a16="http://schemas.microsoft.com/office/drawing/2014/main" id="{CA8F0DCF-7711-46C8-A16F-FF7272622383}"/>
                  </a:ext>
                </a:extLst>
              </p:cNvPr>
              <p:cNvSpPr>
                <a:spLocks noChangeArrowheads="1"/>
              </p:cNvSpPr>
              <p:nvPr/>
            </p:nvSpPr>
            <p:spPr bwMode="auto">
              <a:xfrm>
                <a:off x="8112" y="2902"/>
                <a:ext cx="790" cy="810"/>
              </a:xfrm>
              <a:prstGeom prst="ellipse">
                <a:avLst/>
              </a:prstGeom>
              <a:solidFill>
                <a:srgbClr val="FFFFFF"/>
              </a:solidFill>
              <a:ln w="12700">
                <a:solidFill>
                  <a:srgbClr val="000000"/>
                </a:solidFill>
                <a:round/>
                <a:headEnd/>
                <a:tailEnd/>
              </a:ln>
            </p:spPr>
            <p:txBody>
              <a:bodyPr/>
              <a:lstStyle/>
              <a:p>
                <a:endParaRPr lang="fr-FR">
                  <a:latin typeface="Calibri" pitchFamily="34" charset="0"/>
                </a:endParaRPr>
              </a:p>
            </p:txBody>
          </p:sp>
          <p:sp>
            <p:nvSpPr>
              <p:cNvPr id="28" name="AutoShape 41">
                <a:extLst>
                  <a:ext uri="{FF2B5EF4-FFF2-40B4-BE49-F238E27FC236}">
                    <a16:creationId xmlns:a16="http://schemas.microsoft.com/office/drawing/2014/main" id="{CA1F2A21-9EFE-4136-B812-2CDABD08C031}"/>
                  </a:ext>
                </a:extLst>
              </p:cNvPr>
              <p:cNvSpPr>
                <a:spLocks noChangeArrowheads="1"/>
              </p:cNvSpPr>
              <p:nvPr/>
            </p:nvSpPr>
            <p:spPr bwMode="auto">
              <a:xfrm>
                <a:off x="7717"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sp>
            <p:nvSpPr>
              <p:cNvPr id="29" name="AutoShape 42">
                <a:extLst>
                  <a:ext uri="{FF2B5EF4-FFF2-40B4-BE49-F238E27FC236}">
                    <a16:creationId xmlns:a16="http://schemas.microsoft.com/office/drawing/2014/main" id="{C4EF9FFC-3849-4D4F-9587-F5F37C3206E7}"/>
                  </a:ext>
                </a:extLst>
              </p:cNvPr>
              <p:cNvSpPr>
                <a:spLocks noChangeArrowheads="1"/>
              </p:cNvSpPr>
              <p:nvPr/>
            </p:nvSpPr>
            <p:spPr bwMode="auto">
              <a:xfrm>
                <a:off x="8902"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grpSp>
        <p:grpSp>
          <p:nvGrpSpPr>
            <p:cNvPr id="15" name="Group 43">
              <a:extLst>
                <a:ext uri="{FF2B5EF4-FFF2-40B4-BE49-F238E27FC236}">
                  <a16:creationId xmlns:a16="http://schemas.microsoft.com/office/drawing/2014/main" id="{17A67643-9331-4C46-A39E-8F48A22E79CF}"/>
                </a:ext>
              </a:extLst>
            </p:cNvPr>
            <p:cNvGrpSpPr>
              <a:grpSpLocks/>
            </p:cNvGrpSpPr>
            <p:nvPr/>
          </p:nvGrpSpPr>
          <p:grpSpPr bwMode="auto">
            <a:xfrm rot="8643990">
              <a:off x="4811" y="13140"/>
              <a:ext cx="540" cy="540"/>
              <a:chOff x="7717" y="2497"/>
              <a:chExt cx="1580" cy="1620"/>
            </a:xfrm>
          </p:grpSpPr>
          <p:sp>
            <p:nvSpPr>
              <p:cNvPr id="22" name="AutoShape 44">
                <a:extLst>
                  <a:ext uri="{FF2B5EF4-FFF2-40B4-BE49-F238E27FC236}">
                    <a16:creationId xmlns:a16="http://schemas.microsoft.com/office/drawing/2014/main" id="{14A6031F-14BD-453C-B716-0B7A55714F72}"/>
                  </a:ext>
                </a:extLst>
              </p:cNvPr>
              <p:cNvSpPr>
                <a:spLocks noChangeArrowheads="1"/>
              </p:cNvSpPr>
              <p:nvPr/>
            </p:nvSpPr>
            <p:spPr bwMode="auto">
              <a:xfrm>
                <a:off x="7717" y="2497"/>
                <a:ext cx="1580" cy="1620"/>
              </a:xfrm>
              <a:custGeom>
                <a:avLst/>
                <a:gdLst>
                  <a:gd name="T0" fmla="*/ 58 w 21600"/>
                  <a:gd name="T1" fmla="*/ 0 h 21600"/>
                  <a:gd name="T2" fmla="*/ 14 w 21600"/>
                  <a:gd name="T3" fmla="*/ 61 h 21600"/>
                  <a:gd name="T4" fmla="*/ 58 w 21600"/>
                  <a:gd name="T5" fmla="*/ 30 h 21600"/>
                  <a:gd name="T6" fmla="*/ 101 w 21600"/>
                  <a:gd name="T7" fmla="*/ 61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12700">
                <a:solidFill>
                  <a:srgbClr val="000000"/>
                </a:solidFill>
                <a:miter lim="800000"/>
                <a:headEnd/>
                <a:tailEnd/>
              </a:ln>
            </p:spPr>
            <p:txBody>
              <a:bodyPr/>
              <a:lstStyle/>
              <a:p>
                <a:endParaRPr lang="fr-FR">
                  <a:latin typeface="Calibri" pitchFamily="34" charset="0"/>
                </a:endParaRPr>
              </a:p>
            </p:txBody>
          </p:sp>
          <p:sp>
            <p:nvSpPr>
              <p:cNvPr id="23" name="Oval 45">
                <a:extLst>
                  <a:ext uri="{FF2B5EF4-FFF2-40B4-BE49-F238E27FC236}">
                    <a16:creationId xmlns:a16="http://schemas.microsoft.com/office/drawing/2014/main" id="{0EDFA46A-5EF5-48EA-81E3-0CDD8DE7FA0D}"/>
                  </a:ext>
                </a:extLst>
              </p:cNvPr>
              <p:cNvSpPr>
                <a:spLocks noChangeArrowheads="1"/>
              </p:cNvSpPr>
              <p:nvPr/>
            </p:nvSpPr>
            <p:spPr bwMode="auto">
              <a:xfrm>
                <a:off x="8112" y="2902"/>
                <a:ext cx="790" cy="810"/>
              </a:xfrm>
              <a:prstGeom prst="ellipse">
                <a:avLst/>
              </a:prstGeom>
              <a:solidFill>
                <a:srgbClr val="FFFFFF"/>
              </a:solidFill>
              <a:ln w="12700">
                <a:solidFill>
                  <a:srgbClr val="000000"/>
                </a:solidFill>
                <a:round/>
                <a:headEnd/>
                <a:tailEnd/>
              </a:ln>
            </p:spPr>
            <p:txBody>
              <a:bodyPr/>
              <a:lstStyle/>
              <a:p>
                <a:endParaRPr lang="fr-FR">
                  <a:latin typeface="Calibri" pitchFamily="34" charset="0"/>
                </a:endParaRPr>
              </a:p>
            </p:txBody>
          </p:sp>
          <p:sp>
            <p:nvSpPr>
              <p:cNvPr id="24" name="AutoShape 46">
                <a:extLst>
                  <a:ext uri="{FF2B5EF4-FFF2-40B4-BE49-F238E27FC236}">
                    <a16:creationId xmlns:a16="http://schemas.microsoft.com/office/drawing/2014/main" id="{5542BE77-A055-46E3-990F-14628B119D75}"/>
                  </a:ext>
                </a:extLst>
              </p:cNvPr>
              <p:cNvSpPr>
                <a:spLocks noChangeArrowheads="1"/>
              </p:cNvSpPr>
              <p:nvPr/>
            </p:nvSpPr>
            <p:spPr bwMode="auto">
              <a:xfrm>
                <a:off x="7717"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sp>
            <p:nvSpPr>
              <p:cNvPr id="25" name="AutoShape 47">
                <a:extLst>
                  <a:ext uri="{FF2B5EF4-FFF2-40B4-BE49-F238E27FC236}">
                    <a16:creationId xmlns:a16="http://schemas.microsoft.com/office/drawing/2014/main" id="{40F25FD9-1D1E-465E-B819-5B5F8770715C}"/>
                  </a:ext>
                </a:extLst>
              </p:cNvPr>
              <p:cNvSpPr>
                <a:spLocks noChangeArrowheads="1"/>
              </p:cNvSpPr>
              <p:nvPr/>
            </p:nvSpPr>
            <p:spPr bwMode="auto">
              <a:xfrm>
                <a:off x="8902"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grpSp>
        <p:sp>
          <p:nvSpPr>
            <p:cNvPr id="16" name="AutoShape 48">
              <a:extLst>
                <a:ext uri="{FF2B5EF4-FFF2-40B4-BE49-F238E27FC236}">
                  <a16:creationId xmlns:a16="http://schemas.microsoft.com/office/drawing/2014/main" id="{A39BEAE1-2692-447D-9F78-0FC881C4E732}"/>
                </a:ext>
              </a:extLst>
            </p:cNvPr>
            <p:cNvSpPr>
              <a:spLocks noChangeArrowheads="1"/>
            </p:cNvSpPr>
            <p:nvPr/>
          </p:nvSpPr>
          <p:spPr bwMode="auto">
            <a:xfrm>
              <a:off x="3675" y="9825"/>
              <a:ext cx="397" cy="1478"/>
            </a:xfrm>
            <a:prstGeom prst="upArrow">
              <a:avLst>
                <a:gd name="adj1" fmla="val 50000"/>
                <a:gd name="adj2" fmla="val 93073"/>
              </a:avLst>
            </a:prstGeom>
            <a:solidFill>
              <a:srgbClr val="FF0000"/>
            </a:solidFill>
            <a:ln w="19050">
              <a:solidFill>
                <a:srgbClr val="000000"/>
              </a:solidFill>
              <a:miter lim="800000"/>
              <a:headEnd/>
              <a:tailEnd/>
            </a:ln>
          </p:spPr>
          <p:txBody>
            <a:bodyPr/>
            <a:lstStyle/>
            <a:p>
              <a:endParaRPr lang="fr-FR" dirty="0">
                <a:latin typeface="Calibri" pitchFamily="34" charset="0"/>
              </a:endParaRPr>
            </a:p>
          </p:txBody>
        </p:sp>
        <p:sp>
          <p:nvSpPr>
            <p:cNvPr id="17" name="Oval 49">
              <a:extLst>
                <a:ext uri="{FF2B5EF4-FFF2-40B4-BE49-F238E27FC236}">
                  <a16:creationId xmlns:a16="http://schemas.microsoft.com/office/drawing/2014/main" id="{B4981E28-1154-47BE-9EBB-39EE75DBDD9D}"/>
                </a:ext>
              </a:extLst>
            </p:cNvPr>
            <p:cNvSpPr>
              <a:spLocks noChangeArrowheads="1"/>
            </p:cNvSpPr>
            <p:nvPr/>
          </p:nvSpPr>
          <p:spPr bwMode="auto">
            <a:xfrm rot="342678">
              <a:off x="3675" y="11498"/>
              <a:ext cx="360" cy="180"/>
            </a:xfrm>
            <a:prstGeom prst="ellipse">
              <a:avLst/>
            </a:prstGeom>
            <a:solidFill>
              <a:srgbClr val="FF6600"/>
            </a:solidFill>
            <a:ln w="9525">
              <a:solidFill>
                <a:srgbClr val="000000"/>
              </a:solidFill>
              <a:round/>
              <a:headEnd/>
              <a:tailEnd/>
            </a:ln>
          </p:spPr>
          <p:txBody>
            <a:bodyPr/>
            <a:lstStyle/>
            <a:p>
              <a:endParaRPr lang="fr-FR">
                <a:latin typeface="Calibri" pitchFamily="34" charset="0"/>
              </a:endParaRPr>
            </a:p>
          </p:txBody>
        </p:sp>
        <p:cxnSp>
          <p:nvCxnSpPr>
            <p:cNvPr id="18" name="AutoShape 50">
              <a:extLst>
                <a:ext uri="{FF2B5EF4-FFF2-40B4-BE49-F238E27FC236}">
                  <a16:creationId xmlns:a16="http://schemas.microsoft.com/office/drawing/2014/main" id="{7F0A69D9-43E4-427B-970B-39D51EC93B60}"/>
                </a:ext>
              </a:extLst>
            </p:cNvPr>
            <p:cNvCxnSpPr>
              <a:cxnSpLocks noChangeShapeType="1"/>
            </p:cNvCxnSpPr>
            <p:nvPr/>
          </p:nvCxnSpPr>
          <p:spPr bwMode="auto">
            <a:xfrm flipH="1" flipV="1">
              <a:off x="3309" y="11948"/>
              <a:ext cx="186" cy="532"/>
            </a:xfrm>
            <a:prstGeom prst="straightConnector1">
              <a:avLst/>
            </a:prstGeom>
            <a:noFill/>
            <a:ln w="28575">
              <a:solidFill>
                <a:srgbClr val="000000"/>
              </a:solidFill>
              <a:prstDash val="sysDot"/>
              <a:round/>
              <a:headEnd/>
              <a:tailEnd type="triangle" w="med" len="med"/>
            </a:ln>
          </p:spPr>
        </p:cxnSp>
        <p:cxnSp>
          <p:nvCxnSpPr>
            <p:cNvPr id="19" name="AutoShape 51">
              <a:extLst>
                <a:ext uri="{FF2B5EF4-FFF2-40B4-BE49-F238E27FC236}">
                  <a16:creationId xmlns:a16="http://schemas.microsoft.com/office/drawing/2014/main" id="{08955E3E-C4E7-4B3E-8C99-27376987798C}"/>
                </a:ext>
              </a:extLst>
            </p:cNvPr>
            <p:cNvCxnSpPr>
              <a:cxnSpLocks noChangeShapeType="1"/>
            </p:cNvCxnSpPr>
            <p:nvPr/>
          </p:nvCxnSpPr>
          <p:spPr bwMode="auto">
            <a:xfrm flipV="1">
              <a:off x="3772" y="12083"/>
              <a:ext cx="443" cy="397"/>
            </a:xfrm>
            <a:prstGeom prst="straightConnector1">
              <a:avLst/>
            </a:prstGeom>
            <a:noFill/>
            <a:ln w="28575">
              <a:solidFill>
                <a:srgbClr val="000000"/>
              </a:solidFill>
              <a:prstDash val="sysDot"/>
              <a:round/>
              <a:headEnd/>
              <a:tailEnd type="triangle" w="med" len="med"/>
            </a:ln>
          </p:spPr>
        </p:cxnSp>
        <p:cxnSp>
          <p:nvCxnSpPr>
            <p:cNvPr id="20" name="AutoShape 52">
              <a:extLst>
                <a:ext uri="{FF2B5EF4-FFF2-40B4-BE49-F238E27FC236}">
                  <a16:creationId xmlns:a16="http://schemas.microsoft.com/office/drawing/2014/main" id="{46C0B08A-F1E8-4344-A116-C2442DE5DFBB}"/>
                </a:ext>
              </a:extLst>
            </p:cNvPr>
            <p:cNvCxnSpPr>
              <a:cxnSpLocks noChangeShapeType="1"/>
            </p:cNvCxnSpPr>
            <p:nvPr/>
          </p:nvCxnSpPr>
          <p:spPr bwMode="auto">
            <a:xfrm flipH="1" flipV="1">
              <a:off x="3072" y="12885"/>
              <a:ext cx="206" cy="418"/>
            </a:xfrm>
            <a:prstGeom prst="straightConnector1">
              <a:avLst/>
            </a:prstGeom>
            <a:noFill/>
            <a:ln w="28575">
              <a:solidFill>
                <a:srgbClr val="000000"/>
              </a:solidFill>
              <a:prstDash val="sysDot"/>
              <a:round/>
              <a:headEnd/>
              <a:tailEnd type="triangle" w="med" len="med"/>
            </a:ln>
          </p:spPr>
        </p:cxnSp>
        <p:cxnSp>
          <p:nvCxnSpPr>
            <p:cNvPr id="21" name="AutoShape 53">
              <a:extLst>
                <a:ext uri="{FF2B5EF4-FFF2-40B4-BE49-F238E27FC236}">
                  <a16:creationId xmlns:a16="http://schemas.microsoft.com/office/drawing/2014/main" id="{1F4EAC7D-DAA9-4301-B1FF-A9B3B423A39A}"/>
                </a:ext>
              </a:extLst>
            </p:cNvPr>
            <p:cNvCxnSpPr>
              <a:cxnSpLocks noChangeShapeType="1"/>
            </p:cNvCxnSpPr>
            <p:nvPr/>
          </p:nvCxnSpPr>
          <p:spPr bwMode="auto">
            <a:xfrm flipV="1">
              <a:off x="3675" y="13020"/>
              <a:ext cx="437" cy="283"/>
            </a:xfrm>
            <a:prstGeom prst="straightConnector1">
              <a:avLst/>
            </a:prstGeom>
            <a:noFill/>
            <a:ln w="28575">
              <a:solidFill>
                <a:srgbClr val="000000"/>
              </a:solidFill>
              <a:prstDash val="sysDot"/>
              <a:round/>
              <a:headEnd/>
              <a:tailEnd type="triangle" w="med" len="med"/>
            </a:ln>
          </p:spPr>
        </p:cxnSp>
      </p:grpSp>
      <p:pic>
        <p:nvPicPr>
          <p:cNvPr id="58" name="Image 57">
            <a:extLst>
              <a:ext uri="{FF2B5EF4-FFF2-40B4-BE49-F238E27FC236}">
                <a16:creationId xmlns:a16="http://schemas.microsoft.com/office/drawing/2014/main" id="{86643F0C-3027-4F89-91BF-A61BC1606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6139" y="257409"/>
            <a:ext cx="1261057" cy="831616"/>
          </a:xfrm>
          <a:prstGeom prst="rect">
            <a:avLst/>
          </a:prstGeom>
        </p:spPr>
      </p:pic>
      <p:sp>
        <p:nvSpPr>
          <p:cNvPr id="63" name="Espace réservé du texte 1">
            <a:extLst>
              <a:ext uri="{FF2B5EF4-FFF2-40B4-BE49-F238E27FC236}">
                <a16:creationId xmlns:a16="http://schemas.microsoft.com/office/drawing/2014/main" id="{FBA1D0AB-5F2C-4343-A038-997394F23DF7}"/>
              </a:ext>
            </a:extLst>
          </p:cNvPr>
          <p:cNvSpPr>
            <a:spLocks noGrp="1"/>
          </p:cNvSpPr>
          <p:nvPr>
            <p:ph type="body" sz="quarter" idx="13"/>
          </p:nvPr>
        </p:nvSpPr>
        <p:spPr>
          <a:xfrm>
            <a:off x="360720" y="68826"/>
            <a:ext cx="9904024" cy="1020199"/>
          </a:xfrm>
        </p:spPr>
        <p:txBody>
          <a:bodyPr/>
          <a:lstStyle/>
          <a:p>
            <a:r>
              <a:rPr lang="fr-FR" dirty="0"/>
              <a:t>Les formes de jeu</a:t>
            </a:r>
          </a:p>
        </p:txBody>
      </p:sp>
      <p:pic>
        <p:nvPicPr>
          <p:cNvPr id="59" name="Image 3" descr="C:\Users\vacardon\AppData\Local\Microsoft\Windows\INetCache\Content.Word\Logo_DSDEN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9752" y="283742"/>
            <a:ext cx="2403507" cy="59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6139" y="257409"/>
            <a:ext cx="1261057" cy="831616"/>
          </a:xfrm>
          <a:prstGeom prst="rect">
            <a:avLst/>
          </a:prstGeom>
        </p:spPr>
      </p:pic>
      <p:sp>
        <p:nvSpPr>
          <p:cNvPr id="7" name="Text Box 45">
            <a:extLst>
              <a:ext uri="{FF2B5EF4-FFF2-40B4-BE49-F238E27FC236}">
                <a16:creationId xmlns:a16="http://schemas.microsoft.com/office/drawing/2014/main" id="{950B534D-B120-4279-9D15-9587BE5F2AA8}"/>
              </a:ext>
            </a:extLst>
          </p:cNvPr>
          <p:cNvSpPr txBox="1">
            <a:spLocks noChangeArrowheads="1"/>
          </p:cNvSpPr>
          <p:nvPr/>
        </p:nvSpPr>
        <p:spPr bwMode="auto">
          <a:xfrm>
            <a:off x="285720" y="1214422"/>
            <a:ext cx="8643998" cy="2500313"/>
          </a:xfrm>
          <a:prstGeom prst="rect">
            <a:avLst/>
          </a:prstGeom>
          <a:noFill/>
          <a:ln w="9525">
            <a:noFill/>
            <a:miter lim="800000"/>
            <a:headEnd/>
            <a:tailEnd/>
          </a:ln>
        </p:spPr>
        <p:txBody>
          <a:bodyPr/>
          <a:lstStyle/>
          <a:p>
            <a:pPr algn="just">
              <a:spcAft>
                <a:spcPts val="1000"/>
              </a:spcAft>
            </a:pPr>
            <a:r>
              <a:rPr lang="fr-FR" sz="4000" b="1" dirty="0">
                <a:solidFill>
                  <a:srgbClr val="C00000"/>
                </a:solidFill>
                <a:latin typeface="Calibri" pitchFamily="34" charset="0"/>
                <a:sym typeface="Wingdings" pitchFamily="2" charset="2"/>
              </a:rPr>
              <a:t> JEU DEPLOYE</a:t>
            </a:r>
          </a:p>
          <a:p>
            <a:pPr algn="just">
              <a:spcAft>
                <a:spcPts val="1000"/>
              </a:spcAft>
            </a:pPr>
            <a:r>
              <a:rPr lang="fr-FR" sz="2400" b="1" dirty="0">
                <a:latin typeface="Calibri" pitchFamily="34" charset="0"/>
                <a:sym typeface="Wingdings" pitchFamily="2" charset="2"/>
              </a:rPr>
              <a:t>Le dispositif adverse est resserré, en retard sur la largeur. LE JEU AU LARGE s’impose.</a:t>
            </a:r>
          </a:p>
          <a:p>
            <a:pPr algn="just">
              <a:spcAft>
                <a:spcPts val="1000"/>
              </a:spcAft>
            </a:pPr>
            <a:r>
              <a:rPr lang="fr-FR" sz="2400" b="1" dirty="0">
                <a:latin typeface="Calibri" pitchFamily="34" charset="0"/>
                <a:sym typeface="Wingdings" pitchFamily="2" charset="2"/>
              </a:rPr>
              <a:t>L’utilisation de passes latérales permettra le débordement d’un joueur de la ligne ou l’ouverture d’espaces libres entraînant la pénétration d’un joueur d’une autre ligne.</a:t>
            </a:r>
          </a:p>
        </p:txBody>
      </p:sp>
      <p:grpSp>
        <p:nvGrpSpPr>
          <p:cNvPr id="8" name="Group 2">
            <a:extLst>
              <a:ext uri="{FF2B5EF4-FFF2-40B4-BE49-F238E27FC236}">
                <a16:creationId xmlns:a16="http://schemas.microsoft.com/office/drawing/2014/main" id="{21780920-DCB9-4A27-AB16-4E1C573B727D}"/>
              </a:ext>
            </a:extLst>
          </p:cNvPr>
          <p:cNvGrpSpPr>
            <a:grpSpLocks/>
          </p:cNvGrpSpPr>
          <p:nvPr/>
        </p:nvGrpSpPr>
        <p:grpSpPr bwMode="auto">
          <a:xfrm>
            <a:off x="3024187" y="4102104"/>
            <a:ext cx="6143625" cy="2643188"/>
            <a:chOff x="1478" y="8937"/>
            <a:chExt cx="6292" cy="2948"/>
          </a:xfrm>
        </p:grpSpPr>
        <p:grpSp>
          <p:nvGrpSpPr>
            <p:cNvPr id="9" name="Group 3">
              <a:extLst>
                <a:ext uri="{FF2B5EF4-FFF2-40B4-BE49-F238E27FC236}">
                  <a16:creationId xmlns:a16="http://schemas.microsoft.com/office/drawing/2014/main" id="{46995EA2-EAC6-4F95-93AB-91995EA0C296}"/>
                </a:ext>
              </a:extLst>
            </p:cNvPr>
            <p:cNvGrpSpPr>
              <a:grpSpLocks/>
            </p:cNvGrpSpPr>
            <p:nvPr/>
          </p:nvGrpSpPr>
          <p:grpSpPr bwMode="auto">
            <a:xfrm>
              <a:off x="2174" y="9072"/>
              <a:ext cx="540" cy="540"/>
              <a:chOff x="7717" y="2497"/>
              <a:chExt cx="1580" cy="1620"/>
            </a:xfrm>
          </p:grpSpPr>
          <p:sp>
            <p:nvSpPr>
              <p:cNvPr id="47" name="AutoShape 4">
                <a:extLst>
                  <a:ext uri="{FF2B5EF4-FFF2-40B4-BE49-F238E27FC236}">
                    <a16:creationId xmlns:a16="http://schemas.microsoft.com/office/drawing/2014/main" id="{48D502EE-3BE3-4C9B-8D12-35A0BDE77B0C}"/>
                  </a:ext>
                </a:extLst>
              </p:cNvPr>
              <p:cNvSpPr>
                <a:spLocks noChangeArrowheads="1"/>
              </p:cNvSpPr>
              <p:nvPr/>
            </p:nvSpPr>
            <p:spPr bwMode="auto">
              <a:xfrm>
                <a:off x="7717" y="2497"/>
                <a:ext cx="1580" cy="1620"/>
              </a:xfrm>
              <a:custGeom>
                <a:avLst/>
                <a:gdLst>
                  <a:gd name="T0" fmla="*/ 58 w 21600"/>
                  <a:gd name="T1" fmla="*/ 0 h 21600"/>
                  <a:gd name="T2" fmla="*/ 14 w 21600"/>
                  <a:gd name="T3" fmla="*/ 61 h 21600"/>
                  <a:gd name="T4" fmla="*/ 58 w 21600"/>
                  <a:gd name="T5" fmla="*/ 30 h 21600"/>
                  <a:gd name="T6" fmla="*/ 101 w 21600"/>
                  <a:gd name="T7" fmla="*/ 61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12700">
                <a:solidFill>
                  <a:srgbClr val="000000"/>
                </a:solidFill>
                <a:miter lim="800000"/>
                <a:headEnd/>
                <a:tailEnd/>
              </a:ln>
            </p:spPr>
            <p:txBody>
              <a:bodyPr/>
              <a:lstStyle/>
              <a:p>
                <a:endParaRPr lang="fr-FR">
                  <a:latin typeface="Calibri" pitchFamily="34" charset="0"/>
                </a:endParaRPr>
              </a:p>
            </p:txBody>
          </p:sp>
          <p:sp>
            <p:nvSpPr>
              <p:cNvPr id="48" name="Oval 5">
                <a:extLst>
                  <a:ext uri="{FF2B5EF4-FFF2-40B4-BE49-F238E27FC236}">
                    <a16:creationId xmlns:a16="http://schemas.microsoft.com/office/drawing/2014/main" id="{5D486D3E-0689-4965-AEAD-53CF7CCDF9EE}"/>
                  </a:ext>
                </a:extLst>
              </p:cNvPr>
              <p:cNvSpPr>
                <a:spLocks noChangeArrowheads="1"/>
              </p:cNvSpPr>
              <p:nvPr/>
            </p:nvSpPr>
            <p:spPr bwMode="auto">
              <a:xfrm>
                <a:off x="8112" y="2902"/>
                <a:ext cx="790" cy="810"/>
              </a:xfrm>
              <a:prstGeom prst="ellipse">
                <a:avLst/>
              </a:prstGeom>
              <a:solidFill>
                <a:srgbClr val="FFFFFF"/>
              </a:solidFill>
              <a:ln w="12700">
                <a:solidFill>
                  <a:srgbClr val="000000"/>
                </a:solidFill>
                <a:round/>
                <a:headEnd/>
                <a:tailEnd/>
              </a:ln>
            </p:spPr>
            <p:txBody>
              <a:bodyPr/>
              <a:lstStyle/>
              <a:p>
                <a:endParaRPr lang="fr-FR">
                  <a:latin typeface="Calibri" pitchFamily="34" charset="0"/>
                </a:endParaRPr>
              </a:p>
            </p:txBody>
          </p:sp>
          <p:sp>
            <p:nvSpPr>
              <p:cNvPr id="49" name="AutoShape 6">
                <a:extLst>
                  <a:ext uri="{FF2B5EF4-FFF2-40B4-BE49-F238E27FC236}">
                    <a16:creationId xmlns:a16="http://schemas.microsoft.com/office/drawing/2014/main" id="{934F4332-C465-4501-BBFB-C54E350C4908}"/>
                  </a:ext>
                </a:extLst>
              </p:cNvPr>
              <p:cNvSpPr>
                <a:spLocks noChangeArrowheads="1"/>
              </p:cNvSpPr>
              <p:nvPr/>
            </p:nvSpPr>
            <p:spPr bwMode="auto">
              <a:xfrm>
                <a:off x="7717"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sp>
            <p:nvSpPr>
              <p:cNvPr id="50" name="AutoShape 7">
                <a:extLst>
                  <a:ext uri="{FF2B5EF4-FFF2-40B4-BE49-F238E27FC236}">
                    <a16:creationId xmlns:a16="http://schemas.microsoft.com/office/drawing/2014/main" id="{EAB185D6-E9E0-49BA-8621-2152BB4C70B7}"/>
                  </a:ext>
                </a:extLst>
              </p:cNvPr>
              <p:cNvSpPr>
                <a:spLocks noChangeArrowheads="1"/>
              </p:cNvSpPr>
              <p:nvPr/>
            </p:nvSpPr>
            <p:spPr bwMode="auto">
              <a:xfrm>
                <a:off x="8902"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grpSp>
        <p:grpSp>
          <p:nvGrpSpPr>
            <p:cNvPr id="10" name="Group 8">
              <a:extLst>
                <a:ext uri="{FF2B5EF4-FFF2-40B4-BE49-F238E27FC236}">
                  <a16:creationId xmlns:a16="http://schemas.microsoft.com/office/drawing/2014/main" id="{288B9CD2-FF0E-4586-9B26-33F9DCE14E72}"/>
                </a:ext>
              </a:extLst>
            </p:cNvPr>
            <p:cNvGrpSpPr>
              <a:grpSpLocks/>
            </p:cNvGrpSpPr>
            <p:nvPr/>
          </p:nvGrpSpPr>
          <p:grpSpPr bwMode="auto">
            <a:xfrm rot="10532169">
              <a:off x="2549" y="10230"/>
              <a:ext cx="540" cy="540"/>
              <a:chOff x="7717" y="2497"/>
              <a:chExt cx="1580" cy="1620"/>
            </a:xfrm>
          </p:grpSpPr>
          <p:sp>
            <p:nvSpPr>
              <p:cNvPr id="43" name="AutoShape 9">
                <a:extLst>
                  <a:ext uri="{FF2B5EF4-FFF2-40B4-BE49-F238E27FC236}">
                    <a16:creationId xmlns:a16="http://schemas.microsoft.com/office/drawing/2014/main" id="{8544A570-037D-4232-8B6D-CFA658F9AB07}"/>
                  </a:ext>
                </a:extLst>
              </p:cNvPr>
              <p:cNvSpPr>
                <a:spLocks noChangeArrowheads="1"/>
              </p:cNvSpPr>
              <p:nvPr/>
            </p:nvSpPr>
            <p:spPr bwMode="auto">
              <a:xfrm>
                <a:off x="7717" y="2497"/>
                <a:ext cx="1580" cy="1620"/>
              </a:xfrm>
              <a:custGeom>
                <a:avLst/>
                <a:gdLst>
                  <a:gd name="T0" fmla="*/ 58 w 21600"/>
                  <a:gd name="T1" fmla="*/ 0 h 21600"/>
                  <a:gd name="T2" fmla="*/ 14 w 21600"/>
                  <a:gd name="T3" fmla="*/ 61 h 21600"/>
                  <a:gd name="T4" fmla="*/ 58 w 21600"/>
                  <a:gd name="T5" fmla="*/ 30 h 21600"/>
                  <a:gd name="T6" fmla="*/ 101 w 21600"/>
                  <a:gd name="T7" fmla="*/ 61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CC00"/>
              </a:solidFill>
              <a:ln w="12700">
                <a:solidFill>
                  <a:srgbClr val="000000"/>
                </a:solidFill>
                <a:miter lim="800000"/>
                <a:headEnd/>
                <a:tailEnd/>
              </a:ln>
            </p:spPr>
            <p:txBody>
              <a:bodyPr/>
              <a:lstStyle/>
              <a:p>
                <a:endParaRPr lang="fr-FR">
                  <a:latin typeface="Calibri" pitchFamily="34" charset="0"/>
                </a:endParaRPr>
              </a:p>
            </p:txBody>
          </p:sp>
          <p:sp>
            <p:nvSpPr>
              <p:cNvPr id="44" name="Oval 10">
                <a:extLst>
                  <a:ext uri="{FF2B5EF4-FFF2-40B4-BE49-F238E27FC236}">
                    <a16:creationId xmlns:a16="http://schemas.microsoft.com/office/drawing/2014/main" id="{A32DAF41-BBBE-47A8-9FBE-81671443D2E4}"/>
                  </a:ext>
                </a:extLst>
              </p:cNvPr>
              <p:cNvSpPr>
                <a:spLocks noChangeArrowheads="1"/>
              </p:cNvSpPr>
              <p:nvPr/>
            </p:nvSpPr>
            <p:spPr bwMode="auto">
              <a:xfrm>
                <a:off x="8112" y="2902"/>
                <a:ext cx="790" cy="810"/>
              </a:xfrm>
              <a:prstGeom prst="ellipse">
                <a:avLst/>
              </a:prstGeom>
              <a:solidFill>
                <a:srgbClr val="FFFFFF"/>
              </a:solidFill>
              <a:ln w="12700">
                <a:solidFill>
                  <a:srgbClr val="000000"/>
                </a:solidFill>
                <a:round/>
                <a:headEnd/>
                <a:tailEnd/>
              </a:ln>
            </p:spPr>
            <p:txBody>
              <a:bodyPr/>
              <a:lstStyle/>
              <a:p>
                <a:endParaRPr lang="fr-FR">
                  <a:latin typeface="Calibri" pitchFamily="34" charset="0"/>
                </a:endParaRPr>
              </a:p>
            </p:txBody>
          </p:sp>
          <p:sp>
            <p:nvSpPr>
              <p:cNvPr id="45" name="AutoShape 11">
                <a:extLst>
                  <a:ext uri="{FF2B5EF4-FFF2-40B4-BE49-F238E27FC236}">
                    <a16:creationId xmlns:a16="http://schemas.microsoft.com/office/drawing/2014/main" id="{F858B2B1-6830-417F-B8AB-EF5F6AC0E427}"/>
                  </a:ext>
                </a:extLst>
              </p:cNvPr>
              <p:cNvSpPr>
                <a:spLocks noChangeArrowheads="1"/>
              </p:cNvSpPr>
              <p:nvPr/>
            </p:nvSpPr>
            <p:spPr bwMode="auto">
              <a:xfrm>
                <a:off x="7717"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sp>
            <p:nvSpPr>
              <p:cNvPr id="46" name="AutoShape 12">
                <a:extLst>
                  <a:ext uri="{FF2B5EF4-FFF2-40B4-BE49-F238E27FC236}">
                    <a16:creationId xmlns:a16="http://schemas.microsoft.com/office/drawing/2014/main" id="{266AC76A-E4F0-4227-AB92-F70FC790F029}"/>
                  </a:ext>
                </a:extLst>
              </p:cNvPr>
              <p:cNvSpPr>
                <a:spLocks noChangeArrowheads="1"/>
              </p:cNvSpPr>
              <p:nvPr/>
            </p:nvSpPr>
            <p:spPr bwMode="auto">
              <a:xfrm>
                <a:off x="8902"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grpSp>
        <p:sp>
          <p:nvSpPr>
            <p:cNvPr id="11" name="Oval 13">
              <a:extLst>
                <a:ext uri="{FF2B5EF4-FFF2-40B4-BE49-F238E27FC236}">
                  <a16:creationId xmlns:a16="http://schemas.microsoft.com/office/drawing/2014/main" id="{5E6981DC-E42C-46B4-9AAA-3EB2695CB6DB}"/>
                </a:ext>
              </a:extLst>
            </p:cNvPr>
            <p:cNvSpPr>
              <a:spLocks noChangeArrowheads="1"/>
            </p:cNvSpPr>
            <p:nvPr/>
          </p:nvSpPr>
          <p:spPr bwMode="auto">
            <a:xfrm rot="342678">
              <a:off x="2594" y="10168"/>
              <a:ext cx="360" cy="180"/>
            </a:xfrm>
            <a:prstGeom prst="ellipse">
              <a:avLst/>
            </a:prstGeom>
            <a:solidFill>
              <a:srgbClr val="FF6600"/>
            </a:solidFill>
            <a:ln w="9525">
              <a:solidFill>
                <a:srgbClr val="000000"/>
              </a:solidFill>
              <a:round/>
              <a:headEnd/>
              <a:tailEnd/>
            </a:ln>
          </p:spPr>
          <p:txBody>
            <a:bodyPr/>
            <a:lstStyle/>
            <a:p>
              <a:endParaRPr lang="fr-FR">
                <a:latin typeface="Calibri" pitchFamily="34" charset="0"/>
              </a:endParaRPr>
            </a:p>
          </p:txBody>
        </p:sp>
        <p:grpSp>
          <p:nvGrpSpPr>
            <p:cNvPr id="12" name="Group 14">
              <a:extLst>
                <a:ext uri="{FF2B5EF4-FFF2-40B4-BE49-F238E27FC236}">
                  <a16:creationId xmlns:a16="http://schemas.microsoft.com/office/drawing/2014/main" id="{D1D44081-A9C8-4AE8-811F-7C937063CDFD}"/>
                </a:ext>
              </a:extLst>
            </p:cNvPr>
            <p:cNvGrpSpPr>
              <a:grpSpLocks/>
            </p:cNvGrpSpPr>
            <p:nvPr/>
          </p:nvGrpSpPr>
          <p:grpSpPr bwMode="auto">
            <a:xfrm>
              <a:off x="5296" y="8937"/>
              <a:ext cx="540" cy="540"/>
              <a:chOff x="7717" y="2497"/>
              <a:chExt cx="1580" cy="1620"/>
            </a:xfrm>
          </p:grpSpPr>
          <p:sp>
            <p:nvSpPr>
              <p:cNvPr id="39" name="AutoShape 15">
                <a:extLst>
                  <a:ext uri="{FF2B5EF4-FFF2-40B4-BE49-F238E27FC236}">
                    <a16:creationId xmlns:a16="http://schemas.microsoft.com/office/drawing/2014/main" id="{4E38CC1A-B06A-45EA-952D-751DC91C8F36}"/>
                  </a:ext>
                </a:extLst>
              </p:cNvPr>
              <p:cNvSpPr>
                <a:spLocks noChangeArrowheads="1"/>
              </p:cNvSpPr>
              <p:nvPr/>
            </p:nvSpPr>
            <p:spPr bwMode="auto">
              <a:xfrm>
                <a:off x="7717" y="2497"/>
                <a:ext cx="1580" cy="1620"/>
              </a:xfrm>
              <a:custGeom>
                <a:avLst/>
                <a:gdLst>
                  <a:gd name="T0" fmla="*/ 58 w 21600"/>
                  <a:gd name="T1" fmla="*/ 0 h 21600"/>
                  <a:gd name="T2" fmla="*/ 14 w 21600"/>
                  <a:gd name="T3" fmla="*/ 61 h 21600"/>
                  <a:gd name="T4" fmla="*/ 58 w 21600"/>
                  <a:gd name="T5" fmla="*/ 30 h 21600"/>
                  <a:gd name="T6" fmla="*/ 101 w 21600"/>
                  <a:gd name="T7" fmla="*/ 61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12700">
                <a:solidFill>
                  <a:srgbClr val="000000"/>
                </a:solidFill>
                <a:miter lim="800000"/>
                <a:headEnd/>
                <a:tailEnd/>
              </a:ln>
            </p:spPr>
            <p:txBody>
              <a:bodyPr/>
              <a:lstStyle/>
              <a:p>
                <a:endParaRPr lang="fr-FR">
                  <a:latin typeface="Calibri" pitchFamily="34" charset="0"/>
                </a:endParaRPr>
              </a:p>
            </p:txBody>
          </p:sp>
          <p:sp>
            <p:nvSpPr>
              <p:cNvPr id="40" name="Oval 16">
                <a:extLst>
                  <a:ext uri="{FF2B5EF4-FFF2-40B4-BE49-F238E27FC236}">
                    <a16:creationId xmlns:a16="http://schemas.microsoft.com/office/drawing/2014/main" id="{61CDC8F5-F9B0-490D-8EFA-EA0F03E135BE}"/>
                  </a:ext>
                </a:extLst>
              </p:cNvPr>
              <p:cNvSpPr>
                <a:spLocks noChangeArrowheads="1"/>
              </p:cNvSpPr>
              <p:nvPr/>
            </p:nvSpPr>
            <p:spPr bwMode="auto">
              <a:xfrm>
                <a:off x="8112" y="2902"/>
                <a:ext cx="790" cy="810"/>
              </a:xfrm>
              <a:prstGeom prst="ellipse">
                <a:avLst/>
              </a:prstGeom>
              <a:solidFill>
                <a:srgbClr val="FFFFFF"/>
              </a:solidFill>
              <a:ln w="12700">
                <a:solidFill>
                  <a:srgbClr val="000000"/>
                </a:solidFill>
                <a:round/>
                <a:headEnd/>
                <a:tailEnd/>
              </a:ln>
            </p:spPr>
            <p:txBody>
              <a:bodyPr/>
              <a:lstStyle/>
              <a:p>
                <a:endParaRPr lang="fr-FR">
                  <a:latin typeface="Calibri" pitchFamily="34" charset="0"/>
                </a:endParaRPr>
              </a:p>
            </p:txBody>
          </p:sp>
          <p:sp>
            <p:nvSpPr>
              <p:cNvPr id="41" name="AutoShape 17">
                <a:extLst>
                  <a:ext uri="{FF2B5EF4-FFF2-40B4-BE49-F238E27FC236}">
                    <a16:creationId xmlns:a16="http://schemas.microsoft.com/office/drawing/2014/main" id="{F17DE0E2-B8FD-44C9-98D8-76DF78D1223D}"/>
                  </a:ext>
                </a:extLst>
              </p:cNvPr>
              <p:cNvSpPr>
                <a:spLocks noChangeArrowheads="1"/>
              </p:cNvSpPr>
              <p:nvPr/>
            </p:nvSpPr>
            <p:spPr bwMode="auto">
              <a:xfrm>
                <a:off x="7717"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sp>
            <p:nvSpPr>
              <p:cNvPr id="42" name="AutoShape 18">
                <a:extLst>
                  <a:ext uri="{FF2B5EF4-FFF2-40B4-BE49-F238E27FC236}">
                    <a16:creationId xmlns:a16="http://schemas.microsoft.com/office/drawing/2014/main" id="{887F5E73-E3EE-4F60-BD1E-38987817F332}"/>
                  </a:ext>
                </a:extLst>
              </p:cNvPr>
              <p:cNvSpPr>
                <a:spLocks noChangeArrowheads="1"/>
              </p:cNvSpPr>
              <p:nvPr/>
            </p:nvSpPr>
            <p:spPr bwMode="auto">
              <a:xfrm>
                <a:off x="8902"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grpSp>
        <p:grpSp>
          <p:nvGrpSpPr>
            <p:cNvPr id="13" name="Group 19">
              <a:extLst>
                <a:ext uri="{FF2B5EF4-FFF2-40B4-BE49-F238E27FC236}">
                  <a16:creationId xmlns:a16="http://schemas.microsoft.com/office/drawing/2014/main" id="{E7DD74A4-5F2B-470B-959A-024BA5295220}"/>
                </a:ext>
              </a:extLst>
            </p:cNvPr>
            <p:cNvGrpSpPr>
              <a:grpSpLocks/>
            </p:cNvGrpSpPr>
            <p:nvPr/>
          </p:nvGrpSpPr>
          <p:grpSpPr bwMode="auto">
            <a:xfrm rot="10532169">
              <a:off x="4445" y="10875"/>
              <a:ext cx="540" cy="540"/>
              <a:chOff x="7717" y="2497"/>
              <a:chExt cx="1580" cy="1620"/>
            </a:xfrm>
          </p:grpSpPr>
          <p:sp>
            <p:nvSpPr>
              <p:cNvPr id="35" name="AutoShape 20">
                <a:extLst>
                  <a:ext uri="{FF2B5EF4-FFF2-40B4-BE49-F238E27FC236}">
                    <a16:creationId xmlns:a16="http://schemas.microsoft.com/office/drawing/2014/main" id="{46F095FA-8756-4188-85E9-AB7D8A4807D3}"/>
                  </a:ext>
                </a:extLst>
              </p:cNvPr>
              <p:cNvSpPr>
                <a:spLocks noChangeArrowheads="1"/>
              </p:cNvSpPr>
              <p:nvPr/>
            </p:nvSpPr>
            <p:spPr bwMode="auto">
              <a:xfrm>
                <a:off x="7717" y="2497"/>
                <a:ext cx="1580" cy="1620"/>
              </a:xfrm>
              <a:custGeom>
                <a:avLst/>
                <a:gdLst>
                  <a:gd name="T0" fmla="*/ 58 w 21600"/>
                  <a:gd name="T1" fmla="*/ 0 h 21600"/>
                  <a:gd name="T2" fmla="*/ 14 w 21600"/>
                  <a:gd name="T3" fmla="*/ 61 h 21600"/>
                  <a:gd name="T4" fmla="*/ 58 w 21600"/>
                  <a:gd name="T5" fmla="*/ 30 h 21600"/>
                  <a:gd name="T6" fmla="*/ 101 w 21600"/>
                  <a:gd name="T7" fmla="*/ 61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CC00"/>
              </a:solidFill>
              <a:ln w="12700">
                <a:solidFill>
                  <a:srgbClr val="000000"/>
                </a:solidFill>
                <a:miter lim="800000"/>
                <a:headEnd/>
                <a:tailEnd/>
              </a:ln>
            </p:spPr>
            <p:txBody>
              <a:bodyPr/>
              <a:lstStyle/>
              <a:p>
                <a:endParaRPr lang="fr-FR">
                  <a:latin typeface="Calibri" pitchFamily="34" charset="0"/>
                </a:endParaRPr>
              </a:p>
            </p:txBody>
          </p:sp>
          <p:sp>
            <p:nvSpPr>
              <p:cNvPr id="36" name="Oval 21">
                <a:extLst>
                  <a:ext uri="{FF2B5EF4-FFF2-40B4-BE49-F238E27FC236}">
                    <a16:creationId xmlns:a16="http://schemas.microsoft.com/office/drawing/2014/main" id="{AB23EE8A-4936-4F93-9670-F9D3C8085E56}"/>
                  </a:ext>
                </a:extLst>
              </p:cNvPr>
              <p:cNvSpPr>
                <a:spLocks noChangeArrowheads="1"/>
              </p:cNvSpPr>
              <p:nvPr/>
            </p:nvSpPr>
            <p:spPr bwMode="auto">
              <a:xfrm>
                <a:off x="8112" y="2902"/>
                <a:ext cx="790" cy="810"/>
              </a:xfrm>
              <a:prstGeom prst="ellipse">
                <a:avLst/>
              </a:prstGeom>
              <a:solidFill>
                <a:srgbClr val="FFFFFF"/>
              </a:solidFill>
              <a:ln w="12700">
                <a:solidFill>
                  <a:srgbClr val="000000"/>
                </a:solidFill>
                <a:round/>
                <a:headEnd/>
                <a:tailEnd/>
              </a:ln>
            </p:spPr>
            <p:txBody>
              <a:bodyPr/>
              <a:lstStyle/>
              <a:p>
                <a:endParaRPr lang="fr-FR">
                  <a:latin typeface="Calibri" pitchFamily="34" charset="0"/>
                </a:endParaRPr>
              </a:p>
            </p:txBody>
          </p:sp>
          <p:sp>
            <p:nvSpPr>
              <p:cNvPr id="37" name="AutoShape 22">
                <a:extLst>
                  <a:ext uri="{FF2B5EF4-FFF2-40B4-BE49-F238E27FC236}">
                    <a16:creationId xmlns:a16="http://schemas.microsoft.com/office/drawing/2014/main" id="{51F92CF6-D4FF-470A-B636-D56DBE506DF4}"/>
                  </a:ext>
                </a:extLst>
              </p:cNvPr>
              <p:cNvSpPr>
                <a:spLocks noChangeArrowheads="1"/>
              </p:cNvSpPr>
              <p:nvPr/>
            </p:nvSpPr>
            <p:spPr bwMode="auto">
              <a:xfrm>
                <a:off x="7717"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sp>
            <p:nvSpPr>
              <p:cNvPr id="38" name="AutoShape 23">
                <a:extLst>
                  <a:ext uri="{FF2B5EF4-FFF2-40B4-BE49-F238E27FC236}">
                    <a16:creationId xmlns:a16="http://schemas.microsoft.com/office/drawing/2014/main" id="{5789FD19-D50C-4142-A2DC-65FBE398ED2E}"/>
                  </a:ext>
                </a:extLst>
              </p:cNvPr>
              <p:cNvSpPr>
                <a:spLocks noChangeArrowheads="1"/>
              </p:cNvSpPr>
              <p:nvPr/>
            </p:nvSpPr>
            <p:spPr bwMode="auto">
              <a:xfrm>
                <a:off x="8902"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grpSp>
        <p:grpSp>
          <p:nvGrpSpPr>
            <p:cNvPr id="14" name="Group 24">
              <a:extLst>
                <a:ext uri="{FF2B5EF4-FFF2-40B4-BE49-F238E27FC236}">
                  <a16:creationId xmlns:a16="http://schemas.microsoft.com/office/drawing/2014/main" id="{083292DD-310D-4F98-876B-F23B98A5464C}"/>
                </a:ext>
              </a:extLst>
            </p:cNvPr>
            <p:cNvGrpSpPr>
              <a:grpSpLocks/>
            </p:cNvGrpSpPr>
            <p:nvPr/>
          </p:nvGrpSpPr>
          <p:grpSpPr bwMode="auto">
            <a:xfrm>
              <a:off x="3855" y="8937"/>
              <a:ext cx="540" cy="540"/>
              <a:chOff x="7717" y="2497"/>
              <a:chExt cx="1580" cy="1620"/>
            </a:xfrm>
          </p:grpSpPr>
          <p:sp>
            <p:nvSpPr>
              <p:cNvPr id="31" name="AutoShape 25">
                <a:extLst>
                  <a:ext uri="{FF2B5EF4-FFF2-40B4-BE49-F238E27FC236}">
                    <a16:creationId xmlns:a16="http://schemas.microsoft.com/office/drawing/2014/main" id="{61387F59-2502-41AC-BC92-D02A0098625A}"/>
                  </a:ext>
                </a:extLst>
              </p:cNvPr>
              <p:cNvSpPr>
                <a:spLocks noChangeArrowheads="1"/>
              </p:cNvSpPr>
              <p:nvPr/>
            </p:nvSpPr>
            <p:spPr bwMode="auto">
              <a:xfrm>
                <a:off x="7717" y="2497"/>
                <a:ext cx="1580" cy="1620"/>
              </a:xfrm>
              <a:custGeom>
                <a:avLst/>
                <a:gdLst>
                  <a:gd name="T0" fmla="*/ 58 w 21600"/>
                  <a:gd name="T1" fmla="*/ 0 h 21600"/>
                  <a:gd name="T2" fmla="*/ 14 w 21600"/>
                  <a:gd name="T3" fmla="*/ 61 h 21600"/>
                  <a:gd name="T4" fmla="*/ 58 w 21600"/>
                  <a:gd name="T5" fmla="*/ 30 h 21600"/>
                  <a:gd name="T6" fmla="*/ 101 w 21600"/>
                  <a:gd name="T7" fmla="*/ 61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12700">
                <a:solidFill>
                  <a:srgbClr val="000000"/>
                </a:solidFill>
                <a:miter lim="800000"/>
                <a:headEnd/>
                <a:tailEnd/>
              </a:ln>
            </p:spPr>
            <p:txBody>
              <a:bodyPr/>
              <a:lstStyle/>
              <a:p>
                <a:endParaRPr lang="fr-FR">
                  <a:latin typeface="Calibri" pitchFamily="34" charset="0"/>
                </a:endParaRPr>
              </a:p>
            </p:txBody>
          </p:sp>
          <p:sp>
            <p:nvSpPr>
              <p:cNvPr id="32" name="Oval 26">
                <a:extLst>
                  <a:ext uri="{FF2B5EF4-FFF2-40B4-BE49-F238E27FC236}">
                    <a16:creationId xmlns:a16="http://schemas.microsoft.com/office/drawing/2014/main" id="{22DC6620-7F0E-4702-A360-F84FDB457508}"/>
                  </a:ext>
                </a:extLst>
              </p:cNvPr>
              <p:cNvSpPr>
                <a:spLocks noChangeArrowheads="1"/>
              </p:cNvSpPr>
              <p:nvPr/>
            </p:nvSpPr>
            <p:spPr bwMode="auto">
              <a:xfrm>
                <a:off x="8112" y="2902"/>
                <a:ext cx="790" cy="810"/>
              </a:xfrm>
              <a:prstGeom prst="ellipse">
                <a:avLst/>
              </a:prstGeom>
              <a:solidFill>
                <a:srgbClr val="FFFFFF"/>
              </a:solidFill>
              <a:ln w="12700">
                <a:solidFill>
                  <a:srgbClr val="000000"/>
                </a:solidFill>
                <a:round/>
                <a:headEnd/>
                <a:tailEnd/>
              </a:ln>
            </p:spPr>
            <p:txBody>
              <a:bodyPr/>
              <a:lstStyle/>
              <a:p>
                <a:endParaRPr lang="fr-FR">
                  <a:latin typeface="Calibri" pitchFamily="34" charset="0"/>
                </a:endParaRPr>
              </a:p>
            </p:txBody>
          </p:sp>
          <p:sp>
            <p:nvSpPr>
              <p:cNvPr id="33" name="AutoShape 27">
                <a:extLst>
                  <a:ext uri="{FF2B5EF4-FFF2-40B4-BE49-F238E27FC236}">
                    <a16:creationId xmlns:a16="http://schemas.microsoft.com/office/drawing/2014/main" id="{F92867B2-80BB-4B2C-AF5A-BB37B8E44D4D}"/>
                  </a:ext>
                </a:extLst>
              </p:cNvPr>
              <p:cNvSpPr>
                <a:spLocks noChangeArrowheads="1"/>
              </p:cNvSpPr>
              <p:nvPr/>
            </p:nvSpPr>
            <p:spPr bwMode="auto">
              <a:xfrm>
                <a:off x="7717"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sp>
            <p:nvSpPr>
              <p:cNvPr id="34" name="AutoShape 28">
                <a:extLst>
                  <a:ext uri="{FF2B5EF4-FFF2-40B4-BE49-F238E27FC236}">
                    <a16:creationId xmlns:a16="http://schemas.microsoft.com/office/drawing/2014/main" id="{B2DD319B-C16C-445F-9354-8725ED5A37F0}"/>
                  </a:ext>
                </a:extLst>
              </p:cNvPr>
              <p:cNvSpPr>
                <a:spLocks noChangeArrowheads="1"/>
              </p:cNvSpPr>
              <p:nvPr/>
            </p:nvSpPr>
            <p:spPr bwMode="auto">
              <a:xfrm>
                <a:off x="8902"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dirty="0">
                  <a:latin typeface="Calibri" pitchFamily="34" charset="0"/>
                </a:endParaRPr>
              </a:p>
            </p:txBody>
          </p:sp>
        </p:grpSp>
        <p:grpSp>
          <p:nvGrpSpPr>
            <p:cNvPr id="15" name="Group 29">
              <a:extLst>
                <a:ext uri="{FF2B5EF4-FFF2-40B4-BE49-F238E27FC236}">
                  <a16:creationId xmlns:a16="http://schemas.microsoft.com/office/drawing/2014/main" id="{655BA881-430E-45C8-92B3-C202FA6078E7}"/>
                </a:ext>
              </a:extLst>
            </p:cNvPr>
            <p:cNvGrpSpPr>
              <a:grpSpLocks/>
            </p:cNvGrpSpPr>
            <p:nvPr/>
          </p:nvGrpSpPr>
          <p:grpSpPr bwMode="auto">
            <a:xfrm rot="10532169">
              <a:off x="7065" y="10890"/>
              <a:ext cx="540" cy="540"/>
              <a:chOff x="7717" y="2497"/>
              <a:chExt cx="1580" cy="1620"/>
            </a:xfrm>
          </p:grpSpPr>
          <p:sp>
            <p:nvSpPr>
              <p:cNvPr id="27" name="AutoShape 30">
                <a:extLst>
                  <a:ext uri="{FF2B5EF4-FFF2-40B4-BE49-F238E27FC236}">
                    <a16:creationId xmlns:a16="http://schemas.microsoft.com/office/drawing/2014/main" id="{41942727-5A1A-4F03-BB8E-CD14D98011D7}"/>
                  </a:ext>
                </a:extLst>
              </p:cNvPr>
              <p:cNvSpPr>
                <a:spLocks noChangeArrowheads="1"/>
              </p:cNvSpPr>
              <p:nvPr/>
            </p:nvSpPr>
            <p:spPr bwMode="auto">
              <a:xfrm>
                <a:off x="7717" y="2497"/>
                <a:ext cx="1580" cy="1620"/>
              </a:xfrm>
              <a:custGeom>
                <a:avLst/>
                <a:gdLst>
                  <a:gd name="T0" fmla="*/ 58 w 21600"/>
                  <a:gd name="T1" fmla="*/ 0 h 21600"/>
                  <a:gd name="T2" fmla="*/ 14 w 21600"/>
                  <a:gd name="T3" fmla="*/ 61 h 21600"/>
                  <a:gd name="T4" fmla="*/ 58 w 21600"/>
                  <a:gd name="T5" fmla="*/ 30 h 21600"/>
                  <a:gd name="T6" fmla="*/ 101 w 21600"/>
                  <a:gd name="T7" fmla="*/ 61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CC00"/>
              </a:solidFill>
              <a:ln w="12700">
                <a:solidFill>
                  <a:srgbClr val="000000"/>
                </a:solidFill>
                <a:miter lim="800000"/>
                <a:headEnd/>
                <a:tailEnd/>
              </a:ln>
            </p:spPr>
            <p:txBody>
              <a:bodyPr/>
              <a:lstStyle/>
              <a:p>
                <a:endParaRPr lang="fr-FR">
                  <a:latin typeface="Calibri" pitchFamily="34" charset="0"/>
                </a:endParaRPr>
              </a:p>
            </p:txBody>
          </p:sp>
          <p:sp>
            <p:nvSpPr>
              <p:cNvPr id="28" name="Oval 31">
                <a:extLst>
                  <a:ext uri="{FF2B5EF4-FFF2-40B4-BE49-F238E27FC236}">
                    <a16:creationId xmlns:a16="http://schemas.microsoft.com/office/drawing/2014/main" id="{0FF99F24-9C74-4768-912E-07EBB830484B}"/>
                  </a:ext>
                </a:extLst>
              </p:cNvPr>
              <p:cNvSpPr>
                <a:spLocks noChangeArrowheads="1"/>
              </p:cNvSpPr>
              <p:nvPr/>
            </p:nvSpPr>
            <p:spPr bwMode="auto">
              <a:xfrm>
                <a:off x="8112" y="2902"/>
                <a:ext cx="790" cy="810"/>
              </a:xfrm>
              <a:prstGeom prst="ellipse">
                <a:avLst/>
              </a:prstGeom>
              <a:solidFill>
                <a:srgbClr val="FFFFFF"/>
              </a:solidFill>
              <a:ln w="12700">
                <a:solidFill>
                  <a:srgbClr val="000000"/>
                </a:solidFill>
                <a:round/>
                <a:headEnd/>
                <a:tailEnd/>
              </a:ln>
            </p:spPr>
            <p:txBody>
              <a:bodyPr/>
              <a:lstStyle/>
              <a:p>
                <a:endParaRPr lang="fr-FR">
                  <a:latin typeface="Calibri" pitchFamily="34" charset="0"/>
                </a:endParaRPr>
              </a:p>
            </p:txBody>
          </p:sp>
          <p:sp>
            <p:nvSpPr>
              <p:cNvPr id="29" name="AutoShape 32">
                <a:extLst>
                  <a:ext uri="{FF2B5EF4-FFF2-40B4-BE49-F238E27FC236}">
                    <a16:creationId xmlns:a16="http://schemas.microsoft.com/office/drawing/2014/main" id="{9EA793E8-E066-43B5-8568-EFCFA6921EB2}"/>
                  </a:ext>
                </a:extLst>
              </p:cNvPr>
              <p:cNvSpPr>
                <a:spLocks noChangeArrowheads="1"/>
              </p:cNvSpPr>
              <p:nvPr/>
            </p:nvSpPr>
            <p:spPr bwMode="auto">
              <a:xfrm>
                <a:off x="7717"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sp>
            <p:nvSpPr>
              <p:cNvPr id="30" name="AutoShape 33">
                <a:extLst>
                  <a:ext uri="{FF2B5EF4-FFF2-40B4-BE49-F238E27FC236}">
                    <a16:creationId xmlns:a16="http://schemas.microsoft.com/office/drawing/2014/main" id="{778F50AD-77F8-46F9-9737-58E74AFD3FC9}"/>
                  </a:ext>
                </a:extLst>
              </p:cNvPr>
              <p:cNvSpPr>
                <a:spLocks noChangeArrowheads="1"/>
              </p:cNvSpPr>
              <p:nvPr/>
            </p:nvSpPr>
            <p:spPr bwMode="auto">
              <a:xfrm>
                <a:off x="8902"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grpSp>
        <p:sp>
          <p:nvSpPr>
            <p:cNvPr id="16" name="AutoShape 34">
              <a:extLst>
                <a:ext uri="{FF2B5EF4-FFF2-40B4-BE49-F238E27FC236}">
                  <a16:creationId xmlns:a16="http://schemas.microsoft.com/office/drawing/2014/main" id="{4485E64F-1D29-4403-B3AF-65C76AF26056}"/>
                </a:ext>
              </a:extLst>
            </p:cNvPr>
            <p:cNvSpPr>
              <a:spLocks noChangeArrowheads="1"/>
            </p:cNvSpPr>
            <p:nvPr/>
          </p:nvSpPr>
          <p:spPr bwMode="auto">
            <a:xfrm>
              <a:off x="2775" y="9477"/>
              <a:ext cx="307" cy="528"/>
            </a:xfrm>
            <a:prstGeom prst="upArrow">
              <a:avLst>
                <a:gd name="adj1" fmla="val 50000"/>
                <a:gd name="adj2" fmla="val 42997"/>
              </a:avLst>
            </a:prstGeom>
            <a:solidFill>
              <a:srgbClr val="FF0000"/>
            </a:solidFill>
            <a:ln w="19050">
              <a:solidFill>
                <a:srgbClr val="000000"/>
              </a:solidFill>
              <a:miter lim="800000"/>
              <a:headEnd/>
              <a:tailEnd/>
            </a:ln>
          </p:spPr>
          <p:txBody>
            <a:bodyPr/>
            <a:lstStyle/>
            <a:p>
              <a:endParaRPr lang="fr-FR">
                <a:latin typeface="Calibri" pitchFamily="34" charset="0"/>
              </a:endParaRPr>
            </a:p>
          </p:txBody>
        </p:sp>
        <p:sp>
          <p:nvSpPr>
            <p:cNvPr id="17" name="AutoShape 35">
              <a:extLst>
                <a:ext uri="{FF2B5EF4-FFF2-40B4-BE49-F238E27FC236}">
                  <a16:creationId xmlns:a16="http://schemas.microsoft.com/office/drawing/2014/main" id="{B08CF009-29F6-4548-86A2-528E046947CE}"/>
                </a:ext>
              </a:extLst>
            </p:cNvPr>
            <p:cNvSpPr>
              <a:spLocks noChangeArrowheads="1"/>
            </p:cNvSpPr>
            <p:nvPr/>
          </p:nvSpPr>
          <p:spPr bwMode="auto">
            <a:xfrm>
              <a:off x="4858" y="10347"/>
              <a:ext cx="307" cy="528"/>
            </a:xfrm>
            <a:prstGeom prst="upArrow">
              <a:avLst>
                <a:gd name="adj1" fmla="val 50000"/>
                <a:gd name="adj2" fmla="val 42997"/>
              </a:avLst>
            </a:prstGeom>
            <a:solidFill>
              <a:srgbClr val="FF0000"/>
            </a:solidFill>
            <a:ln w="19050">
              <a:solidFill>
                <a:srgbClr val="000000"/>
              </a:solidFill>
              <a:miter lim="800000"/>
              <a:headEnd/>
              <a:tailEnd/>
            </a:ln>
          </p:spPr>
          <p:txBody>
            <a:bodyPr/>
            <a:lstStyle/>
            <a:p>
              <a:endParaRPr lang="fr-FR">
                <a:latin typeface="Calibri" pitchFamily="34" charset="0"/>
              </a:endParaRPr>
            </a:p>
          </p:txBody>
        </p:sp>
        <p:sp>
          <p:nvSpPr>
            <p:cNvPr id="18" name="AutoShape 36">
              <a:extLst>
                <a:ext uri="{FF2B5EF4-FFF2-40B4-BE49-F238E27FC236}">
                  <a16:creationId xmlns:a16="http://schemas.microsoft.com/office/drawing/2014/main" id="{A3D408F1-E23B-4599-82AA-20C5D1D393C4}"/>
                </a:ext>
              </a:extLst>
            </p:cNvPr>
            <p:cNvSpPr>
              <a:spLocks noChangeArrowheads="1"/>
            </p:cNvSpPr>
            <p:nvPr/>
          </p:nvSpPr>
          <p:spPr bwMode="auto">
            <a:xfrm>
              <a:off x="7463" y="9840"/>
              <a:ext cx="307" cy="1050"/>
            </a:xfrm>
            <a:prstGeom prst="upArrow">
              <a:avLst>
                <a:gd name="adj1" fmla="val 50000"/>
                <a:gd name="adj2" fmla="val 85505"/>
              </a:avLst>
            </a:prstGeom>
            <a:solidFill>
              <a:srgbClr val="FF0000"/>
            </a:solidFill>
            <a:ln w="19050">
              <a:solidFill>
                <a:srgbClr val="000000"/>
              </a:solidFill>
              <a:miter lim="800000"/>
              <a:headEnd/>
              <a:tailEnd/>
            </a:ln>
          </p:spPr>
          <p:txBody>
            <a:bodyPr/>
            <a:lstStyle/>
            <a:p>
              <a:endParaRPr lang="fr-FR">
                <a:latin typeface="Calibri" pitchFamily="34" charset="0"/>
              </a:endParaRPr>
            </a:p>
          </p:txBody>
        </p:sp>
        <p:sp>
          <p:nvSpPr>
            <p:cNvPr id="19" name="Freeform 37">
              <a:extLst>
                <a:ext uri="{FF2B5EF4-FFF2-40B4-BE49-F238E27FC236}">
                  <a16:creationId xmlns:a16="http://schemas.microsoft.com/office/drawing/2014/main" id="{EC15D241-8966-4A7F-AD6D-F34207CC8066}"/>
                </a:ext>
              </a:extLst>
            </p:cNvPr>
            <p:cNvSpPr>
              <a:spLocks/>
            </p:cNvSpPr>
            <p:nvPr/>
          </p:nvSpPr>
          <p:spPr bwMode="auto">
            <a:xfrm>
              <a:off x="1478" y="10875"/>
              <a:ext cx="1611" cy="327"/>
            </a:xfrm>
            <a:custGeom>
              <a:avLst/>
              <a:gdLst>
                <a:gd name="T0" fmla="*/ 0 w 1611"/>
                <a:gd name="T1" fmla="*/ 0 h 327"/>
                <a:gd name="T2" fmla="*/ 428 w 1611"/>
                <a:gd name="T3" fmla="*/ 285 h 327"/>
                <a:gd name="T4" fmla="*/ 1297 w 1611"/>
                <a:gd name="T5" fmla="*/ 253 h 327"/>
                <a:gd name="T6" fmla="*/ 1611 w 1611"/>
                <a:gd name="T7" fmla="*/ 0 h 327"/>
                <a:gd name="T8" fmla="*/ 0 60000 65536"/>
                <a:gd name="T9" fmla="*/ 0 60000 65536"/>
                <a:gd name="T10" fmla="*/ 0 60000 65536"/>
                <a:gd name="T11" fmla="*/ 0 60000 65536"/>
                <a:gd name="T12" fmla="*/ 0 w 1611"/>
                <a:gd name="T13" fmla="*/ 0 h 327"/>
                <a:gd name="T14" fmla="*/ 1611 w 1611"/>
                <a:gd name="T15" fmla="*/ 327 h 327"/>
              </a:gdLst>
              <a:ahLst/>
              <a:cxnLst>
                <a:cxn ang="T8">
                  <a:pos x="T0" y="T1"/>
                </a:cxn>
                <a:cxn ang="T9">
                  <a:pos x="T2" y="T3"/>
                </a:cxn>
                <a:cxn ang="T10">
                  <a:pos x="T4" y="T5"/>
                </a:cxn>
                <a:cxn ang="T11">
                  <a:pos x="T6" y="T7"/>
                </a:cxn>
              </a:cxnLst>
              <a:rect l="T12" t="T13" r="T14" b="T15"/>
              <a:pathLst>
                <a:path w="1611" h="327">
                  <a:moveTo>
                    <a:pt x="0" y="0"/>
                  </a:moveTo>
                  <a:cubicBezTo>
                    <a:pt x="106" y="121"/>
                    <a:pt x="212" y="243"/>
                    <a:pt x="428" y="285"/>
                  </a:cubicBezTo>
                  <a:cubicBezTo>
                    <a:pt x="644" y="327"/>
                    <a:pt x="1100" y="300"/>
                    <a:pt x="1297" y="253"/>
                  </a:cubicBezTo>
                  <a:cubicBezTo>
                    <a:pt x="1494" y="206"/>
                    <a:pt x="1560" y="42"/>
                    <a:pt x="1611" y="0"/>
                  </a:cubicBezTo>
                </a:path>
              </a:pathLst>
            </a:custGeom>
            <a:noFill/>
            <a:ln w="19050">
              <a:solidFill>
                <a:srgbClr val="000000"/>
              </a:solidFill>
              <a:prstDash val="sysDot"/>
              <a:round/>
              <a:headEnd/>
              <a:tailEnd type="triangle" w="med" len="med"/>
            </a:ln>
          </p:spPr>
          <p:txBody>
            <a:bodyPr/>
            <a:lstStyle/>
            <a:p>
              <a:endParaRPr lang="fr-FR">
                <a:latin typeface="Calibri" pitchFamily="34" charset="0"/>
              </a:endParaRPr>
            </a:p>
          </p:txBody>
        </p:sp>
        <p:sp>
          <p:nvSpPr>
            <p:cNvPr id="20" name="Freeform 38">
              <a:extLst>
                <a:ext uri="{FF2B5EF4-FFF2-40B4-BE49-F238E27FC236}">
                  <a16:creationId xmlns:a16="http://schemas.microsoft.com/office/drawing/2014/main" id="{63935C38-2CDF-4793-8843-E025573FEB02}"/>
                </a:ext>
              </a:extLst>
            </p:cNvPr>
            <p:cNvSpPr>
              <a:spLocks/>
            </p:cNvSpPr>
            <p:nvPr/>
          </p:nvSpPr>
          <p:spPr bwMode="auto">
            <a:xfrm>
              <a:off x="3495" y="11430"/>
              <a:ext cx="1629" cy="455"/>
            </a:xfrm>
            <a:custGeom>
              <a:avLst/>
              <a:gdLst>
                <a:gd name="T0" fmla="*/ 0 w 1629"/>
                <a:gd name="T1" fmla="*/ 255 h 455"/>
                <a:gd name="T2" fmla="*/ 428 w 1629"/>
                <a:gd name="T3" fmla="*/ 390 h 455"/>
                <a:gd name="T4" fmla="*/ 1429 w 1629"/>
                <a:gd name="T5" fmla="*/ 390 h 455"/>
                <a:gd name="T6" fmla="*/ 1625 w 1629"/>
                <a:gd name="T7" fmla="*/ 0 h 455"/>
                <a:gd name="T8" fmla="*/ 0 60000 65536"/>
                <a:gd name="T9" fmla="*/ 0 60000 65536"/>
                <a:gd name="T10" fmla="*/ 0 60000 65536"/>
                <a:gd name="T11" fmla="*/ 0 60000 65536"/>
                <a:gd name="T12" fmla="*/ 0 w 1629"/>
                <a:gd name="T13" fmla="*/ 0 h 455"/>
                <a:gd name="T14" fmla="*/ 1629 w 1629"/>
                <a:gd name="T15" fmla="*/ 455 h 455"/>
              </a:gdLst>
              <a:ahLst/>
              <a:cxnLst>
                <a:cxn ang="T8">
                  <a:pos x="T0" y="T1"/>
                </a:cxn>
                <a:cxn ang="T9">
                  <a:pos x="T2" y="T3"/>
                </a:cxn>
                <a:cxn ang="T10">
                  <a:pos x="T4" y="T5"/>
                </a:cxn>
                <a:cxn ang="T11">
                  <a:pos x="T6" y="T7"/>
                </a:cxn>
              </a:cxnLst>
              <a:rect l="T12" t="T13" r="T14" b="T15"/>
              <a:pathLst>
                <a:path w="1629" h="455">
                  <a:moveTo>
                    <a:pt x="0" y="255"/>
                  </a:moveTo>
                  <a:cubicBezTo>
                    <a:pt x="95" y="311"/>
                    <a:pt x="190" y="368"/>
                    <a:pt x="428" y="390"/>
                  </a:cubicBezTo>
                  <a:cubicBezTo>
                    <a:pt x="666" y="412"/>
                    <a:pt x="1229" y="455"/>
                    <a:pt x="1429" y="390"/>
                  </a:cubicBezTo>
                  <a:cubicBezTo>
                    <a:pt x="1629" y="325"/>
                    <a:pt x="1627" y="162"/>
                    <a:pt x="1625" y="0"/>
                  </a:cubicBezTo>
                </a:path>
              </a:pathLst>
            </a:custGeom>
            <a:noFill/>
            <a:ln w="19050">
              <a:solidFill>
                <a:srgbClr val="000000"/>
              </a:solidFill>
              <a:prstDash val="sysDot"/>
              <a:round/>
              <a:headEnd/>
              <a:tailEnd type="triangle" w="med" len="med"/>
            </a:ln>
          </p:spPr>
          <p:txBody>
            <a:bodyPr/>
            <a:lstStyle/>
            <a:p>
              <a:endParaRPr lang="fr-FR">
                <a:latin typeface="Calibri" pitchFamily="34" charset="0"/>
              </a:endParaRPr>
            </a:p>
          </p:txBody>
        </p:sp>
        <p:sp>
          <p:nvSpPr>
            <p:cNvPr id="21" name="Freeform 39">
              <a:extLst>
                <a:ext uri="{FF2B5EF4-FFF2-40B4-BE49-F238E27FC236}">
                  <a16:creationId xmlns:a16="http://schemas.microsoft.com/office/drawing/2014/main" id="{253EB297-D0BB-4B82-8D01-0300B233F616}"/>
                </a:ext>
              </a:extLst>
            </p:cNvPr>
            <p:cNvSpPr>
              <a:spLocks/>
            </p:cNvSpPr>
            <p:nvPr/>
          </p:nvSpPr>
          <p:spPr bwMode="auto">
            <a:xfrm>
              <a:off x="7342" y="11143"/>
              <a:ext cx="428" cy="605"/>
            </a:xfrm>
            <a:custGeom>
              <a:avLst/>
              <a:gdLst>
                <a:gd name="T0" fmla="*/ 0 w 428"/>
                <a:gd name="T1" fmla="*/ 605 h 605"/>
                <a:gd name="T2" fmla="*/ 294 w 428"/>
                <a:gd name="T3" fmla="*/ 405 h 605"/>
                <a:gd name="T4" fmla="*/ 428 w 428"/>
                <a:gd name="T5" fmla="*/ 0 h 605"/>
                <a:gd name="T6" fmla="*/ 0 60000 65536"/>
                <a:gd name="T7" fmla="*/ 0 60000 65536"/>
                <a:gd name="T8" fmla="*/ 0 60000 65536"/>
                <a:gd name="T9" fmla="*/ 0 w 428"/>
                <a:gd name="T10" fmla="*/ 0 h 605"/>
                <a:gd name="T11" fmla="*/ 428 w 428"/>
                <a:gd name="T12" fmla="*/ 605 h 605"/>
              </a:gdLst>
              <a:ahLst/>
              <a:cxnLst>
                <a:cxn ang="T6">
                  <a:pos x="T0" y="T1"/>
                </a:cxn>
                <a:cxn ang="T7">
                  <a:pos x="T2" y="T3"/>
                </a:cxn>
                <a:cxn ang="T8">
                  <a:pos x="T4" y="T5"/>
                </a:cxn>
              </a:cxnLst>
              <a:rect l="T9" t="T10" r="T11" b="T12"/>
              <a:pathLst>
                <a:path w="428" h="605">
                  <a:moveTo>
                    <a:pt x="0" y="605"/>
                  </a:moveTo>
                  <a:cubicBezTo>
                    <a:pt x="111" y="555"/>
                    <a:pt x="223" y="506"/>
                    <a:pt x="294" y="405"/>
                  </a:cubicBezTo>
                  <a:cubicBezTo>
                    <a:pt x="365" y="304"/>
                    <a:pt x="396" y="152"/>
                    <a:pt x="428" y="0"/>
                  </a:cubicBezTo>
                </a:path>
              </a:pathLst>
            </a:custGeom>
            <a:noFill/>
            <a:ln w="19050">
              <a:solidFill>
                <a:srgbClr val="000000"/>
              </a:solidFill>
              <a:prstDash val="sysDot"/>
              <a:round/>
              <a:headEnd/>
              <a:tailEnd type="triangle" w="med" len="med"/>
            </a:ln>
          </p:spPr>
          <p:txBody>
            <a:bodyPr/>
            <a:lstStyle/>
            <a:p>
              <a:endParaRPr lang="fr-FR">
                <a:latin typeface="Calibri" pitchFamily="34" charset="0"/>
              </a:endParaRPr>
            </a:p>
          </p:txBody>
        </p:sp>
        <p:sp>
          <p:nvSpPr>
            <p:cNvPr id="22" name="Freeform 40">
              <a:extLst>
                <a:ext uri="{FF2B5EF4-FFF2-40B4-BE49-F238E27FC236}">
                  <a16:creationId xmlns:a16="http://schemas.microsoft.com/office/drawing/2014/main" id="{756CD76C-F7FB-4678-AA62-F71668EFFC21}"/>
                </a:ext>
              </a:extLst>
            </p:cNvPr>
            <p:cNvSpPr>
              <a:spLocks/>
            </p:cNvSpPr>
            <p:nvPr/>
          </p:nvSpPr>
          <p:spPr bwMode="auto">
            <a:xfrm>
              <a:off x="2954" y="10168"/>
              <a:ext cx="1711" cy="602"/>
            </a:xfrm>
            <a:custGeom>
              <a:avLst/>
              <a:gdLst>
                <a:gd name="T0" fmla="*/ 0 w 1711"/>
                <a:gd name="T1" fmla="*/ 0 h 602"/>
                <a:gd name="T2" fmla="*/ 901 w 1711"/>
                <a:gd name="T3" fmla="*/ 179 h 602"/>
                <a:gd name="T4" fmla="*/ 1711 w 1711"/>
                <a:gd name="T5" fmla="*/ 602 h 602"/>
                <a:gd name="T6" fmla="*/ 0 60000 65536"/>
                <a:gd name="T7" fmla="*/ 0 60000 65536"/>
                <a:gd name="T8" fmla="*/ 0 60000 65536"/>
                <a:gd name="T9" fmla="*/ 0 w 1711"/>
                <a:gd name="T10" fmla="*/ 0 h 602"/>
                <a:gd name="T11" fmla="*/ 1711 w 1711"/>
                <a:gd name="T12" fmla="*/ 602 h 602"/>
              </a:gdLst>
              <a:ahLst/>
              <a:cxnLst>
                <a:cxn ang="T6">
                  <a:pos x="T0" y="T1"/>
                </a:cxn>
                <a:cxn ang="T7">
                  <a:pos x="T2" y="T3"/>
                </a:cxn>
                <a:cxn ang="T8">
                  <a:pos x="T4" y="T5"/>
                </a:cxn>
              </a:cxnLst>
              <a:rect l="T9" t="T10" r="T11" b="T12"/>
              <a:pathLst>
                <a:path w="1711" h="602">
                  <a:moveTo>
                    <a:pt x="0" y="0"/>
                  </a:moveTo>
                  <a:cubicBezTo>
                    <a:pt x="308" y="39"/>
                    <a:pt x="616" y="79"/>
                    <a:pt x="901" y="179"/>
                  </a:cubicBezTo>
                  <a:cubicBezTo>
                    <a:pt x="1186" y="279"/>
                    <a:pt x="1576" y="534"/>
                    <a:pt x="1711" y="602"/>
                  </a:cubicBezTo>
                </a:path>
              </a:pathLst>
            </a:custGeom>
            <a:noFill/>
            <a:ln w="28575">
              <a:solidFill>
                <a:srgbClr val="000000"/>
              </a:solidFill>
              <a:prstDash val="dash"/>
              <a:round/>
              <a:headEnd/>
              <a:tailEnd type="arrow" w="med" len="med"/>
            </a:ln>
          </p:spPr>
          <p:txBody>
            <a:bodyPr/>
            <a:lstStyle/>
            <a:p>
              <a:endParaRPr lang="fr-FR">
                <a:latin typeface="Calibri" pitchFamily="34" charset="0"/>
              </a:endParaRPr>
            </a:p>
          </p:txBody>
        </p:sp>
        <p:sp>
          <p:nvSpPr>
            <p:cNvPr id="23" name="Freeform 41">
              <a:extLst>
                <a:ext uri="{FF2B5EF4-FFF2-40B4-BE49-F238E27FC236}">
                  <a16:creationId xmlns:a16="http://schemas.microsoft.com/office/drawing/2014/main" id="{D88962C8-77E1-444F-B122-0430151E3097}"/>
                </a:ext>
              </a:extLst>
            </p:cNvPr>
            <p:cNvSpPr>
              <a:spLocks/>
            </p:cNvSpPr>
            <p:nvPr/>
          </p:nvSpPr>
          <p:spPr bwMode="auto">
            <a:xfrm>
              <a:off x="5215" y="10310"/>
              <a:ext cx="2040" cy="460"/>
            </a:xfrm>
            <a:custGeom>
              <a:avLst/>
              <a:gdLst>
                <a:gd name="T0" fmla="*/ 0 w 2040"/>
                <a:gd name="T1" fmla="*/ 38 h 460"/>
                <a:gd name="T2" fmla="*/ 1114 w 2040"/>
                <a:gd name="T3" fmla="*/ 70 h 460"/>
                <a:gd name="T4" fmla="*/ 2040 w 2040"/>
                <a:gd name="T5" fmla="*/ 460 h 460"/>
                <a:gd name="T6" fmla="*/ 0 60000 65536"/>
                <a:gd name="T7" fmla="*/ 0 60000 65536"/>
                <a:gd name="T8" fmla="*/ 0 60000 65536"/>
                <a:gd name="T9" fmla="*/ 0 w 2040"/>
                <a:gd name="T10" fmla="*/ 0 h 460"/>
                <a:gd name="T11" fmla="*/ 2040 w 2040"/>
                <a:gd name="T12" fmla="*/ 460 h 460"/>
              </a:gdLst>
              <a:ahLst/>
              <a:cxnLst>
                <a:cxn ang="T6">
                  <a:pos x="T0" y="T1"/>
                </a:cxn>
                <a:cxn ang="T7">
                  <a:pos x="T2" y="T3"/>
                </a:cxn>
                <a:cxn ang="T8">
                  <a:pos x="T4" y="T5"/>
                </a:cxn>
              </a:cxnLst>
              <a:rect l="T9" t="T10" r="T11" b="T12"/>
              <a:pathLst>
                <a:path w="2040" h="460">
                  <a:moveTo>
                    <a:pt x="0" y="38"/>
                  </a:moveTo>
                  <a:cubicBezTo>
                    <a:pt x="387" y="19"/>
                    <a:pt x="774" y="0"/>
                    <a:pt x="1114" y="70"/>
                  </a:cubicBezTo>
                  <a:cubicBezTo>
                    <a:pt x="1454" y="140"/>
                    <a:pt x="1747" y="300"/>
                    <a:pt x="2040" y="460"/>
                  </a:cubicBezTo>
                </a:path>
              </a:pathLst>
            </a:custGeom>
            <a:noFill/>
            <a:ln w="28575">
              <a:solidFill>
                <a:srgbClr val="000000"/>
              </a:solidFill>
              <a:prstDash val="dash"/>
              <a:round/>
              <a:headEnd/>
              <a:tailEnd type="arrow" w="med" len="med"/>
            </a:ln>
          </p:spPr>
          <p:txBody>
            <a:bodyPr/>
            <a:lstStyle/>
            <a:p>
              <a:endParaRPr lang="fr-FR">
                <a:latin typeface="Calibri" pitchFamily="34" charset="0"/>
              </a:endParaRPr>
            </a:p>
          </p:txBody>
        </p:sp>
        <p:cxnSp>
          <p:nvCxnSpPr>
            <p:cNvPr id="24" name="AutoShape 42">
              <a:extLst>
                <a:ext uri="{FF2B5EF4-FFF2-40B4-BE49-F238E27FC236}">
                  <a16:creationId xmlns:a16="http://schemas.microsoft.com/office/drawing/2014/main" id="{CDAC652B-CC24-441C-9A71-F79086EC46D5}"/>
                </a:ext>
              </a:extLst>
            </p:cNvPr>
            <p:cNvCxnSpPr>
              <a:cxnSpLocks noChangeShapeType="1"/>
            </p:cNvCxnSpPr>
            <p:nvPr/>
          </p:nvCxnSpPr>
          <p:spPr bwMode="auto">
            <a:xfrm>
              <a:off x="2415" y="9612"/>
              <a:ext cx="179" cy="393"/>
            </a:xfrm>
            <a:prstGeom prst="straightConnector1">
              <a:avLst/>
            </a:prstGeom>
            <a:noFill/>
            <a:ln w="28575">
              <a:solidFill>
                <a:srgbClr val="000000"/>
              </a:solidFill>
              <a:round/>
              <a:headEnd/>
              <a:tailEnd type="triangle" w="med" len="med"/>
            </a:ln>
          </p:spPr>
        </p:cxnSp>
        <p:cxnSp>
          <p:nvCxnSpPr>
            <p:cNvPr id="25" name="AutoShape 43">
              <a:extLst>
                <a:ext uri="{FF2B5EF4-FFF2-40B4-BE49-F238E27FC236}">
                  <a16:creationId xmlns:a16="http://schemas.microsoft.com/office/drawing/2014/main" id="{D57B2E1A-2FA0-4FE6-8391-C1040670AC9D}"/>
                </a:ext>
              </a:extLst>
            </p:cNvPr>
            <p:cNvCxnSpPr>
              <a:cxnSpLocks noChangeShapeType="1"/>
            </p:cNvCxnSpPr>
            <p:nvPr/>
          </p:nvCxnSpPr>
          <p:spPr bwMode="auto">
            <a:xfrm>
              <a:off x="4260" y="9612"/>
              <a:ext cx="185" cy="393"/>
            </a:xfrm>
            <a:prstGeom prst="straightConnector1">
              <a:avLst/>
            </a:prstGeom>
            <a:noFill/>
            <a:ln w="28575">
              <a:solidFill>
                <a:srgbClr val="000000"/>
              </a:solidFill>
              <a:round/>
              <a:headEnd/>
              <a:tailEnd type="triangle" w="med" len="med"/>
            </a:ln>
          </p:spPr>
        </p:cxnSp>
        <p:cxnSp>
          <p:nvCxnSpPr>
            <p:cNvPr id="26" name="AutoShape 44">
              <a:extLst>
                <a:ext uri="{FF2B5EF4-FFF2-40B4-BE49-F238E27FC236}">
                  <a16:creationId xmlns:a16="http://schemas.microsoft.com/office/drawing/2014/main" id="{E92E7D35-F375-4B66-BECB-88B4616BBD04}"/>
                </a:ext>
              </a:extLst>
            </p:cNvPr>
            <p:cNvCxnSpPr>
              <a:cxnSpLocks noChangeShapeType="1"/>
            </p:cNvCxnSpPr>
            <p:nvPr/>
          </p:nvCxnSpPr>
          <p:spPr bwMode="auto">
            <a:xfrm>
              <a:off x="5589" y="9612"/>
              <a:ext cx="233" cy="393"/>
            </a:xfrm>
            <a:prstGeom prst="straightConnector1">
              <a:avLst/>
            </a:prstGeom>
            <a:noFill/>
            <a:ln w="28575">
              <a:solidFill>
                <a:srgbClr val="000000"/>
              </a:solidFill>
              <a:round/>
              <a:headEnd/>
              <a:tailEnd type="triangle" w="med" len="med"/>
            </a:ln>
          </p:spPr>
        </p:cxnSp>
      </p:grpSp>
      <p:pic>
        <p:nvPicPr>
          <p:cNvPr id="52" name="Image 51">
            <a:extLst>
              <a:ext uri="{FF2B5EF4-FFF2-40B4-BE49-F238E27FC236}">
                <a16:creationId xmlns:a16="http://schemas.microsoft.com/office/drawing/2014/main" id="{D50FB2BC-C5A9-4876-87FB-895402D212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6139" y="257409"/>
            <a:ext cx="1261057" cy="831616"/>
          </a:xfrm>
          <a:prstGeom prst="rect">
            <a:avLst/>
          </a:prstGeom>
        </p:spPr>
      </p:pic>
      <p:sp>
        <p:nvSpPr>
          <p:cNvPr id="57" name="Espace réservé du texte 1">
            <a:extLst>
              <a:ext uri="{FF2B5EF4-FFF2-40B4-BE49-F238E27FC236}">
                <a16:creationId xmlns:a16="http://schemas.microsoft.com/office/drawing/2014/main" id="{B571123A-16BD-4813-9625-114AB7BCF17B}"/>
              </a:ext>
            </a:extLst>
          </p:cNvPr>
          <p:cNvSpPr>
            <a:spLocks noGrp="1"/>
          </p:cNvSpPr>
          <p:nvPr>
            <p:ph type="body" sz="quarter" idx="13"/>
          </p:nvPr>
        </p:nvSpPr>
        <p:spPr>
          <a:xfrm>
            <a:off x="360720" y="68826"/>
            <a:ext cx="9904024" cy="1020199"/>
          </a:xfrm>
        </p:spPr>
        <p:txBody>
          <a:bodyPr/>
          <a:lstStyle/>
          <a:p>
            <a:r>
              <a:rPr lang="fr-FR" dirty="0"/>
              <a:t>Les formes de jeu</a:t>
            </a:r>
          </a:p>
        </p:txBody>
      </p:sp>
      <p:pic>
        <p:nvPicPr>
          <p:cNvPr id="51" name="Image 3" descr="C:\Users\vacardon\AppData\Local\Microsoft\Windows\INetCache\Content.Word\Logo_DSDEN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9752" y="283742"/>
            <a:ext cx="2403507" cy="59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66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6139" y="257409"/>
            <a:ext cx="1261057" cy="831616"/>
          </a:xfrm>
          <a:prstGeom prst="rect">
            <a:avLst/>
          </a:prstGeom>
        </p:spPr>
      </p:pic>
      <p:sp>
        <p:nvSpPr>
          <p:cNvPr id="7" name="Text Box 58">
            <a:extLst>
              <a:ext uri="{FF2B5EF4-FFF2-40B4-BE49-F238E27FC236}">
                <a16:creationId xmlns:a16="http://schemas.microsoft.com/office/drawing/2014/main" id="{3C60A639-0361-4363-9F7A-950585678A10}"/>
              </a:ext>
            </a:extLst>
          </p:cNvPr>
          <p:cNvSpPr txBox="1">
            <a:spLocks noChangeArrowheads="1"/>
          </p:cNvSpPr>
          <p:nvPr/>
        </p:nvSpPr>
        <p:spPr bwMode="auto">
          <a:xfrm>
            <a:off x="535371" y="1549445"/>
            <a:ext cx="4643438" cy="5143536"/>
          </a:xfrm>
          <a:prstGeom prst="rect">
            <a:avLst/>
          </a:prstGeom>
          <a:noFill/>
          <a:ln w="9525">
            <a:noFill/>
            <a:miter lim="800000"/>
            <a:headEnd/>
            <a:tailEnd/>
          </a:ln>
        </p:spPr>
        <p:txBody>
          <a:bodyPr/>
          <a:lstStyle/>
          <a:p>
            <a:pPr algn="just">
              <a:spcAft>
                <a:spcPts val="1000"/>
              </a:spcAft>
            </a:pPr>
            <a:r>
              <a:rPr lang="fr-FR" sz="4000" b="1" dirty="0">
                <a:solidFill>
                  <a:srgbClr val="C00000"/>
                </a:solidFill>
                <a:latin typeface="Calibri" pitchFamily="34" charset="0"/>
                <a:sym typeface="Wingdings" pitchFamily="2" charset="2"/>
              </a:rPr>
              <a:t> JEU AU PIED</a:t>
            </a:r>
          </a:p>
          <a:p>
            <a:pPr algn="just">
              <a:spcAft>
                <a:spcPts val="1000"/>
              </a:spcAft>
            </a:pPr>
            <a:r>
              <a:rPr lang="fr-FR" sz="2400" b="1" dirty="0">
                <a:latin typeface="Calibri" pitchFamily="34" charset="0"/>
                <a:sym typeface="Wingdings" pitchFamily="2" charset="2"/>
              </a:rPr>
              <a:t>Le jeu à la main dans la défense devient trop risqué ou bien le dispositif exerce un pressing en barrage important.</a:t>
            </a:r>
          </a:p>
          <a:p>
            <a:pPr algn="just">
              <a:spcAft>
                <a:spcPts val="1000"/>
              </a:spcAft>
            </a:pPr>
            <a:r>
              <a:rPr lang="fr-FR" sz="2400" b="1" dirty="0">
                <a:latin typeface="Calibri" pitchFamily="34" charset="0"/>
                <a:sym typeface="Wingdings" pitchFamily="2" charset="2"/>
              </a:rPr>
              <a:t>LE JEU AU PIED s’impose, rasant ou lobé, latéral ou profond. Le coup de pied va permettre aux utilisateurs d’arriver en plus grand nombre et au moins en même temps que l’adversaire.</a:t>
            </a:r>
          </a:p>
          <a:p>
            <a:pPr algn="just">
              <a:spcAft>
                <a:spcPts val="1000"/>
              </a:spcAft>
            </a:pPr>
            <a:endParaRPr lang="fr-FR" sz="4000" b="1" dirty="0">
              <a:solidFill>
                <a:srgbClr val="C00000"/>
              </a:solidFill>
              <a:latin typeface="Calibri" pitchFamily="34" charset="0"/>
              <a:sym typeface="Wingdings" pitchFamily="2" charset="2"/>
            </a:endParaRPr>
          </a:p>
        </p:txBody>
      </p:sp>
      <p:grpSp>
        <p:nvGrpSpPr>
          <p:cNvPr id="8" name="Group 2">
            <a:extLst>
              <a:ext uri="{FF2B5EF4-FFF2-40B4-BE49-F238E27FC236}">
                <a16:creationId xmlns:a16="http://schemas.microsoft.com/office/drawing/2014/main" id="{F5734B83-3D8B-47F4-AAEB-AB3D38F2E955}"/>
              </a:ext>
            </a:extLst>
          </p:cNvPr>
          <p:cNvGrpSpPr>
            <a:grpSpLocks/>
          </p:cNvGrpSpPr>
          <p:nvPr/>
        </p:nvGrpSpPr>
        <p:grpSpPr bwMode="auto">
          <a:xfrm>
            <a:off x="6470507" y="2323196"/>
            <a:ext cx="4000500" cy="2935288"/>
            <a:chOff x="1711" y="9996"/>
            <a:chExt cx="5051" cy="3384"/>
          </a:xfrm>
        </p:grpSpPr>
        <p:grpSp>
          <p:nvGrpSpPr>
            <p:cNvPr id="9" name="Group 3">
              <a:extLst>
                <a:ext uri="{FF2B5EF4-FFF2-40B4-BE49-F238E27FC236}">
                  <a16:creationId xmlns:a16="http://schemas.microsoft.com/office/drawing/2014/main" id="{1DD790BB-3E12-4689-A365-4530663236FC}"/>
                </a:ext>
              </a:extLst>
            </p:cNvPr>
            <p:cNvGrpSpPr>
              <a:grpSpLocks/>
            </p:cNvGrpSpPr>
            <p:nvPr/>
          </p:nvGrpSpPr>
          <p:grpSpPr bwMode="auto">
            <a:xfrm>
              <a:off x="2955" y="10748"/>
              <a:ext cx="540" cy="540"/>
              <a:chOff x="7717" y="2497"/>
              <a:chExt cx="1580" cy="1620"/>
            </a:xfrm>
          </p:grpSpPr>
          <p:sp>
            <p:nvSpPr>
              <p:cNvPr id="60" name="AutoShape 4">
                <a:extLst>
                  <a:ext uri="{FF2B5EF4-FFF2-40B4-BE49-F238E27FC236}">
                    <a16:creationId xmlns:a16="http://schemas.microsoft.com/office/drawing/2014/main" id="{2411435B-237C-4D9E-BA5E-F07D12BF1BBD}"/>
                  </a:ext>
                </a:extLst>
              </p:cNvPr>
              <p:cNvSpPr>
                <a:spLocks noChangeArrowheads="1"/>
              </p:cNvSpPr>
              <p:nvPr/>
            </p:nvSpPr>
            <p:spPr bwMode="auto">
              <a:xfrm>
                <a:off x="7717" y="2497"/>
                <a:ext cx="1580" cy="1620"/>
              </a:xfrm>
              <a:custGeom>
                <a:avLst/>
                <a:gdLst>
                  <a:gd name="T0" fmla="*/ 58 w 21600"/>
                  <a:gd name="T1" fmla="*/ 0 h 21600"/>
                  <a:gd name="T2" fmla="*/ 14 w 21600"/>
                  <a:gd name="T3" fmla="*/ 61 h 21600"/>
                  <a:gd name="T4" fmla="*/ 58 w 21600"/>
                  <a:gd name="T5" fmla="*/ 30 h 21600"/>
                  <a:gd name="T6" fmla="*/ 101 w 21600"/>
                  <a:gd name="T7" fmla="*/ 61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12700">
                <a:solidFill>
                  <a:srgbClr val="000000"/>
                </a:solidFill>
                <a:miter lim="800000"/>
                <a:headEnd/>
                <a:tailEnd/>
              </a:ln>
            </p:spPr>
            <p:txBody>
              <a:bodyPr/>
              <a:lstStyle/>
              <a:p>
                <a:endParaRPr lang="fr-FR">
                  <a:latin typeface="Calibri" pitchFamily="34" charset="0"/>
                </a:endParaRPr>
              </a:p>
            </p:txBody>
          </p:sp>
          <p:sp>
            <p:nvSpPr>
              <p:cNvPr id="61" name="Oval 5">
                <a:extLst>
                  <a:ext uri="{FF2B5EF4-FFF2-40B4-BE49-F238E27FC236}">
                    <a16:creationId xmlns:a16="http://schemas.microsoft.com/office/drawing/2014/main" id="{DC7E2635-AFC9-421E-BDB6-E7957EBC2DAE}"/>
                  </a:ext>
                </a:extLst>
              </p:cNvPr>
              <p:cNvSpPr>
                <a:spLocks noChangeArrowheads="1"/>
              </p:cNvSpPr>
              <p:nvPr/>
            </p:nvSpPr>
            <p:spPr bwMode="auto">
              <a:xfrm>
                <a:off x="8112" y="2902"/>
                <a:ext cx="790" cy="810"/>
              </a:xfrm>
              <a:prstGeom prst="ellipse">
                <a:avLst/>
              </a:prstGeom>
              <a:solidFill>
                <a:srgbClr val="FFFFFF"/>
              </a:solidFill>
              <a:ln w="12700">
                <a:solidFill>
                  <a:srgbClr val="000000"/>
                </a:solidFill>
                <a:round/>
                <a:headEnd/>
                <a:tailEnd/>
              </a:ln>
            </p:spPr>
            <p:txBody>
              <a:bodyPr/>
              <a:lstStyle/>
              <a:p>
                <a:endParaRPr lang="fr-FR">
                  <a:latin typeface="Calibri" pitchFamily="34" charset="0"/>
                </a:endParaRPr>
              </a:p>
            </p:txBody>
          </p:sp>
          <p:sp>
            <p:nvSpPr>
              <p:cNvPr id="62" name="AutoShape 6">
                <a:extLst>
                  <a:ext uri="{FF2B5EF4-FFF2-40B4-BE49-F238E27FC236}">
                    <a16:creationId xmlns:a16="http://schemas.microsoft.com/office/drawing/2014/main" id="{ABBE0E99-CAB7-48C7-925A-684FC2C4F9DA}"/>
                  </a:ext>
                </a:extLst>
              </p:cNvPr>
              <p:cNvSpPr>
                <a:spLocks noChangeArrowheads="1"/>
              </p:cNvSpPr>
              <p:nvPr/>
            </p:nvSpPr>
            <p:spPr bwMode="auto">
              <a:xfrm>
                <a:off x="7717"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sp>
            <p:nvSpPr>
              <p:cNvPr id="63" name="AutoShape 7">
                <a:extLst>
                  <a:ext uri="{FF2B5EF4-FFF2-40B4-BE49-F238E27FC236}">
                    <a16:creationId xmlns:a16="http://schemas.microsoft.com/office/drawing/2014/main" id="{A818CBD6-8F5F-4506-A225-B3F07DFAD466}"/>
                  </a:ext>
                </a:extLst>
              </p:cNvPr>
              <p:cNvSpPr>
                <a:spLocks noChangeArrowheads="1"/>
              </p:cNvSpPr>
              <p:nvPr/>
            </p:nvSpPr>
            <p:spPr bwMode="auto">
              <a:xfrm>
                <a:off x="8902"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grpSp>
        <p:grpSp>
          <p:nvGrpSpPr>
            <p:cNvPr id="10" name="Group 8">
              <a:extLst>
                <a:ext uri="{FF2B5EF4-FFF2-40B4-BE49-F238E27FC236}">
                  <a16:creationId xmlns:a16="http://schemas.microsoft.com/office/drawing/2014/main" id="{986725B8-DF1B-4B90-8B23-C7D7171BD4FA}"/>
                </a:ext>
              </a:extLst>
            </p:cNvPr>
            <p:cNvGrpSpPr>
              <a:grpSpLocks/>
            </p:cNvGrpSpPr>
            <p:nvPr/>
          </p:nvGrpSpPr>
          <p:grpSpPr bwMode="auto">
            <a:xfrm rot="10532169">
              <a:off x="1711" y="12073"/>
              <a:ext cx="540" cy="540"/>
              <a:chOff x="7717" y="2497"/>
              <a:chExt cx="1580" cy="1620"/>
            </a:xfrm>
          </p:grpSpPr>
          <p:sp>
            <p:nvSpPr>
              <p:cNvPr id="56" name="AutoShape 9">
                <a:extLst>
                  <a:ext uri="{FF2B5EF4-FFF2-40B4-BE49-F238E27FC236}">
                    <a16:creationId xmlns:a16="http://schemas.microsoft.com/office/drawing/2014/main" id="{16213DC4-FAAC-407E-96CB-FE2F56A1177F}"/>
                  </a:ext>
                </a:extLst>
              </p:cNvPr>
              <p:cNvSpPr>
                <a:spLocks noChangeArrowheads="1"/>
              </p:cNvSpPr>
              <p:nvPr/>
            </p:nvSpPr>
            <p:spPr bwMode="auto">
              <a:xfrm>
                <a:off x="7717" y="2497"/>
                <a:ext cx="1580" cy="1620"/>
              </a:xfrm>
              <a:custGeom>
                <a:avLst/>
                <a:gdLst>
                  <a:gd name="T0" fmla="*/ 58 w 21600"/>
                  <a:gd name="T1" fmla="*/ 0 h 21600"/>
                  <a:gd name="T2" fmla="*/ 14 w 21600"/>
                  <a:gd name="T3" fmla="*/ 61 h 21600"/>
                  <a:gd name="T4" fmla="*/ 58 w 21600"/>
                  <a:gd name="T5" fmla="*/ 30 h 21600"/>
                  <a:gd name="T6" fmla="*/ 101 w 21600"/>
                  <a:gd name="T7" fmla="*/ 61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CC00"/>
              </a:solidFill>
              <a:ln w="12700">
                <a:solidFill>
                  <a:srgbClr val="000000"/>
                </a:solidFill>
                <a:miter lim="800000"/>
                <a:headEnd/>
                <a:tailEnd/>
              </a:ln>
            </p:spPr>
            <p:txBody>
              <a:bodyPr/>
              <a:lstStyle/>
              <a:p>
                <a:endParaRPr lang="fr-FR">
                  <a:latin typeface="Calibri" pitchFamily="34" charset="0"/>
                </a:endParaRPr>
              </a:p>
            </p:txBody>
          </p:sp>
          <p:sp>
            <p:nvSpPr>
              <p:cNvPr id="57" name="Oval 10">
                <a:extLst>
                  <a:ext uri="{FF2B5EF4-FFF2-40B4-BE49-F238E27FC236}">
                    <a16:creationId xmlns:a16="http://schemas.microsoft.com/office/drawing/2014/main" id="{116E25E8-53F4-4ED8-A316-6480AFCBCCE4}"/>
                  </a:ext>
                </a:extLst>
              </p:cNvPr>
              <p:cNvSpPr>
                <a:spLocks noChangeArrowheads="1"/>
              </p:cNvSpPr>
              <p:nvPr/>
            </p:nvSpPr>
            <p:spPr bwMode="auto">
              <a:xfrm>
                <a:off x="8112" y="2902"/>
                <a:ext cx="790" cy="810"/>
              </a:xfrm>
              <a:prstGeom prst="ellipse">
                <a:avLst/>
              </a:prstGeom>
              <a:solidFill>
                <a:srgbClr val="FFFFFF"/>
              </a:solidFill>
              <a:ln w="12700">
                <a:solidFill>
                  <a:srgbClr val="000000"/>
                </a:solidFill>
                <a:round/>
                <a:headEnd/>
                <a:tailEnd/>
              </a:ln>
            </p:spPr>
            <p:txBody>
              <a:bodyPr/>
              <a:lstStyle/>
              <a:p>
                <a:endParaRPr lang="fr-FR">
                  <a:latin typeface="Calibri" pitchFamily="34" charset="0"/>
                </a:endParaRPr>
              </a:p>
            </p:txBody>
          </p:sp>
          <p:sp>
            <p:nvSpPr>
              <p:cNvPr id="58" name="AutoShape 11">
                <a:extLst>
                  <a:ext uri="{FF2B5EF4-FFF2-40B4-BE49-F238E27FC236}">
                    <a16:creationId xmlns:a16="http://schemas.microsoft.com/office/drawing/2014/main" id="{3A0FFBE3-DD49-4096-B970-F9FFF46369DE}"/>
                  </a:ext>
                </a:extLst>
              </p:cNvPr>
              <p:cNvSpPr>
                <a:spLocks noChangeArrowheads="1"/>
              </p:cNvSpPr>
              <p:nvPr/>
            </p:nvSpPr>
            <p:spPr bwMode="auto">
              <a:xfrm>
                <a:off x="7717"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sp>
            <p:nvSpPr>
              <p:cNvPr id="59" name="AutoShape 12">
                <a:extLst>
                  <a:ext uri="{FF2B5EF4-FFF2-40B4-BE49-F238E27FC236}">
                    <a16:creationId xmlns:a16="http://schemas.microsoft.com/office/drawing/2014/main" id="{A564F745-49D5-4526-BA83-A451686AD6B0}"/>
                  </a:ext>
                </a:extLst>
              </p:cNvPr>
              <p:cNvSpPr>
                <a:spLocks noChangeArrowheads="1"/>
              </p:cNvSpPr>
              <p:nvPr/>
            </p:nvSpPr>
            <p:spPr bwMode="auto">
              <a:xfrm>
                <a:off x="8902"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grpSp>
        <p:grpSp>
          <p:nvGrpSpPr>
            <p:cNvPr id="11" name="Group 13">
              <a:extLst>
                <a:ext uri="{FF2B5EF4-FFF2-40B4-BE49-F238E27FC236}">
                  <a16:creationId xmlns:a16="http://schemas.microsoft.com/office/drawing/2014/main" id="{30A96909-BB12-40DE-8455-4F16A7539877}"/>
                </a:ext>
              </a:extLst>
            </p:cNvPr>
            <p:cNvGrpSpPr>
              <a:grpSpLocks/>
            </p:cNvGrpSpPr>
            <p:nvPr/>
          </p:nvGrpSpPr>
          <p:grpSpPr bwMode="auto">
            <a:xfrm>
              <a:off x="4048" y="10748"/>
              <a:ext cx="540" cy="540"/>
              <a:chOff x="7717" y="2497"/>
              <a:chExt cx="1580" cy="1620"/>
            </a:xfrm>
          </p:grpSpPr>
          <p:sp>
            <p:nvSpPr>
              <p:cNvPr id="52" name="AutoShape 14">
                <a:extLst>
                  <a:ext uri="{FF2B5EF4-FFF2-40B4-BE49-F238E27FC236}">
                    <a16:creationId xmlns:a16="http://schemas.microsoft.com/office/drawing/2014/main" id="{48AD1F4C-22E1-48D2-A50A-478545E9772A}"/>
                  </a:ext>
                </a:extLst>
              </p:cNvPr>
              <p:cNvSpPr>
                <a:spLocks noChangeArrowheads="1"/>
              </p:cNvSpPr>
              <p:nvPr/>
            </p:nvSpPr>
            <p:spPr bwMode="auto">
              <a:xfrm>
                <a:off x="7717" y="2497"/>
                <a:ext cx="1580" cy="1620"/>
              </a:xfrm>
              <a:custGeom>
                <a:avLst/>
                <a:gdLst>
                  <a:gd name="T0" fmla="*/ 58 w 21600"/>
                  <a:gd name="T1" fmla="*/ 0 h 21600"/>
                  <a:gd name="T2" fmla="*/ 14 w 21600"/>
                  <a:gd name="T3" fmla="*/ 61 h 21600"/>
                  <a:gd name="T4" fmla="*/ 58 w 21600"/>
                  <a:gd name="T5" fmla="*/ 30 h 21600"/>
                  <a:gd name="T6" fmla="*/ 101 w 21600"/>
                  <a:gd name="T7" fmla="*/ 61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12700">
                <a:solidFill>
                  <a:srgbClr val="000000"/>
                </a:solidFill>
                <a:miter lim="800000"/>
                <a:headEnd/>
                <a:tailEnd/>
              </a:ln>
            </p:spPr>
            <p:txBody>
              <a:bodyPr/>
              <a:lstStyle/>
              <a:p>
                <a:endParaRPr lang="fr-FR">
                  <a:latin typeface="Calibri" pitchFamily="34" charset="0"/>
                </a:endParaRPr>
              </a:p>
            </p:txBody>
          </p:sp>
          <p:sp>
            <p:nvSpPr>
              <p:cNvPr id="53" name="Oval 15">
                <a:extLst>
                  <a:ext uri="{FF2B5EF4-FFF2-40B4-BE49-F238E27FC236}">
                    <a16:creationId xmlns:a16="http://schemas.microsoft.com/office/drawing/2014/main" id="{479A7FFD-19F8-49A1-967E-515736797D62}"/>
                  </a:ext>
                </a:extLst>
              </p:cNvPr>
              <p:cNvSpPr>
                <a:spLocks noChangeArrowheads="1"/>
              </p:cNvSpPr>
              <p:nvPr/>
            </p:nvSpPr>
            <p:spPr bwMode="auto">
              <a:xfrm>
                <a:off x="8112" y="2902"/>
                <a:ext cx="790" cy="810"/>
              </a:xfrm>
              <a:prstGeom prst="ellipse">
                <a:avLst/>
              </a:prstGeom>
              <a:solidFill>
                <a:srgbClr val="FFFFFF"/>
              </a:solidFill>
              <a:ln w="12700">
                <a:solidFill>
                  <a:srgbClr val="000000"/>
                </a:solidFill>
                <a:round/>
                <a:headEnd/>
                <a:tailEnd/>
              </a:ln>
            </p:spPr>
            <p:txBody>
              <a:bodyPr/>
              <a:lstStyle/>
              <a:p>
                <a:endParaRPr lang="fr-FR">
                  <a:latin typeface="Calibri" pitchFamily="34" charset="0"/>
                </a:endParaRPr>
              </a:p>
            </p:txBody>
          </p:sp>
          <p:sp>
            <p:nvSpPr>
              <p:cNvPr id="54" name="AutoShape 16">
                <a:extLst>
                  <a:ext uri="{FF2B5EF4-FFF2-40B4-BE49-F238E27FC236}">
                    <a16:creationId xmlns:a16="http://schemas.microsoft.com/office/drawing/2014/main" id="{265F57F6-3CD2-4A02-9276-767A2DEB3B16}"/>
                  </a:ext>
                </a:extLst>
              </p:cNvPr>
              <p:cNvSpPr>
                <a:spLocks noChangeArrowheads="1"/>
              </p:cNvSpPr>
              <p:nvPr/>
            </p:nvSpPr>
            <p:spPr bwMode="auto">
              <a:xfrm>
                <a:off x="7717"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sp>
            <p:nvSpPr>
              <p:cNvPr id="55" name="AutoShape 17">
                <a:extLst>
                  <a:ext uri="{FF2B5EF4-FFF2-40B4-BE49-F238E27FC236}">
                    <a16:creationId xmlns:a16="http://schemas.microsoft.com/office/drawing/2014/main" id="{778B3859-8797-42F4-93C4-D04BFA3BF7AC}"/>
                  </a:ext>
                </a:extLst>
              </p:cNvPr>
              <p:cNvSpPr>
                <a:spLocks noChangeArrowheads="1"/>
              </p:cNvSpPr>
              <p:nvPr/>
            </p:nvSpPr>
            <p:spPr bwMode="auto">
              <a:xfrm>
                <a:off x="8902"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grpSp>
        <p:grpSp>
          <p:nvGrpSpPr>
            <p:cNvPr id="12" name="Group 18">
              <a:extLst>
                <a:ext uri="{FF2B5EF4-FFF2-40B4-BE49-F238E27FC236}">
                  <a16:creationId xmlns:a16="http://schemas.microsoft.com/office/drawing/2014/main" id="{0D765DD5-5B15-413B-898F-10C84C13434C}"/>
                </a:ext>
              </a:extLst>
            </p:cNvPr>
            <p:cNvGrpSpPr>
              <a:grpSpLocks/>
            </p:cNvGrpSpPr>
            <p:nvPr/>
          </p:nvGrpSpPr>
          <p:grpSpPr bwMode="auto">
            <a:xfrm rot="10532169">
              <a:off x="2738" y="11745"/>
              <a:ext cx="540" cy="540"/>
              <a:chOff x="7717" y="2497"/>
              <a:chExt cx="1580" cy="1620"/>
            </a:xfrm>
          </p:grpSpPr>
          <p:sp>
            <p:nvSpPr>
              <p:cNvPr id="48" name="AutoShape 19">
                <a:extLst>
                  <a:ext uri="{FF2B5EF4-FFF2-40B4-BE49-F238E27FC236}">
                    <a16:creationId xmlns:a16="http://schemas.microsoft.com/office/drawing/2014/main" id="{AFB1FA7B-6405-43D3-8E12-68F14AC26048}"/>
                  </a:ext>
                </a:extLst>
              </p:cNvPr>
              <p:cNvSpPr>
                <a:spLocks noChangeArrowheads="1"/>
              </p:cNvSpPr>
              <p:nvPr/>
            </p:nvSpPr>
            <p:spPr bwMode="auto">
              <a:xfrm>
                <a:off x="7717" y="2497"/>
                <a:ext cx="1580" cy="1620"/>
              </a:xfrm>
              <a:custGeom>
                <a:avLst/>
                <a:gdLst>
                  <a:gd name="T0" fmla="*/ 58 w 21600"/>
                  <a:gd name="T1" fmla="*/ 0 h 21600"/>
                  <a:gd name="T2" fmla="*/ 14 w 21600"/>
                  <a:gd name="T3" fmla="*/ 61 h 21600"/>
                  <a:gd name="T4" fmla="*/ 58 w 21600"/>
                  <a:gd name="T5" fmla="*/ 30 h 21600"/>
                  <a:gd name="T6" fmla="*/ 101 w 21600"/>
                  <a:gd name="T7" fmla="*/ 61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CC00"/>
              </a:solidFill>
              <a:ln w="12700">
                <a:solidFill>
                  <a:srgbClr val="000000"/>
                </a:solidFill>
                <a:miter lim="800000"/>
                <a:headEnd/>
                <a:tailEnd/>
              </a:ln>
            </p:spPr>
            <p:txBody>
              <a:bodyPr/>
              <a:lstStyle/>
              <a:p>
                <a:endParaRPr lang="fr-FR">
                  <a:latin typeface="Calibri" pitchFamily="34" charset="0"/>
                </a:endParaRPr>
              </a:p>
            </p:txBody>
          </p:sp>
          <p:sp>
            <p:nvSpPr>
              <p:cNvPr id="49" name="Oval 20">
                <a:extLst>
                  <a:ext uri="{FF2B5EF4-FFF2-40B4-BE49-F238E27FC236}">
                    <a16:creationId xmlns:a16="http://schemas.microsoft.com/office/drawing/2014/main" id="{D8BB6416-0BA5-49E5-A9F7-683F1C72E67D}"/>
                  </a:ext>
                </a:extLst>
              </p:cNvPr>
              <p:cNvSpPr>
                <a:spLocks noChangeArrowheads="1"/>
              </p:cNvSpPr>
              <p:nvPr/>
            </p:nvSpPr>
            <p:spPr bwMode="auto">
              <a:xfrm>
                <a:off x="8112" y="2902"/>
                <a:ext cx="790" cy="810"/>
              </a:xfrm>
              <a:prstGeom prst="ellipse">
                <a:avLst/>
              </a:prstGeom>
              <a:solidFill>
                <a:srgbClr val="FFFFFF"/>
              </a:solidFill>
              <a:ln w="12700">
                <a:solidFill>
                  <a:srgbClr val="000000"/>
                </a:solidFill>
                <a:round/>
                <a:headEnd/>
                <a:tailEnd/>
              </a:ln>
            </p:spPr>
            <p:txBody>
              <a:bodyPr/>
              <a:lstStyle/>
              <a:p>
                <a:endParaRPr lang="fr-FR">
                  <a:latin typeface="Calibri" pitchFamily="34" charset="0"/>
                </a:endParaRPr>
              </a:p>
            </p:txBody>
          </p:sp>
          <p:sp>
            <p:nvSpPr>
              <p:cNvPr id="50" name="AutoShape 21">
                <a:extLst>
                  <a:ext uri="{FF2B5EF4-FFF2-40B4-BE49-F238E27FC236}">
                    <a16:creationId xmlns:a16="http://schemas.microsoft.com/office/drawing/2014/main" id="{6375DD9F-B226-4F7A-86E2-32671F1695B4}"/>
                  </a:ext>
                </a:extLst>
              </p:cNvPr>
              <p:cNvSpPr>
                <a:spLocks noChangeArrowheads="1"/>
              </p:cNvSpPr>
              <p:nvPr/>
            </p:nvSpPr>
            <p:spPr bwMode="auto">
              <a:xfrm>
                <a:off x="7717"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sp>
            <p:nvSpPr>
              <p:cNvPr id="51" name="AutoShape 22">
                <a:extLst>
                  <a:ext uri="{FF2B5EF4-FFF2-40B4-BE49-F238E27FC236}">
                    <a16:creationId xmlns:a16="http://schemas.microsoft.com/office/drawing/2014/main" id="{742E1EAD-DF91-4C60-911A-E6847BB5130B}"/>
                  </a:ext>
                </a:extLst>
              </p:cNvPr>
              <p:cNvSpPr>
                <a:spLocks noChangeArrowheads="1"/>
              </p:cNvSpPr>
              <p:nvPr/>
            </p:nvSpPr>
            <p:spPr bwMode="auto">
              <a:xfrm>
                <a:off x="8902"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grpSp>
        <p:grpSp>
          <p:nvGrpSpPr>
            <p:cNvPr id="13" name="Group 23">
              <a:extLst>
                <a:ext uri="{FF2B5EF4-FFF2-40B4-BE49-F238E27FC236}">
                  <a16:creationId xmlns:a16="http://schemas.microsoft.com/office/drawing/2014/main" id="{E9974AB8-EBCF-44D8-9222-C5E1BD0BA2D4}"/>
                </a:ext>
              </a:extLst>
            </p:cNvPr>
            <p:cNvGrpSpPr>
              <a:grpSpLocks/>
            </p:cNvGrpSpPr>
            <p:nvPr/>
          </p:nvGrpSpPr>
          <p:grpSpPr bwMode="auto">
            <a:xfrm>
              <a:off x="5120" y="10928"/>
              <a:ext cx="540" cy="540"/>
              <a:chOff x="7717" y="2497"/>
              <a:chExt cx="1580" cy="1620"/>
            </a:xfrm>
          </p:grpSpPr>
          <p:sp>
            <p:nvSpPr>
              <p:cNvPr id="44" name="AutoShape 24">
                <a:extLst>
                  <a:ext uri="{FF2B5EF4-FFF2-40B4-BE49-F238E27FC236}">
                    <a16:creationId xmlns:a16="http://schemas.microsoft.com/office/drawing/2014/main" id="{2E69F0DD-51E8-4ED9-8AFF-57FFB068EA9B}"/>
                  </a:ext>
                </a:extLst>
              </p:cNvPr>
              <p:cNvSpPr>
                <a:spLocks noChangeArrowheads="1"/>
              </p:cNvSpPr>
              <p:nvPr/>
            </p:nvSpPr>
            <p:spPr bwMode="auto">
              <a:xfrm>
                <a:off x="7717" y="2497"/>
                <a:ext cx="1580" cy="1620"/>
              </a:xfrm>
              <a:custGeom>
                <a:avLst/>
                <a:gdLst>
                  <a:gd name="T0" fmla="*/ 58 w 21600"/>
                  <a:gd name="T1" fmla="*/ 0 h 21600"/>
                  <a:gd name="T2" fmla="*/ 14 w 21600"/>
                  <a:gd name="T3" fmla="*/ 61 h 21600"/>
                  <a:gd name="T4" fmla="*/ 58 w 21600"/>
                  <a:gd name="T5" fmla="*/ 30 h 21600"/>
                  <a:gd name="T6" fmla="*/ 101 w 21600"/>
                  <a:gd name="T7" fmla="*/ 61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12700">
                <a:solidFill>
                  <a:srgbClr val="000000"/>
                </a:solidFill>
                <a:miter lim="800000"/>
                <a:headEnd/>
                <a:tailEnd/>
              </a:ln>
            </p:spPr>
            <p:txBody>
              <a:bodyPr/>
              <a:lstStyle/>
              <a:p>
                <a:endParaRPr lang="fr-FR">
                  <a:latin typeface="Calibri" pitchFamily="34" charset="0"/>
                </a:endParaRPr>
              </a:p>
            </p:txBody>
          </p:sp>
          <p:sp>
            <p:nvSpPr>
              <p:cNvPr id="45" name="Oval 25">
                <a:extLst>
                  <a:ext uri="{FF2B5EF4-FFF2-40B4-BE49-F238E27FC236}">
                    <a16:creationId xmlns:a16="http://schemas.microsoft.com/office/drawing/2014/main" id="{0F87AB5F-C4D8-4916-823D-CC5B63DC03AD}"/>
                  </a:ext>
                </a:extLst>
              </p:cNvPr>
              <p:cNvSpPr>
                <a:spLocks noChangeArrowheads="1"/>
              </p:cNvSpPr>
              <p:nvPr/>
            </p:nvSpPr>
            <p:spPr bwMode="auto">
              <a:xfrm>
                <a:off x="8112" y="2902"/>
                <a:ext cx="790" cy="810"/>
              </a:xfrm>
              <a:prstGeom prst="ellipse">
                <a:avLst/>
              </a:prstGeom>
              <a:solidFill>
                <a:srgbClr val="FFFFFF"/>
              </a:solidFill>
              <a:ln w="12700">
                <a:solidFill>
                  <a:srgbClr val="000000"/>
                </a:solidFill>
                <a:round/>
                <a:headEnd/>
                <a:tailEnd/>
              </a:ln>
            </p:spPr>
            <p:txBody>
              <a:bodyPr/>
              <a:lstStyle/>
              <a:p>
                <a:endParaRPr lang="fr-FR">
                  <a:latin typeface="Calibri" pitchFamily="34" charset="0"/>
                </a:endParaRPr>
              </a:p>
            </p:txBody>
          </p:sp>
          <p:sp>
            <p:nvSpPr>
              <p:cNvPr id="46" name="AutoShape 26">
                <a:extLst>
                  <a:ext uri="{FF2B5EF4-FFF2-40B4-BE49-F238E27FC236}">
                    <a16:creationId xmlns:a16="http://schemas.microsoft.com/office/drawing/2014/main" id="{06535C79-7765-4A9B-95E1-9E4994222C3F}"/>
                  </a:ext>
                </a:extLst>
              </p:cNvPr>
              <p:cNvSpPr>
                <a:spLocks noChangeArrowheads="1"/>
              </p:cNvSpPr>
              <p:nvPr/>
            </p:nvSpPr>
            <p:spPr bwMode="auto">
              <a:xfrm>
                <a:off x="7717"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sp>
            <p:nvSpPr>
              <p:cNvPr id="47" name="AutoShape 27">
                <a:extLst>
                  <a:ext uri="{FF2B5EF4-FFF2-40B4-BE49-F238E27FC236}">
                    <a16:creationId xmlns:a16="http://schemas.microsoft.com/office/drawing/2014/main" id="{AD50EC1C-85F5-4172-B9A6-F489A4486D1E}"/>
                  </a:ext>
                </a:extLst>
              </p:cNvPr>
              <p:cNvSpPr>
                <a:spLocks noChangeArrowheads="1"/>
              </p:cNvSpPr>
              <p:nvPr/>
            </p:nvSpPr>
            <p:spPr bwMode="auto">
              <a:xfrm>
                <a:off x="8902"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grpSp>
        <p:grpSp>
          <p:nvGrpSpPr>
            <p:cNvPr id="14" name="Group 28">
              <a:extLst>
                <a:ext uri="{FF2B5EF4-FFF2-40B4-BE49-F238E27FC236}">
                  <a16:creationId xmlns:a16="http://schemas.microsoft.com/office/drawing/2014/main" id="{AD417E17-EEB4-4B90-A369-C281B1EAA116}"/>
                </a:ext>
              </a:extLst>
            </p:cNvPr>
            <p:cNvGrpSpPr>
              <a:grpSpLocks/>
            </p:cNvGrpSpPr>
            <p:nvPr/>
          </p:nvGrpSpPr>
          <p:grpSpPr bwMode="auto">
            <a:xfrm rot="10532169">
              <a:off x="3772" y="12313"/>
              <a:ext cx="540" cy="540"/>
              <a:chOff x="7717" y="2497"/>
              <a:chExt cx="1580" cy="1620"/>
            </a:xfrm>
          </p:grpSpPr>
          <p:sp>
            <p:nvSpPr>
              <p:cNvPr id="40" name="AutoShape 29">
                <a:extLst>
                  <a:ext uri="{FF2B5EF4-FFF2-40B4-BE49-F238E27FC236}">
                    <a16:creationId xmlns:a16="http://schemas.microsoft.com/office/drawing/2014/main" id="{DA48661F-DB9A-487F-9806-A614EA12D8EF}"/>
                  </a:ext>
                </a:extLst>
              </p:cNvPr>
              <p:cNvSpPr>
                <a:spLocks noChangeArrowheads="1"/>
              </p:cNvSpPr>
              <p:nvPr/>
            </p:nvSpPr>
            <p:spPr bwMode="auto">
              <a:xfrm>
                <a:off x="7717" y="2497"/>
                <a:ext cx="1580" cy="1620"/>
              </a:xfrm>
              <a:custGeom>
                <a:avLst/>
                <a:gdLst>
                  <a:gd name="T0" fmla="*/ 58 w 21600"/>
                  <a:gd name="T1" fmla="*/ 0 h 21600"/>
                  <a:gd name="T2" fmla="*/ 14 w 21600"/>
                  <a:gd name="T3" fmla="*/ 61 h 21600"/>
                  <a:gd name="T4" fmla="*/ 58 w 21600"/>
                  <a:gd name="T5" fmla="*/ 30 h 21600"/>
                  <a:gd name="T6" fmla="*/ 101 w 21600"/>
                  <a:gd name="T7" fmla="*/ 61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CC00"/>
              </a:solidFill>
              <a:ln w="12700">
                <a:solidFill>
                  <a:srgbClr val="000000"/>
                </a:solidFill>
                <a:miter lim="800000"/>
                <a:headEnd/>
                <a:tailEnd/>
              </a:ln>
            </p:spPr>
            <p:txBody>
              <a:bodyPr/>
              <a:lstStyle/>
              <a:p>
                <a:endParaRPr lang="fr-FR">
                  <a:latin typeface="Calibri" pitchFamily="34" charset="0"/>
                </a:endParaRPr>
              </a:p>
            </p:txBody>
          </p:sp>
          <p:sp>
            <p:nvSpPr>
              <p:cNvPr id="41" name="Oval 30">
                <a:extLst>
                  <a:ext uri="{FF2B5EF4-FFF2-40B4-BE49-F238E27FC236}">
                    <a16:creationId xmlns:a16="http://schemas.microsoft.com/office/drawing/2014/main" id="{C9890AAC-FF2F-4416-8633-691BB40B4FB1}"/>
                  </a:ext>
                </a:extLst>
              </p:cNvPr>
              <p:cNvSpPr>
                <a:spLocks noChangeArrowheads="1"/>
              </p:cNvSpPr>
              <p:nvPr/>
            </p:nvSpPr>
            <p:spPr bwMode="auto">
              <a:xfrm>
                <a:off x="8112" y="2902"/>
                <a:ext cx="790" cy="810"/>
              </a:xfrm>
              <a:prstGeom prst="ellipse">
                <a:avLst/>
              </a:prstGeom>
              <a:solidFill>
                <a:srgbClr val="FFFFFF"/>
              </a:solidFill>
              <a:ln w="12700">
                <a:solidFill>
                  <a:srgbClr val="000000"/>
                </a:solidFill>
                <a:round/>
                <a:headEnd/>
                <a:tailEnd/>
              </a:ln>
            </p:spPr>
            <p:txBody>
              <a:bodyPr/>
              <a:lstStyle/>
              <a:p>
                <a:endParaRPr lang="fr-FR">
                  <a:latin typeface="Calibri" pitchFamily="34" charset="0"/>
                </a:endParaRPr>
              </a:p>
            </p:txBody>
          </p:sp>
          <p:sp>
            <p:nvSpPr>
              <p:cNvPr id="42" name="AutoShape 31">
                <a:extLst>
                  <a:ext uri="{FF2B5EF4-FFF2-40B4-BE49-F238E27FC236}">
                    <a16:creationId xmlns:a16="http://schemas.microsoft.com/office/drawing/2014/main" id="{8780035A-5229-4257-9433-11A16F1104A4}"/>
                  </a:ext>
                </a:extLst>
              </p:cNvPr>
              <p:cNvSpPr>
                <a:spLocks noChangeArrowheads="1"/>
              </p:cNvSpPr>
              <p:nvPr/>
            </p:nvSpPr>
            <p:spPr bwMode="auto">
              <a:xfrm>
                <a:off x="7717"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sp>
            <p:nvSpPr>
              <p:cNvPr id="43" name="AutoShape 32">
                <a:extLst>
                  <a:ext uri="{FF2B5EF4-FFF2-40B4-BE49-F238E27FC236}">
                    <a16:creationId xmlns:a16="http://schemas.microsoft.com/office/drawing/2014/main" id="{755C6D7E-A6DA-429C-8B48-383112493EB8}"/>
                  </a:ext>
                </a:extLst>
              </p:cNvPr>
              <p:cNvSpPr>
                <a:spLocks noChangeArrowheads="1"/>
              </p:cNvSpPr>
              <p:nvPr/>
            </p:nvSpPr>
            <p:spPr bwMode="auto">
              <a:xfrm>
                <a:off x="8902"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grpSp>
        <p:grpSp>
          <p:nvGrpSpPr>
            <p:cNvPr id="15" name="Group 33">
              <a:extLst>
                <a:ext uri="{FF2B5EF4-FFF2-40B4-BE49-F238E27FC236}">
                  <a16:creationId xmlns:a16="http://schemas.microsoft.com/office/drawing/2014/main" id="{75130D44-0310-40E1-880A-7ADEF8360262}"/>
                </a:ext>
              </a:extLst>
            </p:cNvPr>
            <p:cNvGrpSpPr>
              <a:grpSpLocks/>
            </p:cNvGrpSpPr>
            <p:nvPr/>
          </p:nvGrpSpPr>
          <p:grpSpPr bwMode="auto">
            <a:xfrm>
              <a:off x="6151" y="10613"/>
              <a:ext cx="540" cy="540"/>
              <a:chOff x="7717" y="2497"/>
              <a:chExt cx="1580" cy="1620"/>
            </a:xfrm>
          </p:grpSpPr>
          <p:sp>
            <p:nvSpPr>
              <p:cNvPr id="36" name="AutoShape 34">
                <a:extLst>
                  <a:ext uri="{FF2B5EF4-FFF2-40B4-BE49-F238E27FC236}">
                    <a16:creationId xmlns:a16="http://schemas.microsoft.com/office/drawing/2014/main" id="{848A8BB6-3C92-4969-9745-6ACB6743D008}"/>
                  </a:ext>
                </a:extLst>
              </p:cNvPr>
              <p:cNvSpPr>
                <a:spLocks noChangeArrowheads="1"/>
              </p:cNvSpPr>
              <p:nvPr/>
            </p:nvSpPr>
            <p:spPr bwMode="auto">
              <a:xfrm>
                <a:off x="7717" y="2497"/>
                <a:ext cx="1580" cy="1620"/>
              </a:xfrm>
              <a:custGeom>
                <a:avLst/>
                <a:gdLst>
                  <a:gd name="T0" fmla="*/ 58 w 21600"/>
                  <a:gd name="T1" fmla="*/ 0 h 21600"/>
                  <a:gd name="T2" fmla="*/ 14 w 21600"/>
                  <a:gd name="T3" fmla="*/ 61 h 21600"/>
                  <a:gd name="T4" fmla="*/ 58 w 21600"/>
                  <a:gd name="T5" fmla="*/ 30 h 21600"/>
                  <a:gd name="T6" fmla="*/ 101 w 21600"/>
                  <a:gd name="T7" fmla="*/ 61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12700">
                <a:solidFill>
                  <a:srgbClr val="000000"/>
                </a:solidFill>
                <a:miter lim="800000"/>
                <a:headEnd/>
                <a:tailEnd/>
              </a:ln>
            </p:spPr>
            <p:txBody>
              <a:bodyPr/>
              <a:lstStyle/>
              <a:p>
                <a:endParaRPr lang="fr-FR">
                  <a:latin typeface="Calibri" pitchFamily="34" charset="0"/>
                </a:endParaRPr>
              </a:p>
            </p:txBody>
          </p:sp>
          <p:sp>
            <p:nvSpPr>
              <p:cNvPr id="37" name="Oval 35">
                <a:extLst>
                  <a:ext uri="{FF2B5EF4-FFF2-40B4-BE49-F238E27FC236}">
                    <a16:creationId xmlns:a16="http://schemas.microsoft.com/office/drawing/2014/main" id="{8B6F896A-6846-4D82-891B-1A26E895C37E}"/>
                  </a:ext>
                </a:extLst>
              </p:cNvPr>
              <p:cNvSpPr>
                <a:spLocks noChangeArrowheads="1"/>
              </p:cNvSpPr>
              <p:nvPr/>
            </p:nvSpPr>
            <p:spPr bwMode="auto">
              <a:xfrm>
                <a:off x="8112" y="2902"/>
                <a:ext cx="790" cy="810"/>
              </a:xfrm>
              <a:prstGeom prst="ellipse">
                <a:avLst/>
              </a:prstGeom>
              <a:solidFill>
                <a:srgbClr val="FFFFFF"/>
              </a:solidFill>
              <a:ln w="12700">
                <a:solidFill>
                  <a:srgbClr val="000000"/>
                </a:solidFill>
                <a:round/>
                <a:headEnd/>
                <a:tailEnd/>
              </a:ln>
            </p:spPr>
            <p:txBody>
              <a:bodyPr/>
              <a:lstStyle/>
              <a:p>
                <a:endParaRPr lang="fr-FR">
                  <a:latin typeface="Calibri" pitchFamily="34" charset="0"/>
                </a:endParaRPr>
              </a:p>
            </p:txBody>
          </p:sp>
          <p:sp>
            <p:nvSpPr>
              <p:cNvPr id="38" name="AutoShape 36">
                <a:extLst>
                  <a:ext uri="{FF2B5EF4-FFF2-40B4-BE49-F238E27FC236}">
                    <a16:creationId xmlns:a16="http://schemas.microsoft.com/office/drawing/2014/main" id="{154625E9-D8C4-44C2-8EF7-C8BE403BC068}"/>
                  </a:ext>
                </a:extLst>
              </p:cNvPr>
              <p:cNvSpPr>
                <a:spLocks noChangeArrowheads="1"/>
              </p:cNvSpPr>
              <p:nvPr/>
            </p:nvSpPr>
            <p:spPr bwMode="auto">
              <a:xfrm>
                <a:off x="7717"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sp>
            <p:nvSpPr>
              <p:cNvPr id="39" name="AutoShape 37">
                <a:extLst>
                  <a:ext uri="{FF2B5EF4-FFF2-40B4-BE49-F238E27FC236}">
                    <a16:creationId xmlns:a16="http://schemas.microsoft.com/office/drawing/2014/main" id="{DBACD0F3-B827-47ED-B590-3203406C5485}"/>
                  </a:ext>
                </a:extLst>
              </p:cNvPr>
              <p:cNvSpPr>
                <a:spLocks noChangeArrowheads="1"/>
              </p:cNvSpPr>
              <p:nvPr/>
            </p:nvSpPr>
            <p:spPr bwMode="auto">
              <a:xfrm>
                <a:off x="8902"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grpSp>
        <p:grpSp>
          <p:nvGrpSpPr>
            <p:cNvPr id="16" name="Group 38">
              <a:extLst>
                <a:ext uri="{FF2B5EF4-FFF2-40B4-BE49-F238E27FC236}">
                  <a16:creationId xmlns:a16="http://schemas.microsoft.com/office/drawing/2014/main" id="{B032B7F5-CC61-4D85-BF60-5CAEE8FDC806}"/>
                </a:ext>
              </a:extLst>
            </p:cNvPr>
            <p:cNvGrpSpPr>
              <a:grpSpLocks/>
            </p:cNvGrpSpPr>
            <p:nvPr/>
          </p:nvGrpSpPr>
          <p:grpSpPr bwMode="auto">
            <a:xfrm rot="10532169">
              <a:off x="4881" y="12435"/>
              <a:ext cx="540" cy="540"/>
              <a:chOff x="7717" y="2497"/>
              <a:chExt cx="1580" cy="1620"/>
            </a:xfrm>
          </p:grpSpPr>
          <p:sp>
            <p:nvSpPr>
              <p:cNvPr id="32" name="AutoShape 39">
                <a:extLst>
                  <a:ext uri="{FF2B5EF4-FFF2-40B4-BE49-F238E27FC236}">
                    <a16:creationId xmlns:a16="http://schemas.microsoft.com/office/drawing/2014/main" id="{FDCF6C99-1CFB-4B13-91E4-321B02735D37}"/>
                  </a:ext>
                </a:extLst>
              </p:cNvPr>
              <p:cNvSpPr>
                <a:spLocks noChangeArrowheads="1"/>
              </p:cNvSpPr>
              <p:nvPr/>
            </p:nvSpPr>
            <p:spPr bwMode="auto">
              <a:xfrm>
                <a:off x="7717" y="2497"/>
                <a:ext cx="1580" cy="1620"/>
              </a:xfrm>
              <a:custGeom>
                <a:avLst/>
                <a:gdLst>
                  <a:gd name="T0" fmla="*/ 58 w 21600"/>
                  <a:gd name="T1" fmla="*/ 0 h 21600"/>
                  <a:gd name="T2" fmla="*/ 14 w 21600"/>
                  <a:gd name="T3" fmla="*/ 61 h 21600"/>
                  <a:gd name="T4" fmla="*/ 58 w 21600"/>
                  <a:gd name="T5" fmla="*/ 30 h 21600"/>
                  <a:gd name="T6" fmla="*/ 101 w 21600"/>
                  <a:gd name="T7" fmla="*/ 61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CC00"/>
              </a:solidFill>
              <a:ln w="12700">
                <a:solidFill>
                  <a:srgbClr val="000000"/>
                </a:solidFill>
                <a:miter lim="800000"/>
                <a:headEnd/>
                <a:tailEnd/>
              </a:ln>
            </p:spPr>
            <p:txBody>
              <a:bodyPr/>
              <a:lstStyle/>
              <a:p>
                <a:endParaRPr lang="fr-FR">
                  <a:latin typeface="Calibri" pitchFamily="34" charset="0"/>
                </a:endParaRPr>
              </a:p>
            </p:txBody>
          </p:sp>
          <p:sp>
            <p:nvSpPr>
              <p:cNvPr id="33" name="Oval 40">
                <a:extLst>
                  <a:ext uri="{FF2B5EF4-FFF2-40B4-BE49-F238E27FC236}">
                    <a16:creationId xmlns:a16="http://schemas.microsoft.com/office/drawing/2014/main" id="{155D638C-D05D-46CB-B2B3-C4245302D8C8}"/>
                  </a:ext>
                </a:extLst>
              </p:cNvPr>
              <p:cNvSpPr>
                <a:spLocks noChangeArrowheads="1"/>
              </p:cNvSpPr>
              <p:nvPr/>
            </p:nvSpPr>
            <p:spPr bwMode="auto">
              <a:xfrm>
                <a:off x="8112" y="2902"/>
                <a:ext cx="790" cy="810"/>
              </a:xfrm>
              <a:prstGeom prst="ellipse">
                <a:avLst/>
              </a:prstGeom>
              <a:solidFill>
                <a:srgbClr val="FFFFFF"/>
              </a:solidFill>
              <a:ln w="12700">
                <a:solidFill>
                  <a:srgbClr val="000000"/>
                </a:solidFill>
                <a:round/>
                <a:headEnd/>
                <a:tailEnd/>
              </a:ln>
            </p:spPr>
            <p:txBody>
              <a:bodyPr/>
              <a:lstStyle/>
              <a:p>
                <a:endParaRPr lang="fr-FR">
                  <a:latin typeface="Calibri" pitchFamily="34" charset="0"/>
                </a:endParaRPr>
              </a:p>
            </p:txBody>
          </p:sp>
          <p:sp>
            <p:nvSpPr>
              <p:cNvPr id="34" name="AutoShape 41">
                <a:extLst>
                  <a:ext uri="{FF2B5EF4-FFF2-40B4-BE49-F238E27FC236}">
                    <a16:creationId xmlns:a16="http://schemas.microsoft.com/office/drawing/2014/main" id="{A0E5B0E3-31D9-4A16-8EEF-BCBA279D9D5D}"/>
                  </a:ext>
                </a:extLst>
              </p:cNvPr>
              <p:cNvSpPr>
                <a:spLocks noChangeArrowheads="1"/>
              </p:cNvSpPr>
              <p:nvPr/>
            </p:nvSpPr>
            <p:spPr bwMode="auto">
              <a:xfrm>
                <a:off x="7717"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sp>
            <p:nvSpPr>
              <p:cNvPr id="35" name="AutoShape 42">
                <a:extLst>
                  <a:ext uri="{FF2B5EF4-FFF2-40B4-BE49-F238E27FC236}">
                    <a16:creationId xmlns:a16="http://schemas.microsoft.com/office/drawing/2014/main" id="{D71EC9DE-BBB6-49FC-BDFB-E9D816CB1E15}"/>
                  </a:ext>
                </a:extLst>
              </p:cNvPr>
              <p:cNvSpPr>
                <a:spLocks noChangeArrowheads="1"/>
              </p:cNvSpPr>
              <p:nvPr/>
            </p:nvSpPr>
            <p:spPr bwMode="auto">
              <a:xfrm>
                <a:off x="8902"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grpSp>
        <p:grpSp>
          <p:nvGrpSpPr>
            <p:cNvPr id="17" name="Group 43">
              <a:extLst>
                <a:ext uri="{FF2B5EF4-FFF2-40B4-BE49-F238E27FC236}">
                  <a16:creationId xmlns:a16="http://schemas.microsoft.com/office/drawing/2014/main" id="{9273540C-A083-4425-95C7-776DFAD9DD29}"/>
                </a:ext>
              </a:extLst>
            </p:cNvPr>
            <p:cNvGrpSpPr>
              <a:grpSpLocks/>
            </p:cNvGrpSpPr>
            <p:nvPr/>
          </p:nvGrpSpPr>
          <p:grpSpPr bwMode="auto">
            <a:xfrm>
              <a:off x="1875" y="10478"/>
              <a:ext cx="540" cy="540"/>
              <a:chOff x="7717" y="2497"/>
              <a:chExt cx="1580" cy="1620"/>
            </a:xfrm>
          </p:grpSpPr>
          <p:sp>
            <p:nvSpPr>
              <p:cNvPr id="28" name="AutoShape 44">
                <a:extLst>
                  <a:ext uri="{FF2B5EF4-FFF2-40B4-BE49-F238E27FC236}">
                    <a16:creationId xmlns:a16="http://schemas.microsoft.com/office/drawing/2014/main" id="{F76F22C9-CFF1-4B20-A745-FE0A476B7FD7}"/>
                  </a:ext>
                </a:extLst>
              </p:cNvPr>
              <p:cNvSpPr>
                <a:spLocks noChangeArrowheads="1"/>
              </p:cNvSpPr>
              <p:nvPr/>
            </p:nvSpPr>
            <p:spPr bwMode="auto">
              <a:xfrm>
                <a:off x="7717" y="2497"/>
                <a:ext cx="1580" cy="1620"/>
              </a:xfrm>
              <a:custGeom>
                <a:avLst/>
                <a:gdLst>
                  <a:gd name="T0" fmla="*/ 58 w 21600"/>
                  <a:gd name="T1" fmla="*/ 0 h 21600"/>
                  <a:gd name="T2" fmla="*/ 14 w 21600"/>
                  <a:gd name="T3" fmla="*/ 61 h 21600"/>
                  <a:gd name="T4" fmla="*/ 58 w 21600"/>
                  <a:gd name="T5" fmla="*/ 30 h 21600"/>
                  <a:gd name="T6" fmla="*/ 101 w 21600"/>
                  <a:gd name="T7" fmla="*/ 61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00FF"/>
              </a:solidFill>
              <a:ln w="12700">
                <a:solidFill>
                  <a:srgbClr val="000000"/>
                </a:solidFill>
                <a:miter lim="800000"/>
                <a:headEnd/>
                <a:tailEnd/>
              </a:ln>
            </p:spPr>
            <p:txBody>
              <a:bodyPr/>
              <a:lstStyle/>
              <a:p>
                <a:endParaRPr lang="fr-FR">
                  <a:latin typeface="Calibri" pitchFamily="34" charset="0"/>
                </a:endParaRPr>
              </a:p>
            </p:txBody>
          </p:sp>
          <p:sp>
            <p:nvSpPr>
              <p:cNvPr id="29" name="Oval 45">
                <a:extLst>
                  <a:ext uri="{FF2B5EF4-FFF2-40B4-BE49-F238E27FC236}">
                    <a16:creationId xmlns:a16="http://schemas.microsoft.com/office/drawing/2014/main" id="{4502E297-0917-4799-A97B-8BD26F2FD592}"/>
                  </a:ext>
                </a:extLst>
              </p:cNvPr>
              <p:cNvSpPr>
                <a:spLocks noChangeArrowheads="1"/>
              </p:cNvSpPr>
              <p:nvPr/>
            </p:nvSpPr>
            <p:spPr bwMode="auto">
              <a:xfrm>
                <a:off x="8112" y="2902"/>
                <a:ext cx="790" cy="810"/>
              </a:xfrm>
              <a:prstGeom prst="ellipse">
                <a:avLst/>
              </a:prstGeom>
              <a:solidFill>
                <a:srgbClr val="FFFFFF"/>
              </a:solidFill>
              <a:ln w="12700">
                <a:solidFill>
                  <a:srgbClr val="000000"/>
                </a:solidFill>
                <a:round/>
                <a:headEnd/>
                <a:tailEnd/>
              </a:ln>
            </p:spPr>
            <p:txBody>
              <a:bodyPr/>
              <a:lstStyle/>
              <a:p>
                <a:endParaRPr lang="fr-FR">
                  <a:latin typeface="Calibri" pitchFamily="34" charset="0"/>
                </a:endParaRPr>
              </a:p>
            </p:txBody>
          </p:sp>
          <p:sp>
            <p:nvSpPr>
              <p:cNvPr id="30" name="AutoShape 46">
                <a:extLst>
                  <a:ext uri="{FF2B5EF4-FFF2-40B4-BE49-F238E27FC236}">
                    <a16:creationId xmlns:a16="http://schemas.microsoft.com/office/drawing/2014/main" id="{9A2477E7-7AE7-42F9-81B5-097772C1BB90}"/>
                  </a:ext>
                </a:extLst>
              </p:cNvPr>
              <p:cNvSpPr>
                <a:spLocks noChangeArrowheads="1"/>
              </p:cNvSpPr>
              <p:nvPr/>
            </p:nvSpPr>
            <p:spPr bwMode="auto">
              <a:xfrm>
                <a:off x="7717"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sp>
            <p:nvSpPr>
              <p:cNvPr id="31" name="AutoShape 47">
                <a:extLst>
                  <a:ext uri="{FF2B5EF4-FFF2-40B4-BE49-F238E27FC236}">
                    <a16:creationId xmlns:a16="http://schemas.microsoft.com/office/drawing/2014/main" id="{E6A27AC5-19D7-459C-8B4F-5DB87B11E1B9}"/>
                  </a:ext>
                </a:extLst>
              </p:cNvPr>
              <p:cNvSpPr>
                <a:spLocks noChangeArrowheads="1"/>
              </p:cNvSpPr>
              <p:nvPr/>
            </p:nvSpPr>
            <p:spPr bwMode="auto">
              <a:xfrm>
                <a:off x="8902"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grpSp>
        <p:grpSp>
          <p:nvGrpSpPr>
            <p:cNvPr id="18" name="Group 48">
              <a:extLst>
                <a:ext uri="{FF2B5EF4-FFF2-40B4-BE49-F238E27FC236}">
                  <a16:creationId xmlns:a16="http://schemas.microsoft.com/office/drawing/2014/main" id="{4579E064-665B-431B-99E2-7E2C7BA9B7C7}"/>
                </a:ext>
              </a:extLst>
            </p:cNvPr>
            <p:cNvGrpSpPr>
              <a:grpSpLocks/>
            </p:cNvGrpSpPr>
            <p:nvPr/>
          </p:nvGrpSpPr>
          <p:grpSpPr bwMode="auto">
            <a:xfrm rot="10532169">
              <a:off x="6016" y="12840"/>
              <a:ext cx="540" cy="540"/>
              <a:chOff x="7717" y="2497"/>
              <a:chExt cx="1580" cy="1620"/>
            </a:xfrm>
          </p:grpSpPr>
          <p:sp>
            <p:nvSpPr>
              <p:cNvPr id="24" name="AutoShape 49">
                <a:extLst>
                  <a:ext uri="{FF2B5EF4-FFF2-40B4-BE49-F238E27FC236}">
                    <a16:creationId xmlns:a16="http://schemas.microsoft.com/office/drawing/2014/main" id="{6A7B7B0C-11FF-44BD-96E6-19B971D7E2AB}"/>
                  </a:ext>
                </a:extLst>
              </p:cNvPr>
              <p:cNvSpPr>
                <a:spLocks noChangeArrowheads="1"/>
              </p:cNvSpPr>
              <p:nvPr/>
            </p:nvSpPr>
            <p:spPr bwMode="auto">
              <a:xfrm>
                <a:off x="7717" y="2497"/>
                <a:ext cx="1580" cy="1620"/>
              </a:xfrm>
              <a:custGeom>
                <a:avLst/>
                <a:gdLst>
                  <a:gd name="T0" fmla="*/ 58 w 21600"/>
                  <a:gd name="T1" fmla="*/ 0 h 21600"/>
                  <a:gd name="T2" fmla="*/ 14 w 21600"/>
                  <a:gd name="T3" fmla="*/ 61 h 21600"/>
                  <a:gd name="T4" fmla="*/ 58 w 21600"/>
                  <a:gd name="T5" fmla="*/ 30 h 21600"/>
                  <a:gd name="T6" fmla="*/ 101 w 21600"/>
                  <a:gd name="T7" fmla="*/ 61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CC00"/>
              </a:solidFill>
              <a:ln w="12700">
                <a:solidFill>
                  <a:srgbClr val="000000"/>
                </a:solidFill>
                <a:miter lim="800000"/>
                <a:headEnd/>
                <a:tailEnd/>
              </a:ln>
            </p:spPr>
            <p:txBody>
              <a:bodyPr/>
              <a:lstStyle/>
              <a:p>
                <a:endParaRPr lang="fr-FR">
                  <a:latin typeface="Calibri" pitchFamily="34" charset="0"/>
                </a:endParaRPr>
              </a:p>
            </p:txBody>
          </p:sp>
          <p:sp>
            <p:nvSpPr>
              <p:cNvPr id="25" name="Oval 50">
                <a:extLst>
                  <a:ext uri="{FF2B5EF4-FFF2-40B4-BE49-F238E27FC236}">
                    <a16:creationId xmlns:a16="http://schemas.microsoft.com/office/drawing/2014/main" id="{098DCA90-91BF-40FE-B527-803345710831}"/>
                  </a:ext>
                </a:extLst>
              </p:cNvPr>
              <p:cNvSpPr>
                <a:spLocks noChangeArrowheads="1"/>
              </p:cNvSpPr>
              <p:nvPr/>
            </p:nvSpPr>
            <p:spPr bwMode="auto">
              <a:xfrm>
                <a:off x="8112" y="2902"/>
                <a:ext cx="790" cy="810"/>
              </a:xfrm>
              <a:prstGeom prst="ellipse">
                <a:avLst/>
              </a:prstGeom>
              <a:solidFill>
                <a:srgbClr val="FFFFFF"/>
              </a:solidFill>
              <a:ln w="12700">
                <a:solidFill>
                  <a:srgbClr val="000000"/>
                </a:solidFill>
                <a:round/>
                <a:headEnd/>
                <a:tailEnd/>
              </a:ln>
            </p:spPr>
            <p:txBody>
              <a:bodyPr/>
              <a:lstStyle/>
              <a:p>
                <a:endParaRPr lang="fr-FR">
                  <a:latin typeface="Calibri" pitchFamily="34" charset="0"/>
                </a:endParaRPr>
              </a:p>
            </p:txBody>
          </p:sp>
          <p:sp>
            <p:nvSpPr>
              <p:cNvPr id="26" name="AutoShape 51">
                <a:extLst>
                  <a:ext uri="{FF2B5EF4-FFF2-40B4-BE49-F238E27FC236}">
                    <a16:creationId xmlns:a16="http://schemas.microsoft.com/office/drawing/2014/main" id="{5295924B-675F-4358-A2EA-DF80FCB74BF8}"/>
                  </a:ext>
                </a:extLst>
              </p:cNvPr>
              <p:cNvSpPr>
                <a:spLocks noChangeArrowheads="1"/>
              </p:cNvSpPr>
              <p:nvPr/>
            </p:nvSpPr>
            <p:spPr bwMode="auto">
              <a:xfrm>
                <a:off x="7717"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sp>
            <p:nvSpPr>
              <p:cNvPr id="27" name="AutoShape 52">
                <a:extLst>
                  <a:ext uri="{FF2B5EF4-FFF2-40B4-BE49-F238E27FC236}">
                    <a16:creationId xmlns:a16="http://schemas.microsoft.com/office/drawing/2014/main" id="{9290A2EA-E9FE-4357-9672-276A1708D0DD}"/>
                  </a:ext>
                </a:extLst>
              </p:cNvPr>
              <p:cNvSpPr>
                <a:spLocks noChangeArrowheads="1"/>
              </p:cNvSpPr>
              <p:nvPr/>
            </p:nvSpPr>
            <p:spPr bwMode="auto">
              <a:xfrm>
                <a:off x="8902" y="3307"/>
                <a:ext cx="395" cy="405"/>
              </a:xfrm>
              <a:custGeom>
                <a:avLst/>
                <a:gdLst>
                  <a:gd name="T0" fmla="*/ 6 w 21600"/>
                  <a:gd name="T1" fmla="*/ 4 h 21600"/>
                  <a:gd name="T2" fmla="*/ 4 w 21600"/>
                  <a:gd name="T3" fmla="*/ 8 h 21600"/>
                  <a:gd name="T4" fmla="*/ 1 w 21600"/>
                  <a:gd name="T5" fmla="*/ 4 h 21600"/>
                  <a:gd name="T6" fmla="*/ 4 w 21600"/>
                  <a:gd name="T7" fmla="*/ 0 h 21600"/>
                  <a:gd name="T8" fmla="*/ 0 60000 65536"/>
                  <a:gd name="T9" fmla="*/ 0 60000 65536"/>
                  <a:gd name="T10" fmla="*/ 0 60000 65536"/>
                  <a:gd name="T11" fmla="*/ 0 60000 65536"/>
                  <a:gd name="T12" fmla="*/ 4484 w 21600"/>
                  <a:gd name="T13" fmla="*/ 4480 h 21600"/>
                  <a:gd name="T14" fmla="*/ 17116 w 21600"/>
                  <a:gd name="T15" fmla="*/ 1712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700">
                <a:solidFill>
                  <a:srgbClr val="000000"/>
                </a:solidFill>
                <a:miter lim="800000"/>
                <a:headEnd/>
                <a:tailEnd/>
              </a:ln>
            </p:spPr>
            <p:txBody>
              <a:bodyPr/>
              <a:lstStyle/>
              <a:p>
                <a:endParaRPr lang="fr-FR">
                  <a:latin typeface="Calibri" pitchFamily="34" charset="0"/>
                </a:endParaRPr>
              </a:p>
            </p:txBody>
          </p:sp>
        </p:grpSp>
        <p:sp>
          <p:nvSpPr>
            <p:cNvPr id="19" name="Oval 53">
              <a:extLst>
                <a:ext uri="{FF2B5EF4-FFF2-40B4-BE49-F238E27FC236}">
                  <a16:creationId xmlns:a16="http://schemas.microsoft.com/office/drawing/2014/main" id="{1A5A692A-04AA-4723-A1E5-4924634E7A34}"/>
                </a:ext>
              </a:extLst>
            </p:cNvPr>
            <p:cNvSpPr>
              <a:spLocks noChangeArrowheads="1"/>
            </p:cNvSpPr>
            <p:nvPr/>
          </p:nvSpPr>
          <p:spPr bwMode="auto">
            <a:xfrm rot="342678">
              <a:off x="2918" y="11745"/>
              <a:ext cx="360" cy="180"/>
            </a:xfrm>
            <a:prstGeom prst="ellipse">
              <a:avLst/>
            </a:prstGeom>
            <a:solidFill>
              <a:srgbClr val="FF6600"/>
            </a:solidFill>
            <a:ln w="9525">
              <a:solidFill>
                <a:srgbClr val="000000"/>
              </a:solidFill>
              <a:round/>
              <a:headEnd/>
              <a:tailEnd/>
            </a:ln>
          </p:spPr>
          <p:txBody>
            <a:bodyPr/>
            <a:lstStyle/>
            <a:p>
              <a:endParaRPr lang="fr-FR">
                <a:latin typeface="Calibri" pitchFamily="34" charset="0"/>
              </a:endParaRPr>
            </a:p>
          </p:txBody>
        </p:sp>
        <p:sp>
          <p:nvSpPr>
            <p:cNvPr id="20" name="Freeform 54">
              <a:extLst>
                <a:ext uri="{FF2B5EF4-FFF2-40B4-BE49-F238E27FC236}">
                  <a16:creationId xmlns:a16="http://schemas.microsoft.com/office/drawing/2014/main" id="{E01562E3-7B17-4AC8-99F2-798B94A7A47B}"/>
                </a:ext>
              </a:extLst>
            </p:cNvPr>
            <p:cNvSpPr>
              <a:spLocks/>
            </p:cNvSpPr>
            <p:nvPr/>
          </p:nvSpPr>
          <p:spPr bwMode="auto">
            <a:xfrm>
              <a:off x="2844" y="9996"/>
              <a:ext cx="1609" cy="1758"/>
            </a:xfrm>
            <a:custGeom>
              <a:avLst/>
              <a:gdLst>
                <a:gd name="T0" fmla="*/ 74 w 1609"/>
                <a:gd name="T1" fmla="*/ 1749 h 1758"/>
                <a:gd name="T2" fmla="*/ 29 w 1609"/>
                <a:gd name="T3" fmla="*/ 1614 h 1758"/>
                <a:gd name="T4" fmla="*/ 246 w 1609"/>
                <a:gd name="T5" fmla="*/ 887 h 1758"/>
                <a:gd name="T6" fmla="*/ 756 w 1609"/>
                <a:gd name="T7" fmla="*/ 114 h 1758"/>
                <a:gd name="T8" fmla="*/ 1609 w 1609"/>
                <a:gd name="T9" fmla="*/ 204 h 1758"/>
                <a:gd name="T10" fmla="*/ 0 60000 65536"/>
                <a:gd name="T11" fmla="*/ 0 60000 65536"/>
                <a:gd name="T12" fmla="*/ 0 60000 65536"/>
                <a:gd name="T13" fmla="*/ 0 60000 65536"/>
                <a:gd name="T14" fmla="*/ 0 60000 65536"/>
                <a:gd name="T15" fmla="*/ 0 w 1609"/>
                <a:gd name="T16" fmla="*/ 0 h 1758"/>
                <a:gd name="T17" fmla="*/ 1609 w 1609"/>
                <a:gd name="T18" fmla="*/ 1758 h 1758"/>
              </a:gdLst>
              <a:ahLst/>
              <a:cxnLst>
                <a:cxn ang="T10">
                  <a:pos x="T0" y="T1"/>
                </a:cxn>
                <a:cxn ang="T11">
                  <a:pos x="T2" y="T3"/>
                </a:cxn>
                <a:cxn ang="T12">
                  <a:pos x="T4" y="T5"/>
                </a:cxn>
                <a:cxn ang="T13">
                  <a:pos x="T6" y="T7"/>
                </a:cxn>
                <a:cxn ang="T14">
                  <a:pos x="T8" y="T9"/>
                </a:cxn>
              </a:cxnLst>
              <a:rect l="T15" t="T16" r="T17" b="T18"/>
              <a:pathLst>
                <a:path w="1609" h="1758">
                  <a:moveTo>
                    <a:pt x="74" y="1749"/>
                  </a:moveTo>
                  <a:cubicBezTo>
                    <a:pt x="37" y="1753"/>
                    <a:pt x="0" y="1758"/>
                    <a:pt x="29" y="1614"/>
                  </a:cubicBezTo>
                  <a:cubicBezTo>
                    <a:pt x="58" y="1470"/>
                    <a:pt x="125" y="1137"/>
                    <a:pt x="246" y="887"/>
                  </a:cubicBezTo>
                  <a:cubicBezTo>
                    <a:pt x="367" y="637"/>
                    <a:pt x="529" y="228"/>
                    <a:pt x="756" y="114"/>
                  </a:cubicBezTo>
                  <a:cubicBezTo>
                    <a:pt x="983" y="0"/>
                    <a:pt x="1296" y="102"/>
                    <a:pt x="1609" y="204"/>
                  </a:cubicBezTo>
                </a:path>
              </a:pathLst>
            </a:custGeom>
            <a:noFill/>
            <a:ln w="38100">
              <a:solidFill>
                <a:srgbClr val="000000"/>
              </a:solidFill>
              <a:round/>
              <a:headEnd/>
              <a:tailEnd type="triangle" w="med" len="med"/>
            </a:ln>
          </p:spPr>
          <p:txBody>
            <a:bodyPr/>
            <a:lstStyle/>
            <a:p>
              <a:endParaRPr lang="fr-FR">
                <a:latin typeface="Calibri" pitchFamily="34" charset="0"/>
              </a:endParaRPr>
            </a:p>
          </p:txBody>
        </p:sp>
        <p:sp>
          <p:nvSpPr>
            <p:cNvPr id="21" name="Freeform 55">
              <a:extLst>
                <a:ext uri="{FF2B5EF4-FFF2-40B4-BE49-F238E27FC236}">
                  <a16:creationId xmlns:a16="http://schemas.microsoft.com/office/drawing/2014/main" id="{B27EB485-37FA-4103-8559-C09088CA900C}"/>
                </a:ext>
              </a:extLst>
            </p:cNvPr>
            <p:cNvSpPr>
              <a:spLocks/>
            </p:cNvSpPr>
            <p:nvPr/>
          </p:nvSpPr>
          <p:spPr bwMode="auto">
            <a:xfrm>
              <a:off x="3907" y="11655"/>
              <a:ext cx="546" cy="658"/>
            </a:xfrm>
            <a:custGeom>
              <a:avLst/>
              <a:gdLst>
                <a:gd name="T0" fmla="*/ 0 w 240"/>
                <a:gd name="T1" fmla="*/ 658 h 240"/>
                <a:gd name="T2" fmla="*/ 546 w 240"/>
                <a:gd name="T3" fmla="*/ 0 h 240"/>
                <a:gd name="T4" fmla="*/ 0 60000 65536"/>
                <a:gd name="T5" fmla="*/ 0 60000 65536"/>
                <a:gd name="T6" fmla="*/ 0 w 240"/>
                <a:gd name="T7" fmla="*/ 0 h 240"/>
                <a:gd name="T8" fmla="*/ 240 w 240"/>
                <a:gd name="T9" fmla="*/ 240 h 240"/>
              </a:gdLst>
              <a:ahLst/>
              <a:cxnLst>
                <a:cxn ang="T4">
                  <a:pos x="T0" y="T1"/>
                </a:cxn>
                <a:cxn ang="T5">
                  <a:pos x="T2" y="T3"/>
                </a:cxn>
              </a:cxnLst>
              <a:rect l="T6" t="T7" r="T8" b="T9"/>
              <a:pathLst>
                <a:path w="240" h="240">
                  <a:moveTo>
                    <a:pt x="0" y="240"/>
                  </a:moveTo>
                  <a:cubicBezTo>
                    <a:pt x="76" y="175"/>
                    <a:pt x="152" y="110"/>
                    <a:pt x="240" y="0"/>
                  </a:cubicBezTo>
                </a:path>
              </a:pathLst>
            </a:custGeom>
            <a:noFill/>
            <a:ln w="19050">
              <a:solidFill>
                <a:srgbClr val="000000"/>
              </a:solidFill>
              <a:prstDash val="sysDot"/>
              <a:round/>
              <a:headEnd/>
              <a:tailEnd type="arrow" w="med" len="med"/>
            </a:ln>
          </p:spPr>
          <p:txBody>
            <a:bodyPr/>
            <a:lstStyle/>
            <a:p>
              <a:endParaRPr lang="fr-FR">
                <a:latin typeface="Calibri" pitchFamily="34" charset="0"/>
              </a:endParaRPr>
            </a:p>
          </p:txBody>
        </p:sp>
        <p:sp>
          <p:nvSpPr>
            <p:cNvPr id="22" name="Freeform 56">
              <a:extLst>
                <a:ext uri="{FF2B5EF4-FFF2-40B4-BE49-F238E27FC236}">
                  <a16:creationId xmlns:a16="http://schemas.microsoft.com/office/drawing/2014/main" id="{32524083-048E-4E40-BAA2-50CD9F2FF10B}"/>
                </a:ext>
              </a:extLst>
            </p:cNvPr>
            <p:cNvSpPr>
              <a:spLocks/>
            </p:cNvSpPr>
            <p:nvPr/>
          </p:nvSpPr>
          <p:spPr bwMode="auto">
            <a:xfrm>
              <a:off x="5215" y="11550"/>
              <a:ext cx="528" cy="881"/>
            </a:xfrm>
            <a:custGeom>
              <a:avLst/>
              <a:gdLst>
                <a:gd name="T0" fmla="*/ 0 w 528"/>
                <a:gd name="T1" fmla="*/ 881 h 881"/>
                <a:gd name="T2" fmla="*/ 360 w 528"/>
                <a:gd name="T3" fmla="*/ 448 h 881"/>
                <a:gd name="T4" fmla="*/ 528 w 528"/>
                <a:gd name="T5" fmla="*/ 0 h 881"/>
                <a:gd name="T6" fmla="*/ 0 60000 65536"/>
                <a:gd name="T7" fmla="*/ 0 60000 65536"/>
                <a:gd name="T8" fmla="*/ 0 60000 65536"/>
                <a:gd name="T9" fmla="*/ 0 w 528"/>
                <a:gd name="T10" fmla="*/ 0 h 881"/>
                <a:gd name="T11" fmla="*/ 528 w 528"/>
                <a:gd name="T12" fmla="*/ 881 h 881"/>
              </a:gdLst>
              <a:ahLst/>
              <a:cxnLst>
                <a:cxn ang="T6">
                  <a:pos x="T0" y="T1"/>
                </a:cxn>
                <a:cxn ang="T7">
                  <a:pos x="T2" y="T3"/>
                </a:cxn>
                <a:cxn ang="T8">
                  <a:pos x="T4" y="T5"/>
                </a:cxn>
              </a:cxnLst>
              <a:rect l="T9" t="T10" r="T11" b="T12"/>
              <a:pathLst>
                <a:path w="528" h="881">
                  <a:moveTo>
                    <a:pt x="0" y="881"/>
                  </a:moveTo>
                  <a:cubicBezTo>
                    <a:pt x="136" y="738"/>
                    <a:pt x="272" y="595"/>
                    <a:pt x="360" y="448"/>
                  </a:cubicBezTo>
                  <a:cubicBezTo>
                    <a:pt x="448" y="301"/>
                    <a:pt x="500" y="57"/>
                    <a:pt x="528" y="0"/>
                  </a:cubicBezTo>
                </a:path>
              </a:pathLst>
            </a:custGeom>
            <a:noFill/>
            <a:ln w="19050">
              <a:solidFill>
                <a:srgbClr val="000000"/>
              </a:solidFill>
              <a:prstDash val="sysDot"/>
              <a:round/>
              <a:headEnd/>
              <a:tailEnd type="arrow" w="med" len="med"/>
            </a:ln>
          </p:spPr>
          <p:txBody>
            <a:bodyPr/>
            <a:lstStyle/>
            <a:p>
              <a:endParaRPr lang="fr-FR">
                <a:latin typeface="Calibri" pitchFamily="34" charset="0"/>
              </a:endParaRPr>
            </a:p>
          </p:txBody>
        </p:sp>
        <p:sp>
          <p:nvSpPr>
            <p:cNvPr id="23" name="Freeform 57">
              <a:extLst>
                <a:ext uri="{FF2B5EF4-FFF2-40B4-BE49-F238E27FC236}">
                  <a16:creationId xmlns:a16="http://schemas.microsoft.com/office/drawing/2014/main" id="{E6A066D4-D882-4B8C-8E85-C9431926B11E}"/>
                </a:ext>
              </a:extLst>
            </p:cNvPr>
            <p:cNvSpPr>
              <a:spLocks/>
            </p:cNvSpPr>
            <p:nvPr/>
          </p:nvSpPr>
          <p:spPr bwMode="auto">
            <a:xfrm>
              <a:off x="6286" y="11745"/>
              <a:ext cx="476" cy="975"/>
            </a:xfrm>
            <a:custGeom>
              <a:avLst/>
              <a:gdLst>
                <a:gd name="T0" fmla="*/ 0 w 476"/>
                <a:gd name="T1" fmla="*/ 975 h 975"/>
                <a:gd name="T2" fmla="*/ 405 w 476"/>
                <a:gd name="T3" fmla="*/ 285 h 975"/>
                <a:gd name="T4" fmla="*/ 428 w 476"/>
                <a:gd name="T5" fmla="*/ 0 h 975"/>
                <a:gd name="T6" fmla="*/ 0 60000 65536"/>
                <a:gd name="T7" fmla="*/ 0 60000 65536"/>
                <a:gd name="T8" fmla="*/ 0 60000 65536"/>
                <a:gd name="T9" fmla="*/ 0 w 476"/>
                <a:gd name="T10" fmla="*/ 0 h 975"/>
                <a:gd name="T11" fmla="*/ 476 w 476"/>
                <a:gd name="T12" fmla="*/ 975 h 975"/>
              </a:gdLst>
              <a:ahLst/>
              <a:cxnLst>
                <a:cxn ang="T6">
                  <a:pos x="T0" y="T1"/>
                </a:cxn>
                <a:cxn ang="T7">
                  <a:pos x="T2" y="T3"/>
                </a:cxn>
                <a:cxn ang="T8">
                  <a:pos x="T4" y="T5"/>
                </a:cxn>
              </a:cxnLst>
              <a:rect l="T9" t="T10" r="T11" b="T12"/>
              <a:pathLst>
                <a:path w="476" h="975">
                  <a:moveTo>
                    <a:pt x="0" y="975"/>
                  </a:moveTo>
                  <a:cubicBezTo>
                    <a:pt x="167" y="711"/>
                    <a:pt x="334" y="448"/>
                    <a:pt x="405" y="285"/>
                  </a:cubicBezTo>
                  <a:cubicBezTo>
                    <a:pt x="476" y="122"/>
                    <a:pt x="452" y="61"/>
                    <a:pt x="428" y="0"/>
                  </a:cubicBezTo>
                </a:path>
              </a:pathLst>
            </a:custGeom>
            <a:noFill/>
            <a:ln w="19050">
              <a:solidFill>
                <a:srgbClr val="000000"/>
              </a:solidFill>
              <a:prstDash val="sysDot"/>
              <a:round/>
              <a:headEnd/>
              <a:tailEnd type="arrow" w="med" len="med"/>
            </a:ln>
          </p:spPr>
          <p:txBody>
            <a:bodyPr/>
            <a:lstStyle/>
            <a:p>
              <a:endParaRPr lang="fr-FR">
                <a:latin typeface="Calibri" pitchFamily="34" charset="0"/>
              </a:endParaRPr>
            </a:p>
          </p:txBody>
        </p:sp>
      </p:grpSp>
      <p:pic>
        <p:nvPicPr>
          <p:cNvPr id="65" name="Image 64">
            <a:extLst>
              <a:ext uri="{FF2B5EF4-FFF2-40B4-BE49-F238E27FC236}">
                <a16:creationId xmlns:a16="http://schemas.microsoft.com/office/drawing/2014/main" id="{609CE9DD-8007-479F-9124-02AC79B3F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6139" y="257409"/>
            <a:ext cx="1261057" cy="831616"/>
          </a:xfrm>
          <a:prstGeom prst="rect">
            <a:avLst/>
          </a:prstGeom>
        </p:spPr>
      </p:pic>
      <p:sp>
        <p:nvSpPr>
          <p:cNvPr id="70" name="Espace réservé du texte 1">
            <a:extLst>
              <a:ext uri="{FF2B5EF4-FFF2-40B4-BE49-F238E27FC236}">
                <a16:creationId xmlns:a16="http://schemas.microsoft.com/office/drawing/2014/main" id="{53ABEF4A-D0BA-4AED-9117-DD1A5EE8C1D4}"/>
              </a:ext>
            </a:extLst>
          </p:cNvPr>
          <p:cNvSpPr>
            <a:spLocks noGrp="1"/>
          </p:cNvSpPr>
          <p:nvPr>
            <p:ph type="body" sz="quarter" idx="13"/>
          </p:nvPr>
        </p:nvSpPr>
        <p:spPr>
          <a:xfrm>
            <a:off x="360720" y="68826"/>
            <a:ext cx="9904024" cy="1020199"/>
          </a:xfrm>
        </p:spPr>
        <p:txBody>
          <a:bodyPr/>
          <a:lstStyle/>
          <a:p>
            <a:r>
              <a:rPr lang="fr-FR" dirty="0"/>
              <a:t>Les formes de jeu</a:t>
            </a:r>
          </a:p>
        </p:txBody>
      </p:sp>
      <p:pic>
        <p:nvPicPr>
          <p:cNvPr id="64" name="Image 3" descr="C:\Users\vacardon\AppData\Local\Microsoft\Windows\INetCache\Content.Word\Logo_DSDEN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9752" y="283742"/>
            <a:ext cx="2403507" cy="59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63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2A79281-5E97-9220-630F-F880C5211B4F}"/>
              </a:ext>
            </a:extLst>
          </p:cNvPr>
          <p:cNvSpPr>
            <a:spLocks noGrp="1"/>
          </p:cNvSpPr>
          <p:nvPr>
            <p:ph type="body" sz="quarter" idx="10"/>
          </p:nvPr>
        </p:nvSpPr>
        <p:spPr>
          <a:xfrm>
            <a:off x="1818788" y="2885537"/>
            <a:ext cx="8554423" cy="1408471"/>
          </a:xfrm>
        </p:spPr>
        <p:txBody>
          <a:bodyPr/>
          <a:lstStyle/>
          <a:p>
            <a:pPr algn="ctr"/>
            <a:r>
              <a:rPr lang="fr-FR" u="sng" dirty="0"/>
              <a:t>Propositions de situations d’apprentissage évolutives</a:t>
            </a:r>
          </a:p>
        </p:txBody>
      </p:sp>
    </p:spTree>
    <p:extLst>
      <p:ext uri="{BB962C8B-B14F-4D97-AF65-F5344CB8AC3E}">
        <p14:creationId xmlns:p14="http://schemas.microsoft.com/office/powerpoint/2010/main" val="1452964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7A7AD33-7212-FD20-FCA0-4239FB28E127}"/>
              </a:ext>
            </a:extLst>
          </p:cNvPr>
          <p:cNvPicPr>
            <a:picLocks noChangeAspect="1"/>
          </p:cNvPicPr>
          <p:nvPr/>
        </p:nvPicPr>
        <p:blipFill>
          <a:blip r:embed="rId2"/>
          <a:stretch>
            <a:fillRect/>
          </a:stretch>
        </p:blipFill>
        <p:spPr>
          <a:xfrm>
            <a:off x="432079" y="723665"/>
            <a:ext cx="11163719" cy="5898199"/>
          </a:xfrm>
          <a:prstGeom prst="rect">
            <a:avLst/>
          </a:prstGeom>
        </p:spPr>
      </p:pic>
    </p:spTree>
    <p:extLst>
      <p:ext uri="{BB962C8B-B14F-4D97-AF65-F5344CB8AC3E}">
        <p14:creationId xmlns:p14="http://schemas.microsoft.com/office/powerpoint/2010/main" val="3016270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941B301-CCCA-973A-2D1D-40A48B6869FD}"/>
              </a:ext>
            </a:extLst>
          </p:cNvPr>
          <p:cNvPicPr>
            <a:picLocks noChangeAspect="1"/>
          </p:cNvPicPr>
          <p:nvPr/>
        </p:nvPicPr>
        <p:blipFill>
          <a:blip r:embed="rId2"/>
          <a:stretch>
            <a:fillRect/>
          </a:stretch>
        </p:blipFill>
        <p:spPr>
          <a:xfrm>
            <a:off x="351692" y="700803"/>
            <a:ext cx="11364686" cy="5971302"/>
          </a:xfrm>
          <a:prstGeom prst="rect">
            <a:avLst/>
          </a:prstGeom>
        </p:spPr>
      </p:pic>
    </p:spTree>
    <p:extLst>
      <p:ext uri="{BB962C8B-B14F-4D97-AF65-F5344CB8AC3E}">
        <p14:creationId xmlns:p14="http://schemas.microsoft.com/office/powerpoint/2010/main" val="4129389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31D75EA-957F-46A9-824A-0CD400BE6818}"/>
              </a:ext>
            </a:extLst>
          </p:cNvPr>
          <p:cNvPicPr>
            <a:picLocks noChangeAspect="1"/>
          </p:cNvPicPr>
          <p:nvPr/>
        </p:nvPicPr>
        <p:blipFill>
          <a:blip r:embed="rId2"/>
          <a:stretch>
            <a:fillRect/>
          </a:stretch>
        </p:blipFill>
        <p:spPr>
          <a:xfrm>
            <a:off x="391885" y="514097"/>
            <a:ext cx="11515411" cy="6107767"/>
          </a:xfrm>
          <a:prstGeom prst="rect">
            <a:avLst/>
          </a:prstGeom>
        </p:spPr>
      </p:pic>
    </p:spTree>
    <p:extLst>
      <p:ext uri="{BB962C8B-B14F-4D97-AF65-F5344CB8AC3E}">
        <p14:creationId xmlns:p14="http://schemas.microsoft.com/office/powerpoint/2010/main" val="2010881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D42522A-7DDA-403C-313D-B27D75A9791E}"/>
              </a:ext>
            </a:extLst>
          </p:cNvPr>
          <p:cNvPicPr>
            <a:picLocks noChangeAspect="1"/>
          </p:cNvPicPr>
          <p:nvPr/>
        </p:nvPicPr>
        <p:blipFill>
          <a:blip r:embed="rId2"/>
          <a:stretch>
            <a:fillRect/>
          </a:stretch>
        </p:blipFill>
        <p:spPr>
          <a:xfrm>
            <a:off x="200966" y="723480"/>
            <a:ext cx="11796765" cy="6134519"/>
          </a:xfrm>
          <a:prstGeom prst="rect">
            <a:avLst/>
          </a:prstGeom>
        </p:spPr>
      </p:pic>
    </p:spTree>
    <p:extLst>
      <p:ext uri="{BB962C8B-B14F-4D97-AF65-F5344CB8AC3E}">
        <p14:creationId xmlns:p14="http://schemas.microsoft.com/office/powerpoint/2010/main" val="722905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8">
            <a:extLst>
              <a:ext uri="{FF2B5EF4-FFF2-40B4-BE49-F238E27FC236}">
                <a16:creationId xmlns:a16="http://schemas.microsoft.com/office/drawing/2014/main" id="{3C60A639-0361-4363-9F7A-950585678A10}"/>
              </a:ext>
            </a:extLst>
          </p:cNvPr>
          <p:cNvSpPr txBox="1">
            <a:spLocks noChangeArrowheads="1"/>
          </p:cNvSpPr>
          <p:nvPr/>
        </p:nvSpPr>
        <p:spPr bwMode="auto">
          <a:xfrm>
            <a:off x="234806" y="593657"/>
            <a:ext cx="11082867" cy="618022"/>
          </a:xfrm>
          <a:prstGeom prst="rect">
            <a:avLst/>
          </a:prstGeom>
          <a:noFill/>
          <a:ln w="9525">
            <a:noFill/>
            <a:miter lim="800000"/>
            <a:headEnd/>
            <a:tailEnd/>
          </a:ln>
        </p:spPr>
        <p:txBody>
          <a:bodyPr/>
          <a:lstStyle/>
          <a:p>
            <a:pPr algn="just">
              <a:spcAft>
                <a:spcPts val="1000"/>
              </a:spcAft>
            </a:pPr>
            <a:r>
              <a:rPr lang="fr-FR" sz="3200" b="1" dirty="0">
                <a:solidFill>
                  <a:srgbClr val="C00000"/>
                </a:solidFill>
                <a:latin typeface="Calibri" pitchFamily="34" charset="0"/>
                <a:sym typeface="Wingdings" pitchFamily="2" charset="2"/>
              </a:rPr>
              <a:t>Conduire et maitriser un affrontement collectif et interindividuel</a:t>
            </a:r>
          </a:p>
        </p:txBody>
      </p:sp>
      <p:sp>
        <p:nvSpPr>
          <p:cNvPr id="64" name="Titre 1">
            <a:extLst>
              <a:ext uri="{FF2B5EF4-FFF2-40B4-BE49-F238E27FC236}">
                <a16:creationId xmlns:a16="http://schemas.microsoft.com/office/drawing/2014/main" id="{F8CE8BD5-8FA6-479A-BF59-A919D0A36073}"/>
              </a:ext>
            </a:extLst>
          </p:cNvPr>
          <p:cNvSpPr txBox="1">
            <a:spLocks/>
          </p:cNvSpPr>
          <p:nvPr/>
        </p:nvSpPr>
        <p:spPr>
          <a:xfrm>
            <a:off x="234806" y="67933"/>
            <a:ext cx="1108286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dirty="0">
                <a:solidFill>
                  <a:srgbClr val="002060"/>
                </a:solidFill>
                <a:latin typeface="Trebuchet MS" panose="020B0603020202020204" pitchFamily="34" charset="0"/>
              </a:rPr>
              <a:t>Socle commun EPS rugby</a:t>
            </a:r>
            <a:endParaRPr lang="fr-FR" sz="4000" dirty="0">
              <a:solidFill>
                <a:srgbClr val="002060"/>
              </a:solidFill>
            </a:endParaRPr>
          </a:p>
        </p:txBody>
      </p:sp>
      <p:sp>
        <p:nvSpPr>
          <p:cNvPr id="2" name="Rectangle : coins arrondis 1">
            <a:extLst>
              <a:ext uri="{FF2B5EF4-FFF2-40B4-BE49-F238E27FC236}">
                <a16:creationId xmlns:a16="http://schemas.microsoft.com/office/drawing/2014/main" id="{9B2C9CB8-FA18-402F-96EE-07F67003DEF0}"/>
              </a:ext>
            </a:extLst>
          </p:cNvPr>
          <p:cNvSpPr/>
          <p:nvPr/>
        </p:nvSpPr>
        <p:spPr>
          <a:xfrm>
            <a:off x="474027" y="1211679"/>
            <a:ext cx="2282617" cy="466991"/>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a:solidFill>
                  <a:sysClr val="windowText" lastClr="000000"/>
                </a:solidFill>
              </a:rPr>
              <a:t>Attendus de fin de cycle</a:t>
            </a:r>
          </a:p>
        </p:txBody>
      </p:sp>
      <p:sp>
        <p:nvSpPr>
          <p:cNvPr id="69" name="Rectangle : coins arrondis 68">
            <a:extLst>
              <a:ext uri="{FF2B5EF4-FFF2-40B4-BE49-F238E27FC236}">
                <a16:creationId xmlns:a16="http://schemas.microsoft.com/office/drawing/2014/main" id="{00186DB9-FF39-433B-A8E6-A8D84BB30D11}"/>
              </a:ext>
            </a:extLst>
          </p:cNvPr>
          <p:cNvSpPr/>
          <p:nvPr/>
        </p:nvSpPr>
        <p:spPr>
          <a:xfrm>
            <a:off x="474025" y="1768540"/>
            <a:ext cx="2282617" cy="1269421"/>
          </a:xfrm>
          <a:prstGeom prst="roundRect">
            <a:avLst/>
          </a:prstGeom>
          <a:solidFill>
            <a:schemeClr val="bg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rgbClr val="002060"/>
                </a:solidFill>
              </a:rPr>
              <a:t>S’organiser tactiquement pour gagner le duel ou le match en identifiant les situations favorables de marque</a:t>
            </a:r>
          </a:p>
        </p:txBody>
      </p:sp>
      <p:sp>
        <p:nvSpPr>
          <p:cNvPr id="70" name="Rectangle : coins arrondis 69">
            <a:extLst>
              <a:ext uri="{FF2B5EF4-FFF2-40B4-BE49-F238E27FC236}">
                <a16:creationId xmlns:a16="http://schemas.microsoft.com/office/drawing/2014/main" id="{365916EC-3C43-4CC7-B504-7EC432568112}"/>
              </a:ext>
            </a:extLst>
          </p:cNvPr>
          <p:cNvSpPr/>
          <p:nvPr/>
        </p:nvSpPr>
        <p:spPr>
          <a:xfrm>
            <a:off x="474025" y="3124058"/>
            <a:ext cx="2282617" cy="1019188"/>
          </a:xfrm>
          <a:prstGeom prst="roundRect">
            <a:avLst/>
          </a:prstGeom>
          <a:solidFill>
            <a:schemeClr val="bg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rgbClr val="002060"/>
                </a:solidFill>
              </a:rPr>
              <a:t>Maintenir un engagement moteur efficace sur tout le temps de jeu prévu</a:t>
            </a:r>
          </a:p>
        </p:txBody>
      </p:sp>
      <p:sp>
        <p:nvSpPr>
          <p:cNvPr id="71" name="Rectangle : coins arrondis 70">
            <a:extLst>
              <a:ext uri="{FF2B5EF4-FFF2-40B4-BE49-F238E27FC236}">
                <a16:creationId xmlns:a16="http://schemas.microsoft.com/office/drawing/2014/main" id="{A1DEF45C-426B-42DF-AC13-E3A2C368768F}"/>
              </a:ext>
            </a:extLst>
          </p:cNvPr>
          <p:cNvSpPr/>
          <p:nvPr/>
        </p:nvSpPr>
        <p:spPr>
          <a:xfrm>
            <a:off x="474025" y="4232251"/>
            <a:ext cx="2282617" cy="707889"/>
          </a:xfrm>
          <a:prstGeom prst="roundRect">
            <a:avLst/>
          </a:prstGeom>
          <a:solidFill>
            <a:schemeClr val="bg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rgbClr val="002060"/>
                </a:solidFill>
              </a:rPr>
              <a:t>Respecter les partenaires, les adversaires et l’arbitre</a:t>
            </a:r>
          </a:p>
        </p:txBody>
      </p:sp>
      <p:sp>
        <p:nvSpPr>
          <p:cNvPr id="72" name="Rectangle : coins arrondis 71">
            <a:extLst>
              <a:ext uri="{FF2B5EF4-FFF2-40B4-BE49-F238E27FC236}">
                <a16:creationId xmlns:a16="http://schemas.microsoft.com/office/drawing/2014/main" id="{7AF13328-2118-4434-B767-BA2B34771286}"/>
              </a:ext>
            </a:extLst>
          </p:cNvPr>
          <p:cNvSpPr/>
          <p:nvPr/>
        </p:nvSpPr>
        <p:spPr>
          <a:xfrm>
            <a:off x="474025" y="5004421"/>
            <a:ext cx="2282617" cy="969850"/>
          </a:xfrm>
          <a:prstGeom prst="roundRect">
            <a:avLst/>
          </a:prstGeom>
          <a:solidFill>
            <a:schemeClr val="bg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rgbClr val="002060"/>
                </a:solidFill>
              </a:rPr>
              <a:t>Assurer différents rôles sociaux inhérents à l’activité et à l’organisation de la classe</a:t>
            </a:r>
          </a:p>
        </p:txBody>
      </p:sp>
      <p:sp>
        <p:nvSpPr>
          <p:cNvPr id="73" name="Rectangle : coins arrondis 72">
            <a:extLst>
              <a:ext uri="{FF2B5EF4-FFF2-40B4-BE49-F238E27FC236}">
                <a16:creationId xmlns:a16="http://schemas.microsoft.com/office/drawing/2014/main" id="{E19DD758-E48F-4667-9EF5-93DA0F42BAA3}"/>
              </a:ext>
            </a:extLst>
          </p:cNvPr>
          <p:cNvSpPr/>
          <p:nvPr/>
        </p:nvSpPr>
        <p:spPr>
          <a:xfrm>
            <a:off x="474025" y="6038552"/>
            <a:ext cx="2282617" cy="707889"/>
          </a:xfrm>
          <a:prstGeom prst="roundRect">
            <a:avLst/>
          </a:prstGeom>
          <a:solidFill>
            <a:schemeClr val="bg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rgbClr val="002060"/>
                </a:solidFill>
              </a:rPr>
              <a:t>Accepter le résultat de la rencontre et être capable de le commenter</a:t>
            </a:r>
          </a:p>
        </p:txBody>
      </p:sp>
      <p:sp>
        <p:nvSpPr>
          <p:cNvPr id="74" name="Rectangle : coins arrondis 73">
            <a:extLst>
              <a:ext uri="{FF2B5EF4-FFF2-40B4-BE49-F238E27FC236}">
                <a16:creationId xmlns:a16="http://schemas.microsoft.com/office/drawing/2014/main" id="{363AADA7-5EE8-439A-9876-6AE45BF735D7}"/>
              </a:ext>
            </a:extLst>
          </p:cNvPr>
          <p:cNvSpPr/>
          <p:nvPr/>
        </p:nvSpPr>
        <p:spPr>
          <a:xfrm>
            <a:off x="2995865" y="1211679"/>
            <a:ext cx="8961329" cy="466991"/>
          </a:xfrm>
          <a:prstGeom prst="round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a:solidFill>
                  <a:sysClr val="windowText" lastClr="000000"/>
                </a:solidFill>
              </a:rPr>
              <a:t>Compétences travaillées pendant le cycle</a:t>
            </a:r>
          </a:p>
        </p:txBody>
      </p:sp>
      <p:sp>
        <p:nvSpPr>
          <p:cNvPr id="75" name="Rectangle : coins arrondis 74">
            <a:extLst>
              <a:ext uri="{FF2B5EF4-FFF2-40B4-BE49-F238E27FC236}">
                <a16:creationId xmlns:a16="http://schemas.microsoft.com/office/drawing/2014/main" id="{BF08084D-B663-400A-83EF-71BC2F292176}"/>
              </a:ext>
            </a:extLst>
          </p:cNvPr>
          <p:cNvSpPr/>
          <p:nvPr/>
        </p:nvSpPr>
        <p:spPr>
          <a:xfrm>
            <a:off x="2995866" y="2327182"/>
            <a:ext cx="3515265" cy="696900"/>
          </a:xfrm>
          <a:prstGeom prst="roundRect">
            <a:avLst/>
          </a:prstGeom>
          <a:solidFill>
            <a:schemeClr val="bg1"/>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Rechercher le gain de l’affrontement par des choix tactiques simples</a:t>
            </a:r>
          </a:p>
        </p:txBody>
      </p:sp>
      <p:sp>
        <p:nvSpPr>
          <p:cNvPr id="76" name="Rectangle : coins arrondis 75">
            <a:extLst>
              <a:ext uri="{FF2B5EF4-FFF2-40B4-BE49-F238E27FC236}">
                <a16:creationId xmlns:a16="http://schemas.microsoft.com/office/drawing/2014/main" id="{CF42B663-5185-441C-90E4-F311F635B284}"/>
              </a:ext>
            </a:extLst>
          </p:cNvPr>
          <p:cNvSpPr/>
          <p:nvPr/>
        </p:nvSpPr>
        <p:spPr>
          <a:xfrm>
            <a:off x="2995866" y="4558938"/>
            <a:ext cx="3515264" cy="707889"/>
          </a:xfrm>
          <a:prstGeom prst="roundRect">
            <a:avLst/>
          </a:prstGeom>
          <a:solidFill>
            <a:schemeClr val="bg1"/>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Adapter son jeu et ses actions aux adversaires et à ses partenaires</a:t>
            </a:r>
          </a:p>
        </p:txBody>
      </p:sp>
      <p:sp>
        <p:nvSpPr>
          <p:cNvPr id="77" name="Rectangle : coins arrondis 76">
            <a:extLst>
              <a:ext uri="{FF2B5EF4-FFF2-40B4-BE49-F238E27FC236}">
                <a16:creationId xmlns:a16="http://schemas.microsoft.com/office/drawing/2014/main" id="{D72DE71E-C71D-4F61-B07A-32E5043EE84D}"/>
              </a:ext>
            </a:extLst>
          </p:cNvPr>
          <p:cNvSpPr/>
          <p:nvPr/>
        </p:nvSpPr>
        <p:spPr>
          <a:xfrm>
            <a:off x="6731125" y="2341062"/>
            <a:ext cx="2282617" cy="696899"/>
          </a:xfrm>
          <a:prstGeom prst="roundRect">
            <a:avLst/>
          </a:prstGeom>
          <a:solidFill>
            <a:schemeClr val="bg1"/>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Coordonner des actions motrices simples</a:t>
            </a:r>
          </a:p>
        </p:txBody>
      </p:sp>
      <p:sp>
        <p:nvSpPr>
          <p:cNvPr id="78" name="Rectangle : coins arrondis 77">
            <a:extLst>
              <a:ext uri="{FF2B5EF4-FFF2-40B4-BE49-F238E27FC236}">
                <a16:creationId xmlns:a16="http://schemas.microsoft.com/office/drawing/2014/main" id="{83008610-9628-4F7A-AA33-590A278D6EAF}"/>
              </a:ext>
            </a:extLst>
          </p:cNvPr>
          <p:cNvSpPr/>
          <p:nvPr/>
        </p:nvSpPr>
        <p:spPr>
          <a:xfrm>
            <a:off x="9116333" y="4227853"/>
            <a:ext cx="2940664" cy="570224"/>
          </a:xfrm>
          <a:prstGeom prst="roundRect">
            <a:avLst/>
          </a:prstGeom>
          <a:solidFill>
            <a:schemeClr val="bg1"/>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Se reconnaitre attaquant / défenseur</a:t>
            </a:r>
          </a:p>
        </p:txBody>
      </p:sp>
      <p:sp>
        <p:nvSpPr>
          <p:cNvPr id="79" name="Rectangle : coins arrondis 78">
            <a:extLst>
              <a:ext uri="{FF2B5EF4-FFF2-40B4-BE49-F238E27FC236}">
                <a16:creationId xmlns:a16="http://schemas.microsoft.com/office/drawing/2014/main" id="{2E9C8E4F-2AE1-4291-A14E-CE748426731B}"/>
              </a:ext>
            </a:extLst>
          </p:cNvPr>
          <p:cNvSpPr/>
          <p:nvPr/>
        </p:nvSpPr>
        <p:spPr>
          <a:xfrm>
            <a:off x="9133934" y="2337058"/>
            <a:ext cx="2823260" cy="700903"/>
          </a:xfrm>
          <a:prstGeom prst="roundRect">
            <a:avLst/>
          </a:prstGeom>
          <a:solidFill>
            <a:schemeClr val="bg1"/>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Coopérer pour attaquer et défendre</a:t>
            </a:r>
          </a:p>
        </p:txBody>
      </p:sp>
      <p:sp>
        <p:nvSpPr>
          <p:cNvPr id="80" name="Rectangle : coins arrondis 79">
            <a:extLst>
              <a:ext uri="{FF2B5EF4-FFF2-40B4-BE49-F238E27FC236}">
                <a16:creationId xmlns:a16="http://schemas.microsoft.com/office/drawing/2014/main" id="{F8466510-C3D0-401B-ADB9-D1326E2228DD}"/>
              </a:ext>
            </a:extLst>
          </p:cNvPr>
          <p:cNvSpPr/>
          <p:nvPr/>
        </p:nvSpPr>
        <p:spPr>
          <a:xfrm>
            <a:off x="9133933" y="5586600"/>
            <a:ext cx="2923064" cy="570224"/>
          </a:xfrm>
          <a:prstGeom prst="roundRect">
            <a:avLst/>
          </a:prstGeom>
          <a:solidFill>
            <a:schemeClr val="bg1"/>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Accepter de tenir des rôles simples d’arbitre et des observateurs</a:t>
            </a:r>
          </a:p>
        </p:txBody>
      </p:sp>
      <p:sp>
        <p:nvSpPr>
          <p:cNvPr id="81" name="Rectangle : coins arrondis 80">
            <a:extLst>
              <a:ext uri="{FF2B5EF4-FFF2-40B4-BE49-F238E27FC236}">
                <a16:creationId xmlns:a16="http://schemas.microsoft.com/office/drawing/2014/main" id="{C0518553-09DA-4A72-B281-C58197D9554C}"/>
              </a:ext>
            </a:extLst>
          </p:cNvPr>
          <p:cNvSpPr/>
          <p:nvPr/>
        </p:nvSpPr>
        <p:spPr>
          <a:xfrm>
            <a:off x="6731125" y="5948199"/>
            <a:ext cx="2282617" cy="733140"/>
          </a:xfrm>
          <a:prstGeom prst="roundRect">
            <a:avLst/>
          </a:prstGeom>
          <a:solidFill>
            <a:schemeClr val="bg1"/>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S’informer pour agir</a:t>
            </a:r>
          </a:p>
        </p:txBody>
      </p:sp>
      <p:sp>
        <p:nvSpPr>
          <p:cNvPr id="82" name="Rectangle : coins arrondis 81">
            <a:extLst>
              <a:ext uri="{FF2B5EF4-FFF2-40B4-BE49-F238E27FC236}">
                <a16:creationId xmlns:a16="http://schemas.microsoft.com/office/drawing/2014/main" id="{6F1A7A00-A3DB-45FB-8530-3BA0CD0F9AFB}"/>
              </a:ext>
            </a:extLst>
          </p:cNvPr>
          <p:cNvSpPr/>
          <p:nvPr/>
        </p:nvSpPr>
        <p:spPr>
          <a:xfrm>
            <a:off x="2995865" y="1767720"/>
            <a:ext cx="8961329" cy="466991"/>
          </a:xfrm>
          <a:prstGeom prst="roundRect">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a:solidFill>
                  <a:sysClr val="windowText" lastClr="000000"/>
                </a:solidFill>
              </a:rPr>
              <a:t>Compétences spécifiques rugby</a:t>
            </a:r>
          </a:p>
        </p:txBody>
      </p:sp>
      <p:sp>
        <p:nvSpPr>
          <p:cNvPr id="83" name="Rectangle : coins arrondis 82">
            <a:extLst>
              <a:ext uri="{FF2B5EF4-FFF2-40B4-BE49-F238E27FC236}">
                <a16:creationId xmlns:a16="http://schemas.microsoft.com/office/drawing/2014/main" id="{698D8108-92D3-4E5D-AA32-728FEC68BC9A}"/>
              </a:ext>
            </a:extLst>
          </p:cNvPr>
          <p:cNvSpPr/>
          <p:nvPr/>
        </p:nvSpPr>
        <p:spPr>
          <a:xfrm>
            <a:off x="2995865" y="3134870"/>
            <a:ext cx="3515266" cy="1305336"/>
          </a:xfrm>
          <a:prstGeom prst="roundRect">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400" b="1" i="1" dirty="0">
                <a:solidFill>
                  <a:schemeClr val="tx1"/>
                </a:solidFill>
              </a:rPr>
              <a:t>Être capable d’avancer seul</a:t>
            </a:r>
          </a:p>
          <a:p>
            <a:r>
              <a:rPr lang="fr-FR" sz="1400" b="1" i="1" dirty="0">
                <a:solidFill>
                  <a:schemeClr val="tx1"/>
                </a:solidFill>
              </a:rPr>
              <a:t>Être capable de progresser collectivement vers l’en but adverse</a:t>
            </a:r>
          </a:p>
          <a:p>
            <a:r>
              <a:rPr lang="fr-FR" sz="1400" b="1" i="1" dirty="0">
                <a:solidFill>
                  <a:schemeClr val="tx1"/>
                </a:solidFill>
              </a:rPr>
              <a:t>Être capable de faire avancer par la passe</a:t>
            </a:r>
          </a:p>
          <a:p>
            <a:r>
              <a:rPr lang="fr-FR" sz="1400" b="1" i="1" dirty="0">
                <a:solidFill>
                  <a:schemeClr val="tx1"/>
                </a:solidFill>
              </a:rPr>
              <a:t>Être capable de soutenir le porteur de balle</a:t>
            </a:r>
          </a:p>
        </p:txBody>
      </p:sp>
      <p:sp>
        <p:nvSpPr>
          <p:cNvPr id="84" name="Rectangle : coins arrondis 83">
            <a:extLst>
              <a:ext uri="{FF2B5EF4-FFF2-40B4-BE49-F238E27FC236}">
                <a16:creationId xmlns:a16="http://schemas.microsoft.com/office/drawing/2014/main" id="{7ED34440-846F-4640-B1CB-9C6A9CEA1245}"/>
              </a:ext>
            </a:extLst>
          </p:cNvPr>
          <p:cNvSpPr/>
          <p:nvPr/>
        </p:nvSpPr>
        <p:spPr>
          <a:xfrm>
            <a:off x="2995865" y="5385559"/>
            <a:ext cx="3515266" cy="890968"/>
          </a:xfrm>
          <a:prstGeom prst="roundRect">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400" b="1" i="1" dirty="0">
                <a:solidFill>
                  <a:schemeClr val="tx1"/>
                </a:solidFill>
              </a:rPr>
              <a:t>Être capable de faire le meilleur choix entre avancer seul et/ou faire avancer par la passe</a:t>
            </a:r>
          </a:p>
          <a:p>
            <a:r>
              <a:rPr lang="fr-FR" sz="1400" b="1" i="1" dirty="0">
                <a:solidFill>
                  <a:schemeClr val="tx1"/>
                </a:solidFill>
              </a:rPr>
              <a:t>Être capable de soutenir le PB</a:t>
            </a:r>
          </a:p>
        </p:txBody>
      </p:sp>
      <p:sp>
        <p:nvSpPr>
          <p:cNvPr id="85" name="Rectangle : coins arrondis 84">
            <a:extLst>
              <a:ext uri="{FF2B5EF4-FFF2-40B4-BE49-F238E27FC236}">
                <a16:creationId xmlns:a16="http://schemas.microsoft.com/office/drawing/2014/main" id="{ED9B7EC4-7D10-4AA4-A532-E7D4A2909E70}"/>
              </a:ext>
            </a:extLst>
          </p:cNvPr>
          <p:cNvSpPr/>
          <p:nvPr/>
        </p:nvSpPr>
        <p:spPr>
          <a:xfrm>
            <a:off x="6750358" y="3134870"/>
            <a:ext cx="2263384" cy="2700173"/>
          </a:xfrm>
          <a:prstGeom prst="roundRect">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400" b="1" i="1" dirty="0">
                <a:solidFill>
                  <a:schemeClr val="tx1"/>
                </a:solidFill>
              </a:rPr>
              <a:t>Être capable de :</a:t>
            </a:r>
          </a:p>
          <a:p>
            <a:r>
              <a:rPr lang="fr-FR" sz="1400" b="1" i="1" dirty="0">
                <a:solidFill>
                  <a:schemeClr val="tx1"/>
                </a:solidFill>
              </a:rPr>
              <a:t>- courir avec le ballon</a:t>
            </a:r>
          </a:p>
          <a:p>
            <a:r>
              <a:rPr lang="fr-FR" sz="1400" b="1" i="1" dirty="0">
                <a:solidFill>
                  <a:schemeClr val="tx1"/>
                </a:solidFill>
              </a:rPr>
              <a:t> - courir et donner le ballon de main à main ou avec une courte passe</a:t>
            </a:r>
          </a:p>
          <a:p>
            <a:r>
              <a:rPr lang="fr-FR" sz="1400" b="1" i="1" dirty="0">
                <a:solidFill>
                  <a:schemeClr val="tx1"/>
                </a:solidFill>
              </a:rPr>
              <a:t> - courir et enchaîner des changements d’appui ou de direction.</a:t>
            </a:r>
          </a:p>
          <a:p>
            <a:r>
              <a:rPr lang="fr-FR" sz="1400" b="1" i="1" dirty="0">
                <a:solidFill>
                  <a:schemeClr val="tx1"/>
                </a:solidFill>
              </a:rPr>
              <a:t>- pousser, attraper, lutter individuellement et collectivement</a:t>
            </a:r>
          </a:p>
          <a:p>
            <a:r>
              <a:rPr lang="fr-FR" sz="1400" b="1" i="1" dirty="0">
                <a:solidFill>
                  <a:schemeClr val="tx1"/>
                </a:solidFill>
              </a:rPr>
              <a:t>- mettre au sol, plaquer..</a:t>
            </a:r>
          </a:p>
        </p:txBody>
      </p:sp>
      <p:sp>
        <p:nvSpPr>
          <p:cNvPr id="86" name="Rectangle : coins arrondis 85">
            <a:extLst>
              <a:ext uri="{FF2B5EF4-FFF2-40B4-BE49-F238E27FC236}">
                <a16:creationId xmlns:a16="http://schemas.microsoft.com/office/drawing/2014/main" id="{B36B82E4-830B-45BA-973B-EA5E9A4E2ECC}"/>
              </a:ext>
            </a:extLst>
          </p:cNvPr>
          <p:cNvSpPr/>
          <p:nvPr/>
        </p:nvSpPr>
        <p:spPr>
          <a:xfrm>
            <a:off x="9133933" y="3140308"/>
            <a:ext cx="2823261" cy="901879"/>
          </a:xfrm>
          <a:prstGeom prst="roundRect">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400" b="1" i="1" dirty="0">
                <a:solidFill>
                  <a:schemeClr val="tx1"/>
                </a:solidFill>
              </a:rPr>
              <a:t>Être capable de s’organiser collectivement pour AVANCER pour marquer ou pour s’opposer</a:t>
            </a:r>
          </a:p>
        </p:txBody>
      </p:sp>
      <p:sp>
        <p:nvSpPr>
          <p:cNvPr id="87" name="Rectangle : coins arrondis 86">
            <a:extLst>
              <a:ext uri="{FF2B5EF4-FFF2-40B4-BE49-F238E27FC236}">
                <a16:creationId xmlns:a16="http://schemas.microsoft.com/office/drawing/2014/main" id="{1D529EFB-B55F-4999-9BF9-7F9CD185C90C}"/>
              </a:ext>
            </a:extLst>
          </p:cNvPr>
          <p:cNvSpPr/>
          <p:nvPr/>
        </p:nvSpPr>
        <p:spPr>
          <a:xfrm>
            <a:off x="9133933" y="4919122"/>
            <a:ext cx="2940664" cy="570224"/>
          </a:xfrm>
          <a:prstGeom prst="roundRect">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400" b="1" i="1" dirty="0">
                <a:solidFill>
                  <a:schemeClr val="tx1"/>
                </a:solidFill>
              </a:rPr>
              <a:t>Être capable de s’identifier utilisateur / opposant</a:t>
            </a:r>
          </a:p>
        </p:txBody>
      </p:sp>
      <p:sp>
        <p:nvSpPr>
          <p:cNvPr id="88" name="Rectangle : coins arrondis 87">
            <a:extLst>
              <a:ext uri="{FF2B5EF4-FFF2-40B4-BE49-F238E27FC236}">
                <a16:creationId xmlns:a16="http://schemas.microsoft.com/office/drawing/2014/main" id="{A78A8CF7-3B1A-493E-8652-68EB809CEC3A}"/>
              </a:ext>
            </a:extLst>
          </p:cNvPr>
          <p:cNvSpPr/>
          <p:nvPr/>
        </p:nvSpPr>
        <p:spPr>
          <a:xfrm>
            <a:off x="9133933" y="6219843"/>
            <a:ext cx="2940664" cy="570224"/>
          </a:xfrm>
          <a:prstGeom prst="roundRect">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400" b="1" i="1" dirty="0">
                <a:solidFill>
                  <a:schemeClr val="tx1"/>
                </a:solidFill>
              </a:rPr>
              <a:t>Être capable d’arbitrer les règles fondamentales</a:t>
            </a:r>
          </a:p>
        </p:txBody>
      </p:sp>
      <p:cxnSp>
        <p:nvCxnSpPr>
          <p:cNvPr id="5" name="Connecteur droit avec flèche 4">
            <a:extLst>
              <a:ext uri="{FF2B5EF4-FFF2-40B4-BE49-F238E27FC236}">
                <a16:creationId xmlns:a16="http://schemas.microsoft.com/office/drawing/2014/main" id="{433E19D5-10A8-4244-A8B2-F31C80F26EB1}"/>
              </a:ext>
            </a:extLst>
          </p:cNvPr>
          <p:cNvCxnSpPr>
            <a:stCxn id="75" idx="2"/>
          </p:cNvCxnSpPr>
          <p:nvPr/>
        </p:nvCxnSpPr>
        <p:spPr>
          <a:xfrm flipH="1">
            <a:off x="4753498" y="3024082"/>
            <a:ext cx="1" cy="243553"/>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9" name="Connecteur droit avec flèche 88">
            <a:extLst>
              <a:ext uri="{FF2B5EF4-FFF2-40B4-BE49-F238E27FC236}">
                <a16:creationId xmlns:a16="http://schemas.microsoft.com/office/drawing/2014/main" id="{C285FBCD-3A60-469F-BF50-DA76D9970CCD}"/>
              </a:ext>
            </a:extLst>
          </p:cNvPr>
          <p:cNvCxnSpPr/>
          <p:nvPr/>
        </p:nvCxnSpPr>
        <p:spPr>
          <a:xfrm flipH="1">
            <a:off x="4718433" y="5266827"/>
            <a:ext cx="1" cy="243553"/>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0" name="Connecteur droit avec flèche 89">
            <a:extLst>
              <a:ext uri="{FF2B5EF4-FFF2-40B4-BE49-F238E27FC236}">
                <a16:creationId xmlns:a16="http://schemas.microsoft.com/office/drawing/2014/main" id="{0CD74239-C63C-43EF-8E7E-00CD4A5B0212}"/>
              </a:ext>
            </a:extLst>
          </p:cNvPr>
          <p:cNvCxnSpPr/>
          <p:nvPr/>
        </p:nvCxnSpPr>
        <p:spPr>
          <a:xfrm flipH="1">
            <a:off x="7882050" y="3037961"/>
            <a:ext cx="1" cy="243553"/>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1" name="Connecteur droit avec flèche 90">
            <a:extLst>
              <a:ext uri="{FF2B5EF4-FFF2-40B4-BE49-F238E27FC236}">
                <a16:creationId xmlns:a16="http://schemas.microsoft.com/office/drawing/2014/main" id="{854ACD0B-8B24-4961-B37C-095F077F3D22}"/>
              </a:ext>
            </a:extLst>
          </p:cNvPr>
          <p:cNvCxnSpPr/>
          <p:nvPr/>
        </p:nvCxnSpPr>
        <p:spPr>
          <a:xfrm flipH="1">
            <a:off x="10545563" y="3031495"/>
            <a:ext cx="1" cy="243553"/>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2" name="Connecteur droit avec flèche 91">
            <a:extLst>
              <a:ext uri="{FF2B5EF4-FFF2-40B4-BE49-F238E27FC236}">
                <a16:creationId xmlns:a16="http://schemas.microsoft.com/office/drawing/2014/main" id="{7D9DE680-883E-4D64-AEB4-56872887440C}"/>
              </a:ext>
            </a:extLst>
          </p:cNvPr>
          <p:cNvCxnSpPr/>
          <p:nvPr/>
        </p:nvCxnSpPr>
        <p:spPr>
          <a:xfrm flipH="1">
            <a:off x="10545563" y="4797996"/>
            <a:ext cx="1" cy="243553"/>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3" name="Connecteur droit avec flèche 92">
            <a:extLst>
              <a:ext uri="{FF2B5EF4-FFF2-40B4-BE49-F238E27FC236}">
                <a16:creationId xmlns:a16="http://schemas.microsoft.com/office/drawing/2014/main" id="{639780DC-C6E4-4E74-A3D1-EE0E499EA4AA}"/>
              </a:ext>
            </a:extLst>
          </p:cNvPr>
          <p:cNvCxnSpPr/>
          <p:nvPr/>
        </p:nvCxnSpPr>
        <p:spPr>
          <a:xfrm flipH="1">
            <a:off x="10552714" y="6163411"/>
            <a:ext cx="1" cy="243553"/>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005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DBD047A-DF5B-4B0B-9FD9-12F5981B7955}"/>
              </a:ext>
            </a:extLst>
          </p:cNvPr>
          <p:cNvSpPr>
            <a:spLocks noGrp="1"/>
          </p:cNvSpPr>
          <p:nvPr>
            <p:ph type="body" sz="quarter" idx="13"/>
          </p:nvPr>
        </p:nvSpPr>
        <p:spPr>
          <a:xfrm>
            <a:off x="360720" y="68826"/>
            <a:ext cx="9904024" cy="1020199"/>
          </a:xfrm>
        </p:spPr>
        <p:txBody>
          <a:bodyPr/>
          <a:lstStyle/>
          <a:p>
            <a:r>
              <a:rPr lang="fr-FR" dirty="0"/>
              <a:t>Objectifs de la formation</a:t>
            </a:r>
          </a:p>
        </p:txBody>
      </p:sp>
      <p:sp>
        <p:nvSpPr>
          <p:cNvPr id="3" name="Espace réservé du texte 2">
            <a:extLst>
              <a:ext uri="{FF2B5EF4-FFF2-40B4-BE49-F238E27FC236}">
                <a16:creationId xmlns:a16="http://schemas.microsoft.com/office/drawing/2014/main" id="{0903B60D-2AD2-4B6C-B95F-05CCE0500691}"/>
              </a:ext>
            </a:extLst>
          </p:cNvPr>
          <p:cNvSpPr>
            <a:spLocks noGrp="1"/>
          </p:cNvSpPr>
          <p:nvPr>
            <p:ph type="body" sz="quarter" idx="15"/>
          </p:nvPr>
        </p:nvSpPr>
        <p:spPr>
          <a:xfrm>
            <a:off x="360720" y="2369985"/>
            <a:ext cx="11707007" cy="3678750"/>
          </a:xfrm>
        </p:spPr>
        <p:txBody>
          <a:bodyPr>
            <a:normAutofit lnSpcReduction="10000"/>
          </a:bodyPr>
          <a:lstStyle/>
          <a:p>
            <a:pPr marL="57150" indent="0" algn="just">
              <a:buNone/>
            </a:pPr>
            <a:endParaRPr lang="fr-FR" b="0" dirty="0">
              <a:solidFill>
                <a:srgbClr val="254061"/>
              </a:solidFill>
            </a:endParaRPr>
          </a:p>
          <a:p>
            <a:pPr lvl="1" algn="just">
              <a:buFont typeface="Courier New"/>
              <a:buChar char="o"/>
            </a:pPr>
            <a:r>
              <a:rPr lang="fr-FR" sz="2800" dirty="0">
                <a:solidFill>
                  <a:srgbClr val="254061"/>
                </a:solidFill>
              </a:rPr>
              <a:t> Découvrir différentes approches de l’activité pour une déclinaison optimale dans le cadre de l’EPS.</a:t>
            </a:r>
          </a:p>
          <a:p>
            <a:pPr lvl="1" algn="just">
              <a:buFont typeface="Courier New"/>
              <a:buChar char="o"/>
            </a:pPr>
            <a:r>
              <a:rPr lang="fr-FR" sz="2800" dirty="0">
                <a:solidFill>
                  <a:srgbClr val="254061"/>
                </a:solidFill>
              </a:rPr>
              <a:t> S’appuyer sur tous les Rugby comme support d’enseignement.</a:t>
            </a:r>
          </a:p>
          <a:p>
            <a:pPr lvl="1" algn="just">
              <a:buFont typeface="Courier New"/>
              <a:buChar char="o"/>
            </a:pPr>
            <a:r>
              <a:rPr lang="fr-FR" sz="2800" dirty="0">
                <a:solidFill>
                  <a:srgbClr val="254061"/>
                </a:solidFill>
              </a:rPr>
              <a:t> Echanger sur la pratique avec les formateurs (retours d’expérience, freins à la mise en place, possibilités d’accompagnement…)</a:t>
            </a:r>
          </a:p>
          <a:p>
            <a:pPr lvl="1" algn="just">
              <a:buFont typeface="Courier New"/>
              <a:buChar char="o"/>
            </a:pPr>
            <a:r>
              <a:rPr lang="fr-FR" sz="2800" dirty="0">
                <a:solidFill>
                  <a:srgbClr val="254061"/>
                </a:solidFill>
              </a:rPr>
              <a:t> Être en capacité de mener des modules d’apprentissage sur l’activité rugby</a:t>
            </a:r>
          </a:p>
          <a:p>
            <a:pPr marL="457200" lvl="1" indent="0" algn="just">
              <a:buNone/>
            </a:pPr>
            <a:endParaRPr lang="fr-FR" sz="2800" dirty="0">
              <a:solidFill>
                <a:srgbClr val="254061"/>
              </a:solidFill>
            </a:endParaRPr>
          </a:p>
          <a:p>
            <a:pPr marL="57150" indent="0">
              <a:buNone/>
            </a:pPr>
            <a:endParaRPr lang="fr-FR" b="0" dirty="0"/>
          </a:p>
          <a:p>
            <a:endParaRPr lang="fr-FR" b="0" dirty="0"/>
          </a:p>
          <a:p>
            <a:endParaRPr lang="fr-FR" b="0" dirty="0"/>
          </a:p>
          <a:p>
            <a:pPr marL="57150" indent="0">
              <a:buNone/>
            </a:pPr>
            <a:endParaRPr lang="fr-FR" b="0" dirty="0"/>
          </a:p>
        </p:txBody>
      </p:sp>
      <p:pic>
        <p:nvPicPr>
          <p:cNvPr id="4" name="Image 3">
            <a:extLst>
              <a:ext uri="{FF2B5EF4-FFF2-40B4-BE49-F238E27FC236}">
                <a16:creationId xmlns:a16="http://schemas.microsoft.com/office/drawing/2014/main" id="{75C6FF12-481E-4F27-A8C8-38735B81B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6139" y="257409"/>
            <a:ext cx="1261057" cy="831616"/>
          </a:xfrm>
          <a:prstGeom prst="rect">
            <a:avLst/>
          </a:prstGeom>
        </p:spPr>
      </p:pic>
      <p:pic>
        <p:nvPicPr>
          <p:cNvPr id="8" name="Picture 2" descr="Résultat de recherche d'images pour &quot;pictogramme bienvenue&quot;">
            <a:extLst>
              <a:ext uri="{FF2B5EF4-FFF2-40B4-BE49-F238E27FC236}">
                <a16:creationId xmlns:a16="http://schemas.microsoft.com/office/drawing/2014/main" id="{C988D581-181A-45ED-A677-D0C1DC7E9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94" y="939894"/>
            <a:ext cx="1550906" cy="115999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3" descr="C:\Users\vacardon\AppData\Local\Microsoft\Windows\INetCache\Content.Word\Logo_DSDEN5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5250" y="375667"/>
            <a:ext cx="2403507" cy="59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116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8">
            <a:extLst>
              <a:ext uri="{FF2B5EF4-FFF2-40B4-BE49-F238E27FC236}">
                <a16:creationId xmlns:a16="http://schemas.microsoft.com/office/drawing/2014/main" id="{3C60A639-0361-4363-9F7A-950585678A10}"/>
              </a:ext>
            </a:extLst>
          </p:cNvPr>
          <p:cNvSpPr txBox="1">
            <a:spLocks noChangeArrowheads="1"/>
          </p:cNvSpPr>
          <p:nvPr/>
        </p:nvSpPr>
        <p:spPr bwMode="auto">
          <a:xfrm>
            <a:off x="234806" y="593657"/>
            <a:ext cx="11082867" cy="618022"/>
          </a:xfrm>
          <a:prstGeom prst="rect">
            <a:avLst/>
          </a:prstGeom>
          <a:noFill/>
          <a:ln w="9525">
            <a:noFill/>
            <a:miter lim="800000"/>
            <a:headEnd/>
            <a:tailEnd/>
          </a:ln>
        </p:spPr>
        <p:txBody>
          <a:bodyPr/>
          <a:lstStyle/>
          <a:p>
            <a:pPr algn="just">
              <a:spcAft>
                <a:spcPts val="1000"/>
              </a:spcAft>
            </a:pPr>
            <a:r>
              <a:rPr lang="fr-FR" sz="3200" b="1" dirty="0">
                <a:solidFill>
                  <a:srgbClr val="C00000"/>
                </a:solidFill>
                <a:latin typeface="Calibri" pitchFamily="34" charset="0"/>
                <a:sym typeface="Wingdings" pitchFamily="2" charset="2"/>
              </a:rPr>
              <a:t>Conduire et maitriser un affrontement collectif et interindividuel</a:t>
            </a:r>
          </a:p>
        </p:txBody>
      </p:sp>
      <p:sp>
        <p:nvSpPr>
          <p:cNvPr id="64" name="Titre 1">
            <a:extLst>
              <a:ext uri="{FF2B5EF4-FFF2-40B4-BE49-F238E27FC236}">
                <a16:creationId xmlns:a16="http://schemas.microsoft.com/office/drawing/2014/main" id="{F8CE8BD5-8FA6-479A-BF59-A919D0A36073}"/>
              </a:ext>
            </a:extLst>
          </p:cNvPr>
          <p:cNvSpPr txBox="1">
            <a:spLocks/>
          </p:cNvSpPr>
          <p:nvPr/>
        </p:nvSpPr>
        <p:spPr>
          <a:xfrm>
            <a:off x="234806" y="67933"/>
            <a:ext cx="1108286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dirty="0">
                <a:solidFill>
                  <a:srgbClr val="002060"/>
                </a:solidFill>
                <a:latin typeface="Trebuchet MS" panose="020B0603020202020204" pitchFamily="34" charset="0"/>
              </a:rPr>
              <a:t>Socle commun EPS rugby</a:t>
            </a:r>
            <a:endParaRPr lang="fr-FR" sz="4000" dirty="0">
              <a:solidFill>
                <a:srgbClr val="002060"/>
              </a:solidFill>
            </a:endParaRPr>
          </a:p>
        </p:txBody>
      </p:sp>
      <p:sp>
        <p:nvSpPr>
          <p:cNvPr id="2" name="Rectangle : coins arrondis 1">
            <a:extLst>
              <a:ext uri="{FF2B5EF4-FFF2-40B4-BE49-F238E27FC236}">
                <a16:creationId xmlns:a16="http://schemas.microsoft.com/office/drawing/2014/main" id="{9B2C9CB8-FA18-402F-96EE-07F67003DEF0}"/>
              </a:ext>
            </a:extLst>
          </p:cNvPr>
          <p:cNvSpPr/>
          <p:nvPr/>
        </p:nvSpPr>
        <p:spPr>
          <a:xfrm>
            <a:off x="234807" y="1211679"/>
            <a:ext cx="2521838" cy="466991"/>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a:solidFill>
                  <a:sysClr val="windowText" lastClr="000000"/>
                </a:solidFill>
              </a:rPr>
              <a:t>Attendus de fin de cycle</a:t>
            </a:r>
          </a:p>
        </p:txBody>
      </p:sp>
      <p:sp>
        <p:nvSpPr>
          <p:cNvPr id="69" name="Rectangle : coins arrondis 68">
            <a:extLst>
              <a:ext uri="{FF2B5EF4-FFF2-40B4-BE49-F238E27FC236}">
                <a16:creationId xmlns:a16="http://schemas.microsoft.com/office/drawing/2014/main" id="{00186DB9-FF39-433B-A8E6-A8D84BB30D11}"/>
              </a:ext>
            </a:extLst>
          </p:cNvPr>
          <p:cNvSpPr/>
          <p:nvPr/>
        </p:nvSpPr>
        <p:spPr>
          <a:xfrm>
            <a:off x="234805" y="1768540"/>
            <a:ext cx="2521838" cy="1269421"/>
          </a:xfrm>
          <a:prstGeom prst="roundRect">
            <a:avLst/>
          </a:prstGeom>
          <a:solidFill>
            <a:schemeClr val="bg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rgbClr val="002060"/>
                </a:solidFill>
              </a:rPr>
              <a:t>Réaliser des actions décisives en situation favorable afin de faire basculer le rapport de force en sa faveur ou en faveur de son équipe</a:t>
            </a:r>
          </a:p>
        </p:txBody>
      </p:sp>
      <p:sp>
        <p:nvSpPr>
          <p:cNvPr id="70" name="Rectangle : coins arrondis 69">
            <a:extLst>
              <a:ext uri="{FF2B5EF4-FFF2-40B4-BE49-F238E27FC236}">
                <a16:creationId xmlns:a16="http://schemas.microsoft.com/office/drawing/2014/main" id="{365916EC-3C43-4CC7-B504-7EC432568112}"/>
              </a:ext>
            </a:extLst>
          </p:cNvPr>
          <p:cNvSpPr/>
          <p:nvPr/>
        </p:nvSpPr>
        <p:spPr>
          <a:xfrm>
            <a:off x="234805" y="3124058"/>
            <a:ext cx="2521837" cy="1019188"/>
          </a:xfrm>
          <a:prstGeom prst="roundRect">
            <a:avLst/>
          </a:prstGeom>
          <a:solidFill>
            <a:schemeClr val="bg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rgbClr val="002060"/>
                </a:solidFill>
              </a:rPr>
              <a:t>Adapter son engagement moteur en fonction de son état physique et du rapport de force</a:t>
            </a:r>
          </a:p>
        </p:txBody>
      </p:sp>
      <p:sp>
        <p:nvSpPr>
          <p:cNvPr id="71" name="Rectangle : coins arrondis 70">
            <a:extLst>
              <a:ext uri="{FF2B5EF4-FFF2-40B4-BE49-F238E27FC236}">
                <a16:creationId xmlns:a16="http://schemas.microsoft.com/office/drawing/2014/main" id="{A1DEF45C-426B-42DF-AC13-E3A2C368768F}"/>
              </a:ext>
            </a:extLst>
          </p:cNvPr>
          <p:cNvSpPr/>
          <p:nvPr/>
        </p:nvSpPr>
        <p:spPr>
          <a:xfrm>
            <a:off x="234805" y="4232251"/>
            <a:ext cx="2521837" cy="969850"/>
          </a:xfrm>
          <a:prstGeom prst="roundRect">
            <a:avLst/>
          </a:prstGeom>
          <a:solidFill>
            <a:schemeClr val="bg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rgbClr val="002060"/>
                </a:solidFill>
              </a:rPr>
              <a:t>Être solidaire de ses partenaires et respectueux de son (ses) adversaire(s) et de l’arbitre</a:t>
            </a:r>
          </a:p>
        </p:txBody>
      </p:sp>
      <p:sp>
        <p:nvSpPr>
          <p:cNvPr id="72" name="Rectangle : coins arrondis 71">
            <a:extLst>
              <a:ext uri="{FF2B5EF4-FFF2-40B4-BE49-F238E27FC236}">
                <a16:creationId xmlns:a16="http://schemas.microsoft.com/office/drawing/2014/main" id="{7AF13328-2118-4434-B767-BA2B34771286}"/>
              </a:ext>
            </a:extLst>
          </p:cNvPr>
          <p:cNvSpPr/>
          <p:nvPr/>
        </p:nvSpPr>
        <p:spPr>
          <a:xfrm>
            <a:off x="234805" y="5272898"/>
            <a:ext cx="2521837" cy="641900"/>
          </a:xfrm>
          <a:prstGeom prst="roundRect">
            <a:avLst/>
          </a:prstGeom>
          <a:solidFill>
            <a:schemeClr val="bg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rgbClr val="002060"/>
                </a:solidFill>
              </a:rPr>
              <a:t>Observer et co arbitrer</a:t>
            </a:r>
          </a:p>
        </p:txBody>
      </p:sp>
      <p:sp>
        <p:nvSpPr>
          <p:cNvPr id="73" name="Rectangle : coins arrondis 72">
            <a:extLst>
              <a:ext uri="{FF2B5EF4-FFF2-40B4-BE49-F238E27FC236}">
                <a16:creationId xmlns:a16="http://schemas.microsoft.com/office/drawing/2014/main" id="{E19DD758-E48F-4667-9EF5-93DA0F42BAA3}"/>
              </a:ext>
            </a:extLst>
          </p:cNvPr>
          <p:cNvSpPr/>
          <p:nvPr/>
        </p:nvSpPr>
        <p:spPr>
          <a:xfrm>
            <a:off x="234805" y="6038552"/>
            <a:ext cx="2521837" cy="707889"/>
          </a:xfrm>
          <a:prstGeom prst="roundRect">
            <a:avLst/>
          </a:prstGeom>
          <a:solidFill>
            <a:schemeClr val="bg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rgbClr val="002060"/>
                </a:solidFill>
              </a:rPr>
              <a:t>Accepter le résultat de la rencontre et savoir l’analyser avec objectivité</a:t>
            </a:r>
          </a:p>
        </p:txBody>
      </p:sp>
      <p:sp>
        <p:nvSpPr>
          <p:cNvPr id="74" name="Rectangle : coins arrondis 73">
            <a:extLst>
              <a:ext uri="{FF2B5EF4-FFF2-40B4-BE49-F238E27FC236}">
                <a16:creationId xmlns:a16="http://schemas.microsoft.com/office/drawing/2014/main" id="{363AADA7-5EE8-439A-9876-6AE45BF735D7}"/>
              </a:ext>
            </a:extLst>
          </p:cNvPr>
          <p:cNvSpPr/>
          <p:nvPr/>
        </p:nvSpPr>
        <p:spPr>
          <a:xfrm>
            <a:off x="2995865" y="1211679"/>
            <a:ext cx="8961329" cy="466991"/>
          </a:xfrm>
          <a:prstGeom prst="round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a:solidFill>
                  <a:sysClr val="windowText" lastClr="000000"/>
                </a:solidFill>
              </a:rPr>
              <a:t>Compétences travaillées pendant le cycle</a:t>
            </a:r>
          </a:p>
        </p:txBody>
      </p:sp>
      <p:sp>
        <p:nvSpPr>
          <p:cNvPr id="75" name="Rectangle : coins arrondis 74">
            <a:extLst>
              <a:ext uri="{FF2B5EF4-FFF2-40B4-BE49-F238E27FC236}">
                <a16:creationId xmlns:a16="http://schemas.microsoft.com/office/drawing/2014/main" id="{BF08084D-B663-400A-83EF-71BC2F292176}"/>
              </a:ext>
            </a:extLst>
          </p:cNvPr>
          <p:cNvSpPr/>
          <p:nvPr/>
        </p:nvSpPr>
        <p:spPr>
          <a:xfrm>
            <a:off x="2995866" y="2327182"/>
            <a:ext cx="3515265" cy="696900"/>
          </a:xfrm>
          <a:prstGeom prst="roundRect">
            <a:avLst/>
          </a:prstGeom>
          <a:solidFill>
            <a:schemeClr val="bg1"/>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Rechercher le gain de la rencontre par un projet prenant en compte les caractéristiques du rapport de force</a:t>
            </a:r>
          </a:p>
        </p:txBody>
      </p:sp>
      <p:sp>
        <p:nvSpPr>
          <p:cNvPr id="76" name="Rectangle : coins arrondis 75">
            <a:extLst>
              <a:ext uri="{FF2B5EF4-FFF2-40B4-BE49-F238E27FC236}">
                <a16:creationId xmlns:a16="http://schemas.microsoft.com/office/drawing/2014/main" id="{CF42B663-5185-441C-90E4-F311F635B284}"/>
              </a:ext>
            </a:extLst>
          </p:cNvPr>
          <p:cNvSpPr/>
          <p:nvPr/>
        </p:nvSpPr>
        <p:spPr>
          <a:xfrm>
            <a:off x="2995866" y="4992238"/>
            <a:ext cx="3515264" cy="842805"/>
          </a:xfrm>
          <a:prstGeom prst="roundRect">
            <a:avLst/>
          </a:prstGeom>
          <a:solidFill>
            <a:schemeClr val="bg1"/>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Utiliser au mieux ses ressources physiques et de motricité pour gagner en efficacité dans une situation d’opposition donnée et répondre aux contraintes de l’affrontement</a:t>
            </a:r>
          </a:p>
        </p:txBody>
      </p:sp>
      <p:sp>
        <p:nvSpPr>
          <p:cNvPr id="77" name="Rectangle : coins arrondis 76">
            <a:extLst>
              <a:ext uri="{FF2B5EF4-FFF2-40B4-BE49-F238E27FC236}">
                <a16:creationId xmlns:a16="http://schemas.microsoft.com/office/drawing/2014/main" id="{D72DE71E-C71D-4F61-B07A-32E5043EE84D}"/>
              </a:ext>
            </a:extLst>
          </p:cNvPr>
          <p:cNvSpPr/>
          <p:nvPr/>
        </p:nvSpPr>
        <p:spPr>
          <a:xfrm>
            <a:off x="6731125" y="2341062"/>
            <a:ext cx="2282617" cy="696899"/>
          </a:xfrm>
          <a:prstGeom prst="roundRect">
            <a:avLst/>
          </a:prstGeom>
          <a:solidFill>
            <a:schemeClr val="bg1"/>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S’adapter rapidement au changement de statut défenseur / attaquant</a:t>
            </a:r>
          </a:p>
        </p:txBody>
      </p:sp>
      <p:sp>
        <p:nvSpPr>
          <p:cNvPr id="78" name="Rectangle : coins arrondis 77">
            <a:extLst>
              <a:ext uri="{FF2B5EF4-FFF2-40B4-BE49-F238E27FC236}">
                <a16:creationId xmlns:a16="http://schemas.microsoft.com/office/drawing/2014/main" id="{83008610-9628-4F7A-AA33-590A278D6EAF}"/>
              </a:ext>
            </a:extLst>
          </p:cNvPr>
          <p:cNvSpPr/>
          <p:nvPr/>
        </p:nvSpPr>
        <p:spPr>
          <a:xfrm>
            <a:off x="9116333" y="4363412"/>
            <a:ext cx="2940664" cy="570224"/>
          </a:xfrm>
          <a:prstGeom prst="roundRect">
            <a:avLst/>
          </a:prstGeom>
          <a:solidFill>
            <a:schemeClr val="bg1"/>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Co arbitrer une séquence de match</a:t>
            </a:r>
          </a:p>
        </p:txBody>
      </p:sp>
      <p:sp>
        <p:nvSpPr>
          <p:cNvPr id="79" name="Rectangle : coins arrondis 78">
            <a:extLst>
              <a:ext uri="{FF2B5EF4-FFF2-40B4-BE49-F238E27FC236}">
                <a16:creationId xmlns:a16="http://schemas.microsoft.com/office/drawing/2014/main" id="{2E9C8E4F-2AE1-4291-A14E-CE748426731B}"/>
              </a:ext>
            </a:extLst>
          </p:cNvPr>
          <p:cNvSpPr/>
          <p:nvPr/>
        </p:nvSpPr>
        <p:spPr>
          <a:xfrm>
            <a:off x="9133934" y="2337058"/>
            <a:ext cx="2823260" cy="700903"/>
          </a:xfrm>
          <a:prstGeom prst="roundRect">
            <a:avLst/>
          </a:prstGeom>
          <a:solidFill>
            <a:schemeClr val="bg1"/>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Anticiper la prise et le traitement d’information pour enchainer les actions</a:t>
            </a:r>
          </a:p>
        </p:txBody>
      </p:sp>
      <p:sp>
        <p:nvSpPr>
          <p:cNvPr id="81" name="Rectangle : coins arrondis 80">
            <a:extLst>
              <a:ext uri="{FF2B5EF4-FFF2-40B4-BE49-F238E27FC236}">
                <a16:creationId xmlns:a16="http://schemas.microsoft.com/office/drawing/2014/main" id="{C0518553-09DA-4A72-B281-C58197D9554C}"/>
              </a:ext>
            </a:extLst>
          </p:cNvPr>
          <p:cNvSpPr/>
          <p:nvPr/>
        </p:nvSpPr>
        <p:spPr>
          <a:xfrm>
            <a:off x="6731125" y="5671982"/>
            <a:ext cx="2282617" cy="733140"/>
          </a:xfrm>
          <a:prstGeom prst="roundRect">
            <a:avLst/>
          </a:prstGeom>
          <a:solidFill>
            <a:schemeClr val="bg1"/>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tx1"/>
                </a:solidFill>
              </a:rPr>
              <a:t>Se mettre au service de l’autre pour lui permettre de progresser</a:t>
            </a:r>
          </a:p>
        </p:txBody>
      </p:sp>
      <p:sp>
        <p:nvSpPr>
          <p:cNvPr id="82" name="Rectangle : coins arrondis 81">
            <a:extLst>
              <a:ext uri="{FF2B5EF4-FFF2-40B4-BE49-F238E27FC236}">
                <a16:creationId xmlns:a16="http://schemas.microsoft.com/office/drawing/2014/main" id="{6F1A7A00-A3DB-45FB-8530-3BA0CD0F9AFB}"/>
              </a:ext>
            </a:extLst>
          </p:cNvPr>
          <p:cNvSpPr/>
          <p:nvPr/>
        </p:nvSpPr>
        <p:spPr>
          <a:xfrm>
            <a:off x="2995865" y="1767720"/>
            <a:ext cx="8961329" cy="466991"/>
          </a:xfrm>
          <a:prstGeom prst="roundRect">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a:solidFill>
                  <a:sysClr val="windowText" lastClr="000000"/>
                </a:solidFill>
              </a:rPr>
              <a:t>Compétences spécifiques rugby</a:t>
            </a:r>
          </a:p>
        </p:txBody>
      </p:sp>
      <p:sp>
        <p:nvSpPr>
          <p:cNvPr id="83" name="Rectangle : coins arrondis 82">
            <a:extLst>
              <a:ext uri="{FF2B5EF4-FFF2-40B4-BE49-F238E27FC236}">
                <a16:creationId xmlns:a16="http://schemas.microsoft.com/office/drawing/2014/main" id="{698D8108-92D3-4E5D-AA32-728FEC68BC9A}"/>
              </a:ext>
            </a:extLst>
          </p:cNvPr>
          <p:cNvSpPr/>
          <p:nvPr/>
        </p:nvSpPr>
        <p:spPr>
          <a:xfrm>
            <a:off x="2995865" y="3134870"/>
            <a:ext cx="3515266" cy="1738636"/>
          </a:xfrm>
          <a:prstGeom prst="roundRect">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400" b="1" i="1" dirty="0">
                <a:solidFill>
                  <a:schemeClr val="tx1"/>
                </a:solidFill>
              </a:rPr>
              <a:t>Collectivement, être capable d’utiliser les différentes formes de jeu (Déployé, Pénétrant ou au Pied) en fonction du dispositif adverse</a:t>
            </a:r>
          </a:p>
          <a:p>
            <a:r>
              <a:rPr lang="fr-FR" sz="1400" b="1" i="1" dirty="0">
                <a:solidFill>
                  <a:schemeClr val="tx1"/>
                </a:solidFill>
              </a:rPr>
              <a:t>Individuellement, être capable de faire le meilleur choix entre avancer seul ou faire avancer</a:t>
            </a:r>
          </a:p>
        </p:txBody>
      </p:sp>
      <p:sp>
        <p:nvSpPr>
          <p:cNvPr id="84" name="Rectangle : coins arrondis 83">
            <a:extLst>
              <a:ext uri="{FF2B5EF4-FFF2-40B4-BE49-F238E27FC236}">
                <a16:creationId xmlns:a16="http://schemas.microsoft.com/office/drawing/2014/main" id="{7ED34440-846F-4640-B1CB-9C6A9CEA1245}"/>
              </a:ext>
            </a:extLst>
          </p:cNvPr>
          <p:cNvSpPr/>
          <p:nvPr/>
        </p:nvSpPr>
        <p:spPr>
          <a:xfrm>
            <a:off x="2986250" y="5928384"/>
            <a:ext cx="3515266" cy="890968"/>
          </a:xfrm>
          <a:prstGeom prst="roundRect">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400" b="1" i="1" dirty="0">
                <a:solidFill>
                  <a:schemeClr val="tx1"/>
                </a:solidFill>
              </a:rPr>
              <a:t>Être capable de s’organiser au contact debout pour avancer ou faire avancer</a:t>
            </a:r>
          </a:p>
          <a:p>
            <a:r>
              <a:rPr lang="fr-FR" sz="1400" b="1" i="1" dirty="0">
                <a:solidFill>
                  <a:schemeClr val="tx1"/>
                </a:solidFill>
              </a:rPr>
              <a:t>Être capable de jouer un duel avec un opposant</a:t>
            </a:r>
          </a:p>
        </p:txBody>
      </p:sp>
      <p:sp>
        <p:nvSpPr>
          <p:cNvPr id="85" name="Rectangle : coins arrondis 84">
            <a:extLst>
              <a:ext uri="{FF2B5EF4-FFF2-40B4-BE49-F238E27FC236}">
                <a16:creationId xmlns:a16="http://schemas.microsoft.com/office/drawing/2014/main" id="{ED9B7EC4-7D10-4AA4-A532-E7D4A2909E70}"/>
              </a:ext>
            </a:extLst>
          </p:cNvPr>
          <p:cNvSpPr/>
          <p:nvPr/>
        </p:nvSpPr>
        <p:spPr>
          <a:xfrm>
            <a:off x="6750358" y="3134871"/>
            <a:ext cx="2263384" cy="2354476"/>
          </a:xfrm>
          <a:prstGeom prst="roundRect">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400" b="1" i="1" dirty="0">
                <a:solidFill>
                  <a:schemeClr val="tx1"/>
                </a:solidFill>
              </a:rPr>
              <a:t>Individuellement, être capable de passer du statut d’utilisateur à celui d’opposant (et vice versa)</a:t>
            </a:r>
          </a:p>
          <a:p>
            <a:r>
              <a:rPr lang="fr-FR" sz="1400" b="1" i="1" dirty="0">
                <a:solidFill>
                  <a:schemeClr val="tx1"/>
                </a:solidFill>
              </a:rPr>
              <a:t>Collectivement, être capable de s’organiser immédiatement pour contre attaquer ou protéger son en but</a:t>
            </a:r>
          </a:p>
        </p:txBody>
      </p:sp>
      <p:sp>
        <p:nvSpPr>
          <p:cNvPr id="86" name="Rectangle : coins arrondis 85">
            <a:extLst>
              <a:ext uri="{FF2B5EF4-FFF2-40B4-BE49-F238E27FC236}">
                <a16:creationId xmlns:a16="http://schemas.microsoft.com/office/drawing/2014/main" id="{B36B82E4-830B-45BA-973B-EA5E9A4E2ECC}"/>
              </a:ext>
            </a:extLst>
          </p:cNvPr>
          <p:cNvSpPr/>
          <p:nvPr/>
        </p:nvSpPr>
        <p:spPr>
          <a:xfrm>
            <a:off x="9183834" y="3188625"/>
            <a:ext cx="2823261" cy="1087545"/>
          </a:xfrm>
          <a:prstGeom prst="roundRect">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400" b="1" i="1" dirty="0">
                <a:solidFill>
                  <a:schemeClr val="tx1"/>
                </a:solidFill>
              </a:rPr>
              <a:t>Être capable de pré agir avant d’avoir le ballon (être capable de prendre l’espace, de prendre l’information, de prendre la profondeur)</a:t>
            </a:r>
          </a:p>
        </p:txBody>
      </p:sp>
      <p:sp>
        <p:nvSpPr>
          <p:cNvPr id="87" name="Rectangle : coins arrondis 86">
            <a:extLst>
              <a:ext uri="{FF2B5EF4-FFF2-40B4-BE49-F238E27FC236}">
                <a16:creationId xmlns:a16="http://schemas.microsoft.com/office/drawing/2014/main" id="{1D529EFB-B55F-4999-9BF9-7F9CD185C90C}"/>
              </a:ext>
            </a:extLst>
          </p:cNvPr>
          <p:cNvSpPr/>
          <p:nvPr/>
        </p:nvSpPr>
        <p:spPr>
          <a:xfrm>
            <a:off x="9133934" y="4992238"/>
            <a:ext cx="2940664" cy="1119430"/>
          </a:xfrm>
          <a:prstGeom prst="roundRect">
            <a:avLst/>
          </a:prstGeom>
          <a:solidFill>
            <a:schemeClr val="bg1">
              <a:lumMod val="7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400" b="1" i="1" dirty="0">
                <a:solidFill>
                  <a:schemeClr val="tx1"/>
                </a:solidFill>
              </a:rPr>
              <a:t>Être capable d’arbitrer les règles fondamentales</a:t>
            </a:r>
          </a:p>
          <a:p>
            <a:r>
              <a:rPr lang="fr-FR" sz="1400" b="1" i="1" dirty="0">
                <a:solidFill>
                  <a:schemeClr val="tx1"/>
                </a:solidFill>
              </a:rPr>
              <a:t>Être capable de maitriser les gestes simples de l’arbitrage rugby</a:t>
            </a:r>
          </a:p>
        </p:txBody>
      </p:sp>
      <p:cxnSp>
        <p:nvCxnSpPr>
          <p:cNvPr id="5" name="Connecteur droit avec flèche 4">
            <a:extLst>
              <a:ext uri="{FF2B5EF4-FFF2-40B4-BE49-F238E27FC236}">
                <a16:creationId xmlns:a16="http://schemas.microsoft.com/office/drawing/2014/main" id="{433E19D5-10A8-4244-A8B2-F31C80F26EB1}"/>
              </a:ext>
            </a:extLst>
          </p:cNvPr>
          <p:cNvCxnSpPr>
            <a:stCxn id="75" idx="2"/>
          </p:cNvCxnSpPr>
          <p:nvPr/>
        </p:nvCxnSpPr>
        <p:spPr>
          <a:xfrm flipH="1">
            <a:off x="4753498" y="3024082"/>
            <a:ext cx="1" cy="243553"/>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9" name="Connecteur droit avec flèche 88">
            <a:extLst>
              <a:ext uri="{FF2B5EF4-FFF2-40B4-BE49-F238E27FC236}">
                <a16:creationId xmlns:a16="http://schemas.microsoft.com/office/drawing/2014/main" id="{C285FBCD-3A60-469F-BF50-DA76D9970CCD}"/>
              </a:ext>
            </a:extLst>
          </p:cNvPr>
          <p:cNvCxnSpPr/>
          <p:nvPr/>
        </p:nvCxnSpPr>
        <p:spPr>
          <a:xfrm flipH="1">
            <a:off x="4734266" y="5806607"/>
            <a:ext cx="1" cy="243553"/>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0" name="Connecteur droit avec flèche 89">
            <a:extLst>
              <a:ext uri="{FF2B5EF4-FFF2-40B4-BE49-F238E27FC236}">
                <a16:creationId xmlns:a16="http://schemas.microsoft.com/office/drawing/2014/main" id="{0CD74239-C63C-43EF-8E7E-00CD4A5B0212}"/>
              </a:ext>
            </a:extLst>
          </p:cNvPr>
          <p:cNvCxnSpPr/>
          <p:nvPr/>
        </p:nvCxnSpPr>
        <p:spPr>
          <a:xfrm flipH="1">
            <a:off x="7882050" y="3037961"/>
            <a:ext cx="1" cy="243553"/>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1" name="Connecteur droit avec flèche 90">
            <a:extLst>
              <a:ext uri="{FF2B5EF4-FFF2-40B4-BE49-F238E27FC236}">
                <a16:creationId xmlns:a16="http://schemas.microsoft.com/office/drawing/2014/main" id="{854ACD0B-8B24-4961-B37C-095F077F3D22}"/>
              </a:ext>
            </a:extLst>
          </p:cNvPr>
          <p:cNvCxnSpPr/>
          <p:nvPr/>
        </p:nvCxnSpPr>
        <p:spPr>
          <a:xfrm flipH="1">
            <a:off x="10545563" y="3031495"/>
            <a:ext cx="1" cy="243553"/>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2" name="Connecteur droit avec flèche 91">
            <a:extLst>
              <a:ext uri="{FF2B5EF4-FFF2-40B4-BE49-F238E27FC236}">
                <a16:creationId xmlns:a16="http://schemas.microsoft.com/office/drawing/2014/main" id="{7D9DE680-883E-4D64-AEB4-56872887440C}"/>
              </a:ext>
            </a:extLst>
          </p:cNvPr>
          <p:cNvCxnSpPr/>
          <p:nvPr/>
        </p:nvCxnSpPr>
        <p:spPr>
          <a:xfrm flipH="1">
            <a:off x="10545563" y="4797996"/>
            <a:ext cx="1" cy="243553"/>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686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374329" y="1730628"/>
            <a:ext cx="9643499" cy="1200329"/>
          </a:xfrm>
          <a:prstGeom prst="rect">
            <a:avLst/>
          </a:prstGeom>
          <a:noFill/>
          <a:ln>
            <a:noFill/>
          </a:ln>
        </p:spPr>
        <p:txBody>
          <a:bodyPr wrap="square" rtlCol="0">
            <a:spAutoFit/>
          </a:bodyPr>
          <a:lstStyle/>
          <a:p>
            <a:r>
              <a:rPr lang="fr-FR" sz="3600" b="1" dirty="0">
                <a:solidFill>
                  <a:schemeClr val="bg1"/>
                </a:solidFill>
              </a:rPr>
              <a:t>Vivre la Coupe du Monde de Rugby 2023 à l’école</a:t>
            </a:r>
            <a:r>
              <a:rPr lang="fr-FR" sz="3600" b="1" dirty="0"/>
              <a:t> </a:t>
            </a:r>
          </a:p>
          <a:p>
            <a:endParaRPr lang="fr-FR" sz="3600" b="1" dirty="0"/>
          </a:p>
        </p:txBody>
      </p:sp>
      <p:graphicFrame>
        <p:nvGraphicFramePr>
          <p:cNvPr id="5" name="Diagramme 4"/>
          <p:cNvGraphicFramePr/>
          <p:nvPr>
            <p:extLst>
              <p:ext uri="{D42A27DB-BD31-4B8C-83A1-F6EECF244321}">
                <p14:modId xmlns:p14="http://schemas.microsoft.com/office/powerpoint/2010/main" val="4139584768"/>
              </p:ext>
            </p:extLst>
          </p:nvPr>
        </p:nvGraphicFramePr>
        <p:xfrm>
          <a:off x="906105" y="2330793"/>
          <a:ext cx="1111172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 3" descr="C:\Users\vacardon\AppData\Local\Microsoft\Windows\INetCache\Content.Word\Logo_DSDEN5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9120" y="283742"/>
            <a:ext cx="4808214" cy="1190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a:extLst>
              <a:ext uri="{FF2B5EF4-FFF2-40B4-BE49-F238E27FC236}">
                <a16:creationId xmlns:a16="http://schemas.microsoft.com/office/drawing/2014/main" id="{609CE9DD-8007-479F-9124-02AC79B3F2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90997" y="463181"/>
            <a:ext cx="1261057" cy="831616"/>
          </a:xfrm>
          <a:prstGeom prst="rect">
            <a:avLst/>
          </a:prstGeom>
        </p:spPr>
      </p:pic>
    </p:spTree>
    <p:extLst>
      <p:ext uri="{BB962C8B-B14F-4D97-AF65-F5344CB8AC3E}">
        <p14:creationId xmlns:p14="http://schemas.microsoft.com/office/powerpoint/2010/main" val="64255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46008899-B73A-49A0-99F6-AAEBCB8C317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D24840BB-8114-4934-ACE9-56B17EE1841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E779AB8E-8250-407F-926D-766933244AD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B9B17AE5-B340-4306-B2E7-2145F7E8FB4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84369DCF-A3F2-4175-99AD-B4EA4254646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3A8BB23D-450E-49E5-A7F6-27F83F21AFD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D5E6798B-702A-468C-A79D-53924727EB9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48C92E6-47CF-6A72-AD01-41E96E4894DB}"/>
              </a:ext>
            </a:extLst>
          </p:cNvPr>
          <p:cNvSpPr txBox="1"/>
          <p:nvPr/>
        </p:nvSpPr>
        <p:spPr>
          <a:xfrm>
            <a:off x="875591" y="113488"/>
            <a:ext cx="4317314" cy="369332"/>
          </a:xfrm>
          <a:prstGeom prst="rect">
            <a:avLst/>
          </a:prstGeom>
          <a:noFill/>
        </p:spPr>
        <p:txBody>
          <a:bodyPr wrap="square" rtlCol="0">
            <a:spAutoFit/>
          </a:bodyPr>
          <a:lstStyle/>
          <a:p>
            <a:r>
              <a:rPr lang="fr-FR" b="1" dirty="0">
                <a:solidFill>
                  <a:srgbClr val="FF0000"/>
                </a:solidFill>
                <a:latin typeface="Verdana" panose="020B0604030504040204" pitchFamily="34" charset="0"/>
                <a:ea typeface="Verdana" panose="020B0604030504040204" pitchFamily="34" charset="0"/>
              </a:rPr>
              <a:t>CARTE DES CLUBS ET SALARIES</a:t>
            </a:r>
          </a:p>
        </p:txBody>
      </p:sp>
      <p:pic>
        <p:nvPicPr>
          <p:cNvPr id="1026" name="Picture 2" descr="Le département de la Manche On voudrait qu'il change de nom - Le Val de  Saire par Ph L">
            <a:extLst>
              <a:ext uri="{FF2B5EF4-FFF2-40B4-BE49-F238E27FC236}">
                <a16:creationId xmlns:a16="http://schemas.microsoft.com/office/drawing/2014/main" id="{54C8657B-93E4-A719-35C3-1480BFA461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8866" y="291402"/>
            <a:ext cx="5586883" cy="627519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D322496B-2121-7014-59C7-3882D01C1202}"/>
              </a:ext>
            </a:extLst>
          </p:cNvPr>
          <p:cNvSpPr txBox="1"/>
          <p:nvPr/>
        </p:nvSpPr>
        <p:spPr>
          <a:xfrm>
            <a:off x="1655467" y="797564"/>
            <a:ext cx="2303584" cy="369332"/>
          </a:xfrm>
          <a:prstGeom prst="rect">
            <a:avLst/>
          </a:prstGeom>
          <a:noFill/>
          <a:ln w="38100">
            <a:solidFill>
              <a:srgbClr val="FFFF00"/>
            </a:solidFill>
          </a:ln>
        </p:spPr>
        <p:txBody>
          <a:bodyPr wrap="square" rtlCol="0">
            <a:spAutoFit/>
          </a:bodyPr>
          <a:lstStyle/>
          <a:p>
            <a:r>
              <a:rPr lang="fr-FR" dirty="0"/>
              <a:t>R.C. Cherbourg-Hague</a:t>
            </a:r>
          </a:p>
        </p:txBody>
      </p:sp>
      <p:sp>
        <p:nvSpPr>
          <p:cNvPr id="6" name="ZoneTexte 5">
            <a:extLst>
              <a:ext uri="{FF2B5EF4-FFF2-40B4-BE49-F238E27FC236}">
                <a16:creationId xmlns:a16="http://schemas.microsoft.com/office/drawing/2014/main" id="{277F08AA-F818-9164-63ED-B690EED1B5A9}"/>
              </a:ext>
            </a:extLst>
          </p:cNvPr>
          <p:cNvSpPr txBox="1"/>
          <p:nvPr/>
        </p:nvSpPr>
        <p:spPr>
          <a:xfrm>
            <a:off x="2446774" y="4129369"/>
            <a:ext cx="2346290" cy="369332"/>
          </a:xfrm>
          <a:prstGeom prst="rect">
            <a:avLst/>
          </a:prstGeom>
          <a:noFill/>
          <a:ln w="38100">
            <a:solidFill>
              <a:schemeClr val="tx1">
                <a:lumMod val="85000"/>
                <a:lumOff val="15000"/>
              </a:schemeClr>
            </a:solidFill>
          </a:ln>
        </p:spPr>
        <p:txBody>
          <a:bodyPr wrap="square">
            <a:spAutoFit/>
          </a:bodyPr>
          <a:lstStyle/>
          <a:p>
            <a:r>
              <a:rPr lang="fr-FR" dirty="0"/>
              <a:t>R.C. Pays de Coutances</a:t>
            </a:r>
          </a:p>
        </p:txBody>
      </p:sp>
      <p:sp>
        <p:nvSpPr>
          <p:cNvPr id="8" name="ZoneTexte 7">
            <a:extLst>
              <a:ext uri="{FF2B5EF4-FFF2-40B4-BE49-F238E27FC236}">
                <a16:creationId xmlns:a16="http://schemas.microsoft.com/office/drawing/2014/main" id="{C9B1D808-ACA2-D4FC-5010-E4138D0CDE4B}"/>
              </a:ext>
            </a:extLst>
          </p:cNvPr>
          <p:cNvSpPr txBox="1"/>
          <p:nvPr/>
        </p:nvSpPr>
        <p:spPr>
          <a:xfrm>
            <a:off x="2098433" y="2446496"/>
            <a:ext cx="1438588" cy="369332"/>
          </a:xfrm>
          <a:prstGeom prst="rect">
            <a:avLst/>
          </a:prstGeom>
          <a:noFill/>
          <a:ln w="38100">
            <a:solidFill>
              <a:schemeClr val="bg2">
                <a:lumMod val="75000"/>
              </a:schemeClr>
            </a:solidFill>
          </a:ln>
        </p:spPr>
        <p:txBody>
          <a:bodyPr wrap="square">
            <a:spAutoFit/>
          </a:bodyPr>
          <a:lstStyle/>
          <a:p>
            <a:r>
              <a:rPr lang="fr-FR" dirty="0"/>
              <a:t>R.C. Valognes</a:t>
            </a:r>
          </a:p>
        </p:txBody>
      </p:sp>
      <p:sp>
        <p:nvSpPr>
          <p:cNvPr id="10" name="ZoneTexte 9">
            <a:extLst>
              <a:ext uri="{FF2B5EF4-FFF2-40B4-BE49-F238E27FC236}">
                <a16:creationId xmlns:a16="http://schemas.microsoft.com/office/drawing/2014/main" id="{C81E62EA-DBD3-5060-FC7F-E9CA779E29BA}"/>
              </a:ext>
            </a:extLst>
          </p:cNvPr>
          <p:cNvSpPr txBox="1"/>
          <p:nvPr/>
        </p:nvSpPr>
        <p:spPr>
          <a:xfrm>
            <a:off x="2919883" y="4810982"/>
            <a:ext cx="1467060" cy="369332"/>
          </a:xfrm>
          <a:prstGeom prst="rect">
            <a:avLst/>
          </a:prstGeom>
          <a:noFill/>
          <a:ln w="38100">
            <a:solidFill>
              <a:srgbClr val="0070C0"/>
            </a:solidFill>
          </a:ln>
        </p:spPr>
        <p:txBody>
          <a:bodyPr wrap="square">
            <a:spAutoFit/>
          </a:bodyPr>
          <a:lstStyle/>
          <a:p>
            <a:r>
              <a:rPr lang="fr-FR" dirty="0"/>
              <a:t>R.C. Granville</a:t>
            </a:r>
          </a:p>
        </p:txBody>
      </p:sp>
      <p:sp>
        <p:nvSpPr>
          <p:cNvPr id="12" name="ZoneTexte 11">
            <a:extLst>
              <a:ext uri="{FF2B5EF4-FFF2-40B4-BE49-F238E27FC236}">
                <a16:creationId xmlns:a16="http://schemas.microsoft.com/office/drawing/2014/main" id="{52DF08BD-13C8-CC38-AD85-834873901F50}"/>
              </a:ext>
            </a:extLst>
          </p:cNvPr>
          <p:cNvSpPr txBox="1"/>
          <p:nvPr/>
        </p:nvSpPr>
        <p:spPr>
          <a:xfrm>
            <a:off x="1328895" y="3305629"/>
            <a:ext cx="1956916" cy="369332"/>
          </a:xfrm>
          <a:prstGeom prst="rect">
            <a:avLst/>
          </a:prstGeom>
          <a:noFill/>
          <a:ln w="38100">
            <a:solidFill>
              <a:srgbClr val="FF0000"/>
            </a:solidFill>
          </a:ln>
        </p:spPr>
        <p:txBody>
          <a:bodyPr wrap="square">
            <a:spAutoFit/>
          </a:bodyPr>
          <a:lstStyle/>
          <a:p>
            <a:r>
              <a:rPr lang="fr-FR" dirty="0"/>
              <a:t>R.C. Saint-Lô agglo</a:t>
            </a:r>
          </a:p>
        </p:txBody>
      </p:sp>
      <p:sp>
        <p:nvSpPr>
          <p:cNvPr id="14" name="ZoneTexte 13">
            <a:extLst>
              <a:ext uri="{FF2B5EF4-FFF2-40B4-BE49-F238E27FC236}">
                <a16:creationId xmlns:a16="http://schemas.microsoft.com/office/drawing/2014/main" id="{0ACB8324-5C69-F80F-B7A0-6BD3D86545B0}"/>
              </a:ext>
            </a:extLst>
          </p:cNvPr>
          <p:cNvSpPr txBox="1"/>
          <p:nvPr/>
        </p:nvSpPr>
        <p:spPr>
          <a:xfrm>
            <a:off x="729344" y="1521516"/>
            <a:ext cx="3350287" cy="369332"/>
          </a:xfrm>
          <a:prstGeom prst="rect">
            <a:avLst/>
          </a:prstGeom>
          <a:noFill/>
          <a:ln w="38100">
            <a:solidFill>
              <a:srgbClr val="00B0F0"/>
            </a:solidFill>
          </a:ln>
        </p:spPr>
        <p:txBody>
          <a:bodyPr wrap="square">
            <a:spAutoFit/>
          </a:bodyPr>
          <a:lstStyle/>
          <a:p>
            <a:r>
              <a:rPr lang="fr-FR" dirty="0"/>
              <a:t>Rugby Ouest Cotentin Flamanville</a:t>
            </a:r>
          </a:p>
        </p:txBody>
      </p:sp>
      <p:sp>
        <p:nvSpPr>
          <p:cNvPr id="16" name="ZoneTexte 15">
            <a:extLst>
              <a:ext uri="{FF2B5EF4-FFF2-40B4-BE49-F238E27FC236}">
                <a16:creationId xmlns:a16="http://schemas.microsoft.com/office/drawing/2014/main" id="{505E727C-ECDA-5779-BC30-95B3C9B91E58}"/>
              </a:ext>
            </a:extLst>
          </p:cNvPr>
          <p:cNvSpPr txBox="1"/>
          <p:nvPr/>
        </p:nvSpPr>
        <p:spPr>
          <a:xfrm>
            <a:off x="970297" y="5458655"/>
            <a:ext cx="2141553" cy="369332"/>
          </a:xfrm>
          <a:prstGeom prst="rect">
            <a:avLst/>
          </a:prstGeom>
          <a:noFill/>
          <a:ln w="38100">
            <a:solidFill>
              <a:srgbClr val="FF0000"/>
            </a:solidFill>
          </a:ln>
        </p:spPr>
        <p:txBody>
          <a:bodyPr wrap="square">
            <a:spAutoFit/>
          </a:bodyPr>
          <a:lstStyle/>
          <a:p>
            <a:r>
              <a:rPr lang="fr-FR" dirty="0"/>
              <a:t>R.C.S.M.C Avranches</a:t>
            </a:r>
          </a:p>
        </p:txBody>
      </p:sp>
      <p:cxnSp>
        <p:nvCxnSpPr>
          <p:cNvPr id="26" name="Connecteur droit 25">
            <a:extLst>
              <a:ext uri="{FF2B5EF4-FFF2-40B4-BE49-F238E27FC236}">
                <a16:creationId xmlns:a16="http://schemas.microsoft.com/office/drawing/2014/main" id="{C5960386-3D58-BF96-98EC-1CBE8F7D7187}"/>
              </a:ext>
            </a:extLst>
          </p:cNvPr>
          <p:cNvCxnSpPr>
            <a:cxnSpLocks/>
            <a:stCxn id="6" idx="3"/>
          </p:cNvCxnSpPr>
          <p:nvPr/>
        </p:nvCxnSpPr>
        <p:spPr>
          <a:xfrm flipV="1">
            <a:off x="4793064" y="3674961"/>
            <a:ext cx="2833635" cy="639074"/>
          </a:xfrm>
          <a:prstGeom prst="line">
            <a:avLst/>
          </a:prstGeom>
        </p:spPr>
        <p:style>
          <a:lnRef idx="2">
            <a:schemeClr val="dk1"/>
          </a:lnRef>
          <a:fillRef idx="0">
            <a:schemeClr val="dk1"/>
          </a:fillRef>
          <a:effectRef idx="1">
            <a:schemeClr val="dk1"/>
          </a:effectRef>
          <a:fontRef idx="minor">
            <a:schemeClr val="tx1"/>
          </a:fontRef>
        </p:style>
      </p:cxnSp>
      <p:sp>
        <p:nvSpPr>
          <p:cNvPr id="31" name="ZoneTexte 30">
            <a:extLst>
              <a:ext uri="{FF2B5EF4-FFF2-40B4-BE49-F238E27FC236}">
                <a16:creationId xmlns:a16="http://schemas.microsoft.com/office/drawing/2014/main" id="{5B970F47-61E9-5E78-B600-29B84A23E8F3}"/>
              </a:ext>
            </a:extLst>
          </p:cNvPr>
          <p:cNvSpPr txBox="1"/>
          <p:nvPr/>
        </p:nvSpPr>
        <p:spPr>
          <a:xfrm>
            <a:off x="5325626" y="3490295"/>
            <a:ext cx="2565679" cy="307777"/>
          </a:xfrm>
          <a:prstGeom prst="rect">
            <a:avLst/>
          </a:prstGeom>
          <a:noFill/>
        </p:spPr>
        <p:txBody>
          <a:bodyPr wrap="square" rtlCol="0">
            <a:spAutoFit/>
          </a:bodyPr>
          <a:lstStyle/>
          <a:p>
            <a:r>
              <a:rPr lang="fr-FR" sz="1400" b="1" u="sng" dirty="0"/>
              <a:t>Situé à Agon-Coutainville</a:t>
            </a:r>
          </a:p>
        </p:txBody>
      </p:sp>
      <p:pic>
        <p:nvPicPr>
          <p:cNvPr id="1025" name="Image 1024">
            <a:extLst>
              <a:ext uri="{FF2B5EF4-FFF2-40B4-BE49-F238E27FC236}">
                <a16:creationId xmlns:a16="http://schemas.microsoft.com/office/drawing/2014/main" id="{686FE83C-FC50-AED7-66C2-AC617F5C2FC4}"/>
              </a:ext>
            </a:extLst>
          </p:cNvPr>
          <p:cNvPicPr>
            <a:picLocks noChangeAspect="1"/>
          </p:cNvPicPr>
          <p:nvPr/>
        </p:nvPicPr>
        <p:blipFill>
          <a:blip r:embed="rId3"/>
          <a:stretch>
            <a:fillRect/>
          </a:stretch>
        </p:blipFill>
        <p:spPr>
          <a:xfrm>
            <a:off x="4109777" y="619128"/>
            <a:ext cx="883997" cy="693480"/>
          </a:xfrm>
          <a:prstGeom prst="rect">
            <a:avLst/>
          </a:prstGeom>
        </p:spPr>
      </p:pic>
      <p:pic>
        <p:nvPicPr>
          <p:cNvPr id="1029" name="Image 1028">
            <a:extLst>
              <a:ext uri="{FF2B5EF4-FFF2-40B4-BE49-F238E27FC236}">
                <a16:creationId xmlns:a16="http://schemas.microsoft.com/office/drawing/2014/main" id="{9272EC44-2268-F723-3ED8-90E45E7C5C6C}"/>
              </a:ext>
            </a:extLst>
          </p:cNvPr>
          <p:cNvPicPr>
            <a:picLocks noChangeAspect="1"/>
          </p:cNvPicPr>
          <p:nvPr/>
        </p:nvPicPr>
        <p:blipFill>
          <a:blip r:embed="rId3"/>
          <a:stretch>
            <a:fillRect/>
          </a:stretch>
        </p:blipFill>
        <p:spPr>
          <a:xfrm>
            <a:off x="4139922" y="1374667"/>
            <a:ext cx="883997" cy="693480"/>
          </a:xfrm>
          <a:prstGeom prst="rect">
            <a:avLst/>
          </a:prstGeom>
        </p:spPr>
      </p:pic>
      <p:pic>
        <p:nvPicPr>
          <p:cNvPr id="1033" name="Image 1032">
            <a:extLst>
              <a:ext uri="{FF2B5EF4-FFF2-40B4-BE49-F238E27FC236}">
                <a16:creationId xmlns:a16="http://schemas.microsoft.com/office/drawing/2014/main" id="{EE6CEE64-2A71-F413-CD15-1B8A85F7B7C5}"/>
              </a:ext>
            </a:extLst>
          </p:cNvPr>
          <p:cNvPicPr>
            <a:picLocks noChangeAspect="1"/>
          </p:cNvPicPr>
          <p:nvPr/>
        </p:nvPicPr>
        <p:blipFill>
          <a:blip r:embed="rId3"/>
          <a:stretch>
            <a:fillRect/>
          </a:stretch>
        </p:blipFill>
        <p:spPr>
          <a:xfrm>
            <a:off x="3421593" y="3106099"/>
            <a:ext cx="883997" cy="693480"/>
          </a:xfrm>
          <a:prstGeom prst="rect">
            <a:avLst/>
          </a:prstGeom>
        </p:spPr>
      </p:pic>
      <p:sp>
        <p:nvSpPr>
          <p:cNvPr id="1035" name="ZoneTexte 1034">
            <a:extLst>
              <a:ext uri="{FF2B5EF4-FFF2-40B4-BE49-F238E27FC236}">
                <a16:creationId xmlns:a16="http://schemas.microsoft.com/office/drawing/2014/main" id="{5D45D49B-BEF6-9101-C7AA-6AA8FAD8D620}"/>
              </a:ext>
            </a:extLst>
          </p:cNvPr>
          <p:cNvSpPr txBox="1"/>
          <p:nvPr/>
        </p:nvSpPr>
        <p:spPr>
          <a:xfrm>
            <a:off x="1728445" y="6097729"/>
            <a:ext cx="2577145" cy="369332"/>
          </a:xfrm>
          <a:prstGeom prst="rect">
            <a:avLst/>
          </a:prstGeom>
          <a:noFill/>
          <a:ln w="38100">
            <a:solidFill>
              <a:srgbClr val="00B050"/>
            </a:solidFill>
          </a:ln>
        </p:spPr>
        <p:txBody>
          <a:bodyPr wrap="square">
            <a:spAutoFit/>
          </a:bodyPr>
          <a:lstStyle/>
          <a:p>
            <a:r>
              <a:rPr lang="fr-FR" dirty="0"/>
              <a:t>Comité départemental 50</a:t>
            </a:r>
          </a:p>
        </p:txBody>
      </p:sp>
      <p:pic>
        <p:nvPicPr>
          <p:cNvPr id="1036" name="Image 1035">
            <a:extLst>
              <a:ext uri="{FF2B5EF4-FFF2-40B4-BE49-F238E27FC236}">
                <a16:creationId xmlns:a16="http://schemas.microsoft.com/office/drawing/2014/main" id="{40DD1322-0D18-42B3-D9CB-05E994EC1E3A}"/>
              </a:ext>
            </a:extLst>
          </p:cNvPr>
          <p:cNvPicPr>
            <a:picLocks noChangeAspect="1"/>
          </p:cNvPicPr>
          <p:nvPr/>
        </p:nvPicPr>
        <p:blipFill>
          <a:blip r:embed="rId3"/>
          <a:stretch>
            <a:fillRect/>
          </a:stretch>
        </p:blipFill>
        <p:spPr>
          <a:xfrm>
            <a:off x="4457990" y="5892132"/>
            <a:ext cx="883997" cy="693480"/>
          </a:xfrm>
          <a:prstGeom prst="rect">
            <a:avLst/>
          </a:prstGeom>
        </p:spPr>
      </p:pic>
      <p:pic>
        <p:nvPicPr>
          <p:cNvPr id="1037" name="Image 1036">
            <a:extLst>
              <a:ext uri="{FF2B5EF4-FFF2-40B4-BE49-F238E27FC236}">
                <a16:creationId xmlns:a16="http://schemas.microsoft.com/office/drawing/2014/main" id="{204D5EF5-4AF2-F6C0-3951-9467DD5FB7DF}"/>
              </a:ext>
            </a:extLst>
          </p:cNvPr>
          <p:cNvPicPr>
            <a:picLocks noChangeAspect="1"/>
          </p:cNvPicPr>
          <p:nvPr/>
        </p:nvPicPr>
        <p:blipFill>
          <a:blip r:embed="rId3"/>
          <a:stretch>
            <a:fillRect/>
          </a:stretch>
        </p:blipFill>
        <p:spPr>
          <a:xfrm>
            <a:off x="4993774" y="1374667"/>
            <a:ext cx="883997" cy="693480"/>
          </a:xfrm>
          <a:prstGeom prst="rect">
            <a:avLst/>
          </a:prstGeom>
        </p:spPr>
      </p:pic>
      <p:pic>
        <p:nvPicPr>
          <p:cNvPr id="1040" name="Image 1039">
            <a:extLst>
              <a:ext uri="{FF2B5EF4-FFF2-40B4-BE49-F238E27FC236}">
                <a16:creationId xmlns:a16="http://schemas.microsoft.com/office/drawing/2014/main" id="{E57A7C3A-E9E2-EEF4-4438-6706A4D6AADE}"/>
              </a:ext>
            </a:extLst>
          </p:cNvPr>
          <p:cNvPicPr>
            <a:picLocks noChangeAspect="1"/>
          </p:cNvPicPr>
          <p:nvPr/>
        </p:nvPicPr>
        <p:blipFill>
          <a:blip r:embed="rId4"/>
          <a:stretch>
            <a:fillRect/>
          </a:stretch>
        </p:blipFill>
        <p:spPr>
          <a:xfrm>
            <a:off x="8298946" y="465494"/>
            <a:ext cx="590826" cy="663829"/>
          </a:xfrm>
          <a:prstGeom prst="rect">
            <a:avLst/>
          </a:prstGeom>
        </p:spPr>
      </p:pic>
      <p:pic>
        <p:nvPicPr>
          <p:cNvPr id="1042" name="Image 1041">
            <a:extLst>
              <a:ext uri="{FF2B5EF4-FFF2-40B4-BE49-F238E27FC236}">
                <a16:creationId xmlns:a16="http://schemas.microsoft.com/office/drawing/2014/main" id="{C384C548-0DAD-661F-DB94-71B1E4C957C0}"/>
              </a:ext>
            </a:extLst>
          </p:cNvPr>
          <p:cNvPicPr>
            <a:picLocks noChangeAspect="1"/>
          </p:cNvPicPr>
          <p:nvPr/>
        </p:nvPicPr>
        <p:blipFill>
          <a:blip r:embed="rId5"/>
          <a:stretch>
            <a:fillRect/>
          </a:stretch>
        </p:blipFill>
        <p:spPr>
          <a:xfrm>
            <a:off x="6391663" y="1432725"/>
            <a:ext cx="590773" cy="664139"/>
          </a:xfrm>
          <a:prstGeom prst="rect">
            <a:avLst/>
          </a:prstGeom>
        </p:spPr>
      </p:pic>
      <p:pic>
        <p:nvPicPr>
          <p:cNvPr id="1044" name="Image 1043">
            <a:extLst>
              <a:ext uri="{FF2B5EF4-FFF2-40B4-BE49-F238E27FC236}">
                <a16:creationId xmlns:a16="http://schemas.microsoft.com/office/drawing/2014/main" id="{3AE72CA9-DB25-6936-F59D-1DFF38550E61}"/>
              </a:ext>
            </a:extLst>
          </p:cNvPr>
          <p:cNvPicPr>
            <a:picLocks noChangeAspect="1"/>
          </p:cNvPicPr>
          <p:nvPr/>
        </p:nvPicPr>
        <p:blipFill>
          <a:blip r:embed="rId6"/>
          <a:stretch>
            <a:fillRect/>
          </a:stretch>
        </p:blipFill>
        <p:spPr>
          <a:xfrm>
            <a:off x="7510211" y="2757955"/>
            <a:ext cx="593925" cy="655606"/>
          </a:xfrm>
          <a:prstGeom prst="rect">
            <a:avLst/>
          </a:prstGeom>
        </p:spPr>
      </p:pic>
      <p:pic>
        <p:nvPicPr>
          <p:cNvPr id="1046" name="Image 1045">
            <a:extLst>
              <a:ext uri="{FF2B5EF4-FFF2-40B4-BE49-F238E27FC236}">
                <a16:creationId xmlns:a16="http://schemas.microsoft.com/office/drawing/2014/main" id="{65706388-B86B-62CC-B214-094C381A22C0}"/>
              </a:ext>
            </a:extLst>
          </p:cNvPr>
          <p:cNvPicPr>
            <a:picLocks noChangeAspect="1"/>
          </p:cNvPicPr>
          <p:nvPr/>
        </p:nvPicPr>
        <p:blipFill>
          <a:blip r:embed="rId7"/>
          <a:stretch>
            <a:fillRect/>
          </a:stretch>
        </p:blipFill>
        <p:spPr>
          <a:xfrm>
            <a:off x="10056187" y="3352851"/>
            <a:ext cx="593925" cy="644220"/>
          </a:xfrm>
          <a:prstGeom prst="rect">
            <a:avLst/>
          </a:prstGeom>
        </p:spPr>
      </p:pic>
      <p:pic>
        <p:nvPicPr>
          <p:cNvPr id="1048" name="Image 1047">
            <a:extLst>
              <a:ext uri="{FF2B5EF4-FFF2-40B4-BE49-F238E27FC236}">
                <a16:creationId xmlns:a16="http://schemas.microsoft.com/office/drawing/2014/main" id="{4B744F35-699D-04EF-400E-070DE64CF1E1}"/>
              </a:ext>
            </a:extLst>
          </p:cNvPr>
          <p:cNvPicPr>
            <a:picLocks noChangeAspect="1"/>
          </p:cNvPicPr>
          <p:nvPr/>
        </p:nvPicPr>
        <p:blipFill>
          <a:blip r:embed="rId8"/>
          <a:stretch>
            <a:fillRect/>
          </a:stretch>
        </p:blipFill>
        <p:spPr>
          <a:xfrm>
            <a:off x="8467824" y="1423927"/>
            <a:ext cx="593925" cy="644220"/>
          </a:xfrm>
          <a:prstGeom prst="rect">
            <a:avLst/>
          </a:prstGeom>
        </p:spPr>
      </p:pic>
      <p:pic>
        <p:nvPicPr>
          <p:cNvPr id="1049" name="Picture 10" descr="Rugby Club Granville">
            <a:extLst>
              <a:ext uri="{FF2B5EF4-FFF2-40B4-BE49-F238E27FC236}">
                <a16:creationId xmlns:a16="http://schemas.microsoft.com/office/drawing/2014/main" id="{C6066B7D-22AE-B5CA-92D5-1C3D9CD8AF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16156" y="4667845"/>
            <a:ext cx="593925" cy="65560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12" descr="Site officiel du club de rugby Rc St Martin Champs Avranches">
            <a:extLst>
              <a:ext uri="{FF2B5EF4-FFF2-40B4-BE49-F238E27FC236}">
                <a16:creationId xmlns:a16="http://schemas.microsoft.com/office/drawing/2014/main" id="{DF418B6E-E647-087D-11D8-8613E1BF333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12378" y="5500184"/>
            <a:ext cx="581981" cy="655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434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10C19A7-F310-4109-9AC7-A4B4700F9BE4}"/>
              </a:ext>
            </a:extLst>
          </p:cNvPr>
          <p:cNvSpPr>
            <a:spLocks noGrp="1"/>
          </p:cNvSpPr>
          <p:nvPr>
            <p:ph type="body" sz="quarter" idx="13"/>
          </p:nvPr>
        </p:nvSpPr>
        <p:spPr>
          <a:xfrm>
            <a:off x="301690" y="377064"/>
            <a:ext cx="10708688" cy="1020199"/>
          </a:xfrm>
        </p:spPr>
        <p:txBody>
          <a:bodyPr/>
          <a:lstStyle/>
          <a:p>
            <a:r>
              <a:rPr lang="fr-FR" dirty="0"/>
              <a:t>Pour tout renseignements complémentaires et joindre les clubs … </a:t>
            </a:r>
          </a:p>
        </p:txBody>
      </p:sp>
      <p:sp>
        <p:nvSpPr>
          <p:cNvPr id="3" name="Espace réservé du texte 2">
            <a:extLst>
              <a:ext uri="{FF2B5EF4-FFF2-40B4-BE49-F238E27FC236}">
                <a16:creationId xmlns:a16="http://schemas.microsoft.com/office/drawing/2014/main" id="{479CDFF7-0E20-4E16-9D95-2FCF5F2F4685}"/>
              </a:ext>
            </a:extLst>
          </p:cNvPr>
          <p:cNvSpPr>
            <a:spLocks noGrp="1"/>
          </p:cNvSpPr>
          <p:nvPr>
            <p:ph type="body" sz="quarter" idx="15"/>
          </p:nvPr>
        </p:nvSpPr>
        <p:spPr>
          <a:xfrm>
            <a:off x="673672" y="1474074"/>
            <a:ext cx="9255669" cy="5450318"/>
          </a:xfrm>
        </p:spPr>
        <p:txBody>
          <a:bodyPr>
            <a:normAutofit/>
          </a:bodyPr>
          <a:lstStyle/>
          <a:p>
            <a:pPr marL="57150" indent="0">
              <a:buNone/>
            </a:pPr>
            <a:endParaRPr lang="fr-FR" dirty="0">
              <a:solidFill>
                <a:srgbClr val="222222"/>
              </a:solidFill>
              <a:latin typeface="Arial" panose="020B0604020202020204" pitchFamily="34" charset="0"/>
            </a:endParaRPr>
          </a:p>
          <a:p>
            <a:pPr marL="57150" indent="0">
              <a:buNone/>
            </a:pPr>
            <a:r>
              <a:rPr lang="fr-FR" sz="1600" dirty="0">
                <a:solidFill>
                  <a:srgbClr val="222222"/>
                </a:solidFill>
                <a:latin typeface="Arial" panose="020B0604020202020204" pitchFamily="34" charset="0"/>
              </a:rPr>
              <a:t>Jean-François Mouton</a:t>
            </a:r>
          </a:p>
          <a:p>
            <a:pPr marL="57150" indent="0">
              <a:buNone/>
            </a:pPr>
            <a:r>
              <a:rPr lang="fr-FR" sz="1600" dirty="0">
                <a:solidFill>
                  <a:srgbClr val="222222"/>
                </a:solidFill>
                <a:latin typeface="Arial" panose="020B0604020202020204" pitchFamily="34" charset="0"/>
              </a:rPr>
              <a:t>Conseiller Technique Départemental</a:t>
            </a:r>
          </a:p>
          <a:p>
            <a:pPr marL="57150" indent="0">
              <a:buNone/>
            </a:pPr>
            <a:r>
              <a:rPr lang="fr-FR" sz="1600" dirty="0">
                <a:solidFill>
                  <a:srgbClr val="222222"/>
                </a:solidFill>
                <a:latin typeface="Arial" panose="020B0604020202020204" pitchFamily="34" charset="0"/>
              </a:rPr>
              <a:t>Comité départemental rugby de la Manche</a:t>
            </a:r>
          </a:p>
          <a:p>
            <a:pPr marL="57150" indent="0">
              <a:buNone/>
            </a:pPr>
            <a:r>
              <a:rPr lang="fr-FR" sz="1600" dirty="0">
                <a:solidFill>
                  <a:srgbClr val="222222"/>
                </a:solidFill>
                <a:latin typeface="Arial" panose="020B0604020202020204" pitchFamily="34" charset="0"/>
              </a:rPr>
              <a:t>06 62 01 92 66 – </a:t>
            </a:r>
            <a:r>
              <a:rPr lang="fr-FR" sz="1600" dirty="0">
                <a:solidFill>
                  <a:srgbClr val="222222"/>
                </a:solidFill>
                <a:latin typeface="Arial" panose="020B0604020202020204" pitchFamily="34" charset="0"/>
                <a:hlinkClick r:id="rId2"/>
              </a:rPr>
              <a:t>D50A@ffr.fr</a:t>
            </a:r>
            <a:endParaRPr lang="fr-FR" sz="1600" dirty="0">
              <a:solidFill>
                <a:srgbClr val="222222"/>
              </a:solidFill>
              <a:latin typeface="Arial" panose="020B0604020202020204" pitchFamily="34" charset="0"/>
            </a:endParaRPr>
          </a:p>
          <a:p>
            <a:pPr marL="57150" indent="0">
              <a:buNone/>
            </a:pPr>
            <a:endParaRPr lang="fr-FR" sz="1600" dirty="0">
              <a:solidFill>
                <a:srgbClr val="222222"/>
              </a:solidFill>
              <a:latin typeface="Arial" panose="020B0604020202020204" pitchFamily="34" charset="0"/>
            </a:endParaRPr>
          </a:p>
          <a:p>
            <a:pPr marL="57150" indent="0">
              <a:buNone/>
            </a:pPr>
            <a:r>
              <a:rPr lang="fr-FR" sz="1600" dirty="0">
                <a:solidFill>
                  <a:srgbClr val="222222"/>
                </a:solidFill>
                <a:latin typeface="Arial" panose="020B0604020202020204" pitchFamily="34" charset="0"/>
                <a:ea typeface="Calibri" panose="020F0502020204030204" pitchFamily="34" charset="0"/>
              </a:rPr>
              <a:t>Philippe Lebas</a:t>
            </a:r>
          </a:p>
          <a:p>
            <a:pPr marL="57150" indent="0">
              <a:buNone/>
            </a:pPr>
            <a:r>
              <a:rPr lang="fr-FR" sz="1600" b="1" dirty="0">
                <a:solidFill>
                  <a:srgbClr val="222222"/>
                </a:solidFill>
                <a:effectLst/>
                <a:latin typeface="Arial" panose="020B0604020202020204" pitchFamily="34" charset="0"/>
                <a:ea typeface="Calibri" panose="020F0502020204030204" pitchFamily="34" charset="0"/>
              </a:rPr>
              <a:t>C</a:t>
            </a:r>
            <a:r>
              <a:rPr lang="fr-FR" sz="1600" dirty="0">
                <a:solidFill>
                  <a:srgbClr val="222222"/>
                </a:solidFill>
                <a:effectLst/>
                <a:latin typeface="Arial" panose="020B0604020202020204" pitchFamily="34" charset="0"/>
                <a:ea typeface="Calibri" panose="020F0502020204030204" pitchFamily="34" charset="0"/>
              </a:rPr>
              <a:t>onseiller </a:t>
            </a:r>
            <a:r>
              <a:rPr lang="fr-FR" sz="1600" b="1" dirty="0">
                <a:solidFill>
                  <a:srgbClr val="222222"/>
                </a:solidFill>
                <a:effectLst/>
                <a:latin typeface="Arial" panose="020B0604020202020204" pitchFamily="34" charset="0"/>
                <a:ea typeface="Calibri" panose="020F0502020204030204" pitchFamily="34" charset="0"/>
              </a:rPr>
              <a:t>T</a:t>
            </a:r>
            <a:r>
              <a:rPr lang="fr-FR" sz="1600" dirty="0">
                <a:solidFill>
                  <a:srgbClr val="222222"/>
                </a:solidFill>
                <a:effectLst/>
                <a:latin typeface="Arial" panose="020B0604020202020204" pitchFamily="34" charset="0"/>
                <a:ea typeface="Calibri" panose="020F0502020204030204" pitchFamily="34" charset="0"/>
              </a:rPr>
              <a:t>echnique de </a:t>
            </a:r>
            <a:r>
              <a:rPr lang="fr-FR" sz="1600" b="1" dirty="0">
                <a:solidFill>
                  <a:srgbClr val="222222"/>
                </a:solidFill>
                <a:effectLst/>
                <a:latin typeface="Arial" panose="020B0604020202020204" pitchFamily="34" charset="0"/>
                <a:ea typeface="Calibri" panose="020F0502020204030204" pitchFamily="34" charset="0"/>
              </a:rPr>
              <a:t>C</a:t>
            </a:r>
            <a:r>
              <a:rPr lang="fr-FR" sz="1600" dirty="0">
                <a:solidFill>
                  <a:srgbClr val="222222"/>
                </a:solidFill>
                <a:effectLst/>
                <a:latin typeface="Arial" panose="020B0604020202020204" pitchFamily="34" charset="0"/>
                <a:ea typeface="Calibri" panose="020F0502020204030204" pitchFamily="34" charset="0"/>
              </a:rPr>
              <a:t>lub</a:t>
            </a:r>
            <a:r>
              <a:rPr lang="fr-FR" sz="1600" dirty="0">
                <a:latin typeface="Calibri" panose="020F0502020204030204" pitchFamily="34" charset="0"/>
                <a:ea typeface="Calibri" panose="020F0502020204030204" pitchFamily="34" charset="0"/>
              </a:rPr>
              <a:t> - </a:t>
            </a:r>
            <a:r>
              <a:rPr lang="fr-FR" sz="1600" b="1" dirty="0">
                <a:solidFill>
                  <a:srgbClr val="222222"/>
                </a:solidFill>
                <a:effectLst/>
                <a:latin typeface="Arial" panose="020B0604020202020204" pitchFamily="34" charset="0"/>
                <a:ea typeface="Calibri" panose="020F0502020204030204" pitchFamily="34" charset="0"/>
              </a:rPr>
              <a:t>Bassin N°1 </a:t>
            </a:r>
          </a:p>
          <a:p>
            <a:pPr marL="57150" indent="0">
              <a:buNone/>
            </a:pPr>
            <a:r>
              <a:rPr lang="fr-FR" sz="1600" dirty="0">
                <a:solidFill>
                  <a:srgbClr val="222222"/>
                </a:solidFill>
                <a:latin typeface="Arial" panose="020B0604020202020204" pitchFamily="34" charset="0"/>
                <a:ea typeface="Calibri" panose="020F0502020204030204" pitchFamily="34" charset="0"/>
              </a:rPr>
              <a:t>Ligue régionale de Normandie de rugby</a:t>
            </a:r>
            <a:endParaRPr lang="fr-FR" sz="1600" b="1" dirty="0">
              <a:solidFill>
                <a:srgbClr val="222222"/>
              </a:solidFill>
              <a:effectLst/>
              <a:latin typeface="Arial" panose="020B0604020202020204" pitchFamily="34" charset="0"/>
              <a:ea typeface="Calibri" panose="020F0502020204030204" pitchFamily="34" charset="0"/>
            </a:endParaRPr>
          </a:p>
          <a:p>
            <a:pPr marL="57150" indent="0">
              <a:buNone/>
            </a:pPr>
            <a:r>
              <a:rPr lang="fr-FR" sz="1600" b="1" dirty="0">
                <a:solidFill>
                  <a:schemeClr val="tx1"/>
                </a:solidFill>
                <a:effectLst/>
                <a:latin typeface="Arial" panose="020B0604020202020204" pitchFamily="34" charset="0"/>
                <a:ea typeface="Calibri" panose="020F0502020204030204" pitchFamily="34" charset="0"/>
              </a:rPr>
              <a:t>06 30 02 65 47 – </a:t>
            </a:r>
            <a:r>
              <a:rPr lang="fr-FR" sz="1600" b="1" dirty="0">
                <a:solidFill>
                  <a:schemeClr val="tx1"/>
                </a:solidFill>
                <a:effectLst/>
                <a:latin typeface="Arial" panose="020B0604020202020204" pitchFamily="34" charset="0"/>
                <a:ea typeface="Calibri" panose="020F0502020204030204" pitchFamily="34" charset="0"/>
                <a:hlinkClick r:id="rId3"/>
              </a:rPr>
              <a:t>philippe.lebas@normandie-rugby.com</a:t>
            </a:r>
            <a:endParaRPr lang="fr-FR" sz="1600" b="1" dirty="0">
              <a:solidFill>
                <a:schemeClr val="tx1"/>
              </a:solidFill>
              <a:effectLst/>
              <a:latin typeface="Arial" panose="020B0604020202020204" pitchFamily="34" charset="0"/>
              <a:ea typeface="Calibri" panose="020F0502020204030204" pitchFamily="34" charset="0"/>
            </a:endParaRPr>
          </a:p>
          <a:p>
            <a:pPr marL="57150" indent="0">
              <a:buNone/>
            </a:pPr>
            <a:r>
              <a:rPr lang="fr-FR" sz="1600" dirty="0">
                <a:solidFill>
                  <a:schemeClr val="tx1"/>
                </a:solidFill>
                <a:latin typeface="Arial" panose="020B0604020202020204" pitchFamily="34" charset="0"/>
                <a:ea typeface="Calibri" panose="020F0502020204030204" pitchFamily="34" charset="0"/>
              </a:rPr>
              <a:t>Clubs correspondants ; Cherbourg / Flamanville / Valognes / Coutances / Saint Lô</a:t>
            </a:r>
          </a:p>
          <a:p>
            <a:pPr marL="57150" indent="0">
              <a:buNone/>
            </a:pPr>
            <a:endParaRPr lang="fr-FR" sz="1600" dirty="0">
              <a:solidFill>
                <a:schemeClr val="tx1"/>
              </a:solidFill>
              <a:latin typeface="Arial" panose="020B0604020202020204" pitchFamily="34" charset="0"/>
              <a:ea typeface="Calibri" panose="020F0502020204030204" pitchFamily="34" charset="0"/>
            </a:endParaRPr>
          </a:p>
          <a:p>
            <a:pPr marL="57150" indent="0">
              <a:buNone/>
            </a:pPr>
            <a:r>
              <a:rPr lang="fr-FR" sz="1600" dirty="0">
                <a:solidFill>
                  <a:srgbClr val="222222"/>
                </a:solidFill>
                <a:latin typeface="Arial" panose="020B0604020202020204" pitchFamily="34" charset="0"/>
                <a:ea typeface="Calibri" panose="020F0502020204030204" pitchFamily="34" charset="0"/>
              </a:rPr>
              <a:t>Antonin </a:t>
            </a:r>
            <a:r>
              <a:rPr lang="fr-FR" sz="1600" dirty="0" err="1">
                <a:solidFill>
                  <a:srgbClr val="222222"/>
                </a:solidFill>
                <a:latin typeface="Arial" panose="020B0604020202020204" pitchFamily="34" charset="0"/>
                <a:ea typeface="Calibri" panose="020F0502020204030204" pitchFamily="34" charset="0"/>
              </a:rPr>
              <a:t>Blaque</a:t>
            </a:r>
            <a:endParaRPr lang="fr-FR" sz="1600" dirty="0">
              <a:solidFill>
                <a:srgbClr val="222222"/>
              </a:solidFill>
              <a:latin typeface="Arial" panose="020B0604020202020204" pitchFamily="34" charset="0"/>
              <a:ea typeface="Calibri" panose="020F0502020204030204" pitchFamily="34" charset="0"/>
            </a:endParaRPr>
          </a:p>
          <a:p>
            <a:pPr marL="57150" indent="0">
              <a:buNone/>
            </a:pPr>
            <a:r>
              <a:rPr lang="fr-FR" sz="1600" b="1" dirty="0">
                <a:solidFill>
                  <a:srgbClr val="222222"/>
                </a:solidFill>
                <a:effectLst/>
                <a:latin typeface="Arial" panose="020B0604020202020204" pitchFamily="34" charset="0"/>
                <a:ea typeface="Calibri" panose="020F0502020204030204" pitchFamily="34" charset="0"/>
              </a:rPr>
              <a:t>C</a:t>
            </a:r>
            <a:r>
              <a:rPr lang="fr-FR" sz="1600" dirty="0">
                <a:solidFill>
                  <a:srgbClr val="222222"/>
                </a:solidFill>
                <a:effectLst/>
                <a:latin typeface="Arial" panose="020B0604020202020204" pitchFamily="34" charset="0"/>
                <a:ea typeface="Calibri" panose="020F0502020204030204" pitchFamily="34" charset="0"/>
              </a:rPr>
              <a:t>onseiller </a:t>
            </a:r>
            <a:r>
              <a:rPr lang="fr-FR" sz="1600" b="1" dirty="0">
                <a:solidFill>
                  <a:srgbClr val="222222"/>
                </a:solidFill>
                <a:effectLst/>
                <a:latin typeface="Arial" panose="020B0604020202020204" pitchFamily="34" charset="0"/>
                <a:ea typeface="Calibri" panose="020F0502020204030204" pitchFamily="34" charset="0"/>
              </a:rPr>
              <a:t>T</a:t>
            </a:r>
            <a:r>
              <a:rPr lang="fr-FR" sz="1600" dirty="0">
                <a:solidFill>
                  <a:srgbClr val="222222"/>
                </a:solidFill>
                <a:effectLst/>
                <a:latin typeface="Arial" panose="020B0604020202020204" pitchFamily="34" charset="0"/>
                <a:ea typeface="Calibri" panose="020F0502020204030204" pitchFamily="34" charset="0"/>
              </a:rPr>
              <a:t>echnique de </a:t>
            </a:r>
            <a:r>
              <a:rPr lang="fr-FR" sz="1600" b="1" dirty="0">
                <a:solidFill>
                  <a:srgbClr val="222222"/>
                </a:solidFill>
                <a:effectLst/>
                <a:latin typeface="Arial" panose="020B0604020202020204" pitchFamily="34" charset="0"/>
                <a:ea typeface="Calibri" panose="020F0502020204030204" pitchFamily="34" charset="0"/>
              </a:rPr>
              <a:t>C</a:t>
            </a:r>
            <a:r>
              <a:rPr lang="fr-FR" sz="1600" dirty="0">
                <a:solidFill>
                  <a:srgbClr val="222222"/>
                </a:solidFill>
                <a:effectLst/>
                <a:latin typeface="Arial" panose="020B0604020202020204" pitchFamily="34" charset="0"/>
                <a:ea typeface="Calibri" panose="020F0502020204030204" pitchFamily="34" charset="0"/>
              </a:rPr>
              <a:t>lub</a:t>
            </a:r>
            <a:r>
              <a:rPr lang="fr-FR" sz="1600" dirty="0">
                <a:latin typeface="Calibri" panose="020F0502020204030204" pitchFamily="34" charset="0"/>
                <a:ea typeface="Calibri" panose="020F0502020204030204" pitchFamily="34" charset="0"/>
              </a:rPr>
              <a:t> - </a:t>
            </a:r>
            <a:r>
              <a:rPr lang="fr-FR" sz="1600" b="1" dirty="0">
                <a:solidFill>
                  <a:srgbClr val="222222"/>
                </a:solidFill>
                <a:effectLst/>
                <a:latin typeface="Arial" panose="020B0604020202020204" pitchFamily="34" charset="0"/>
                <a:ea typeface="Calibri" panose="020F0502020204030204" pitchFamily="34" charset="0"/>
              </a:rPr>
              <a:t>Bassin N°2</a:t>
            </a:r>
          </a:p>
          <a:p>
            <a:pPr marL="57150" indent="0">
              <a:buNone/>
            </a:pPr>
            <a:r>
              <a:rPr lang="fr-FR" sz="1600" dirty="0">
                <a:solidFill>
                  <a:srgbClr val="222222"/>
                </a:solidFill>
                <a:latin typeface="Arial" panose="020B0604020202020204" pitchFamily="34" charset="0"/>
                <a:ea typeface="Calibri" panose="020F0502020204030204" pitchFamily="34" charset="0"/>
              </a:rPr>
              <a:t>Ligue régionale de Normandie de rugby</a:t>
            </a:r>
            <a:endParaRPr lang="fr-FR" sz="1600" b="1" dirty="0">
              <a:solidFill>
                <a:srgbClr val="222222"/>
              </a:solidFill>
              <a:effectLst/>
              <a:latin typeface="Arial" panose="020B0604020202020204" pitchFamily="34" charset="0"/>
              <a:ea typeface="Calibri" panose="020F0502020204030204" pitchFamily="34" charset="0"/>
            </a:endParaRPr>
          </a:p>
          <a:p>
            <a:pPr marL="57150" indent="0">
              <a:buNone/>
            </a:pPr>
            <a:r>
              <a:rPr lang="fr-FR" sz="1600" b="1" dirty="0">
                <a:solidFill>
                  <a:schemeClr val="tx1"/>
                </a:solidFill>
                <a:effectLst/>
                <a:latin typeface="Arial" panose="020B0604020202020204" pitchFamily="34" charset="0"/>
                <a:ea typeface="Calibri" panose="020F0502020204030204" pitchFamily="34" charset="0"/>
              </a:rPr>
              <a:t>07 85 91 85 75 – </a:t>
            </a:r>
            <a:r>
              <a:rPr lang="fr-FR" sz="1600" dirty="0">
                <a:solidFill>
                  <a:schemeClr val="tx1"/>
                </a:solidFill>
                <a:latin typeface="Arial" panose="020B0604020202020204" pitchFamily="34" charset="0"/>
                <a:ea typeface="Calibri" panose="020F0502020204030204" pitchFamily="34" charset="0"/>
              </a:rPr>
              <a:t>antonin.blaque</a:t>
            </a:r>
            <a:r>
              <a:rPr lang="fr-FR" sz="1600" b="1" dirty="0">
                <a:solidFill>
                  <a:schemeClr val="tx1"/>
                </a:solidFill>
                <a:effectLst/>
                <a:latin typeface="Arial" panose="020B0604020202020204" pitchFamily="34" charset="0"/>
                <a:ea typeface="Calibri" panose="020F0502020204030204" pitchFamily="34" charset="0"/>
                <a:hlinkClick r:id="rId3"/>
              </a:rPr>
              <a:t>@normandie-rugby.com</a:t>
            </a:r>
            <a:endParaRPr lang="fr-FR" sz="1600" b="1" dirty="0">
              <a:solidFill>
                <a:schemeClr val="tx1"/>
              </a:solidFill>
              <a:effectLst/>
              <a:latin typeface="Arial" panose="020B0604020202020204" pitchFamily="34" charset="0"/>
              <a:ea typeface="Calibri" panose="020F0502020204030204" pitchFamily="34" charset="0"/>
            </a:endParaRPr>
          </a:p>
          <a:p>
            <a:pPr marL="57150" indent="0">
              <a:buNone/>
            </a:pPr>
            <a:r>
              <a:rPr lang="fr-FR" sz="1600" b="1" dirty="0">
                <a:solidFill>
                  <a:schemeClr val="tx1"/>
                </a:solidFill>
                <a:effectLst/>
                <a:latin typeface="Arial" panose="020B0604020202020204" pitchFamily="34" charset="0"/>
                <a:ea typeface="Calibri" panose="020F0502020204030204" pitchFamily="34" charset="0"/>
              </a:rPr>
              <a:t>Clubs correspondants : Granville / Avranches</a:t>
            </a:r>
          </a:p>
          <a:p>
            <a:pPr marL="57150" indent="0">
              <a:buNone/>
            </a:pPr>
            <a:endParaRPr lang="fr-FR" sz="2600" b="1" dirty="0">
              <a:solidFill>
                <a:srgbClr val="222222"/>
              </a:solidFill>
              <a:effectLst/>
              <a:latin typeface="Arial" panose="020B0604020202020204" pitchFamily="34" charset="0"/>
              <a:ea typeface="Calibri" panose="020F0502020204030204" pitchFamily="34" charset="0"/>
            </a:endParaRPr>
          </a:p>
          <a:p>
            <a:pPr marL="57150" indent="0">
              <a:buNone/>
            </a:pPr>
            <a:endParaRPr lang="fr-FR" sz="2600" b="1" dirty="0">
              <a:solidFill>
                <a:srgbClr val="222222"/>
              </a:solidFill>
              <a:effectLst/>
              <a:latin typeface="Arial" panose="020B0604020202020204" pitchFamily="34" charset="0"/>
              <a:ea typeface="Calibri" panose="020F0502020204030204" pitchFamily="34" charset="0"/>
            </a:endParaRPr>
          </a:p>
          <a:p>
            <a:pPr marL="57150" indent="0">
              <a:buNone/>
            </a:pPr>
            <a:endParaRPr lang="fr-FR" dirty="0">
              <a:solidFill>
                <a:srgbClr val="222222"/>
              </a:solidFill>
              <a:latin typeface="Arial" panose="020B0604020202020204" pitchFamily="34" charset="0"/>
            </a:endParaRPr>
          </a:p>
          <a:p>
            <a:pPr marL="57150" indent="0">
              <a:buNone/>
            </a:pPr>
            <a:endParaRPr lang="fr-FR" dirty="0">
              <a:solidFill>
                <a:srgbClr val="222222"/>
              </a:solidFill>
              <a:latin typeface="Arial" panose="020B0604020202020204" pitchFamily="34" charset="0"/>
            </a:endParaRPr>
          </a:p>
          <a:p>
            <a:pPr marL="57150" indent="0">
              <a:buNone/>
            </a:pPr>
            <a:endParaRPr lang="fr-FR" dirty="0"/>
          </a:p>
          <a:p>
            <a:pPr marL="57150" indent="0">
              <a:buNone/>
            </a:pPr>
            <a:endParaRPr lang="fr-FR" dirty="0"/>
          </a:p>
        </p:txBody>
      </p:sp>
    </p:spTree>
    <p:extLst>
      <p:ext uri="{BB962C8B-B14F-4D97-AF65-F5344CB8AC3E}">
        <p14:creationId xmlns:p14="http://schemas.microsoft.com/office/powerpoint/2010/main" val="908810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r>
              <a:rPr lang="fr-FR" dirty="0"/>
              <a:t>Bonne coupe du monde !</a:t>
            </a:r>
          </a:p>
          <a:p>
            <a:endParaRPr lang="fr-FR" dirty="0"/>
          </a:p>
        </p:txBody>
      </p:sp>
    </p:spTree>
    <p:extLst>
      <p:ext uri="{BB962C8B-B14F-4D97-AF65-F5344CB8AC3E}">
        <p14:creationId xmlns:p14="http://schemas.microsoft.com/office/powerpoint/2010/main" val="3887935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6139" y="257409"/>
            <a:ext cx="1261057" cy="831616"/>
          </a:xfrm>
          <a:prstGeom prst="rect">
            <a:avLst/>
          </a:prstGeom>
        </p:spPr>
      </p:pic>
      <p:sp>
        <p:nvSpPr>
          <p:cNvPr id="5" name="Espace réservé du contenu 2">
            <a:extLst>
              <a:ext uri="{FF2B5EF4-FFF2-40B4-BE49-F238E27FC236}">
                <a16:creationId xmlns:a16="http://schemas.microsoft.com/office/drawing/2014/main" id="{E9B94C89-1142-4AA2-B060-820AE30D8DAB}"/>
              </a:ext>
            </a:extLst>
          </p:cNvPr>
          <p:cNvSpPr txBox="1">
            <a:spLocks/>
          </p:cNvSpPr>
          <p:nvPr/>
        </p:nvSpPr>
        <p:spPr>
          <a:xfrm>
            <a:off x="234807" y="2051401"/>
            <a:ext cx="11396133" cy="43155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5400" b="1" dirty="0"/>
              <a:t>Sport collectif de combat donc d’affrontement et d’évitement, c'est-à-dire confrontation entre deux équipes qui luttent et se déplacent dans le respect des règles pour marquer.</a:t>
            </a:r>
          </a:p>
        </p:txBody>
      </p:sp>
      <p:pic>
        <p:nvPicPr>
          <p:cNvPr id="6" name="Image 5">
            <a:extLst>
              <a:ext uri="{FF2B5EF4-FFF2-40B4-BE49-F238E27FC236}">
                <a16:creationId xmlns:a16="http://schemas.microsoft.com/office/drawing/2014/main" id="{9A04164E-938F-42AC-A2EE-D2420DDEF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6139" y="257409"/>
            <a:ext cx="1261057" cy="831616"/>
          </a:xfrm>
          <a:prstGeom prst="rect">
            <a:avLst/>
          </a:prstGeom>
        </p:spPr>
      </p:pic>
      <p:sp>
        <p:nvSpPr>
          <p:cNvPr id="11" name="Espace réservé du texte 1">
            <a:extLst>
              <a:ext uri="{FF2B5EF4-FFF2-40B4-BE49-F238E27FC236}">
                <a16:creationId xmlns:a16="http://schemas.microsoft.com/office/drawing/2014/main" id="{1771C576-B375-4F5D-87D6-88B9234B223E}"/>
              </a:ext>
            </a:extLst>
          </p:cNvPr>
          <p:cNvSpPr>
            <a:spLocks noGrp="1"/>
          </p:cNvSpPr>
          <p:nvPr>
            <p:ph type="body" sz="quarter" idx="13"/>
          </p:nvPr>
        </p:nvSpPr>
        <p:spPr>
          <a:xfrm>
            <a:off x="360720" y="68826"/>
            <a:ext cx="9904024" cy="1020199"/>
          </a:xfrm>
        </p:spPr>
        <p:txBody>
          <a:bodyPr/>
          <a:lstStyle/>
          <a:p>
            <a:r>
              <a:rPr lang="fr-FR" dirty="0"/>
              <a:t>Définition de l’APSA rugby</a:t>
            </a:r>
          </a:p>
        </p:txBody>
      </p:sp>
      <p:pic>
        <p:nvPicPr>
          <p:cNvPr id="7" name="Image 3" descr="C:\Users\vacardon\AppData\Local\Microsoft\Windows\INetCache\Content.Word\Logo_DSDEN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9752" y="283742"/>
            <a:ext cx="2403507" cy="59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5225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A289292-F4F8-4D1D-B17C-ACE929CD9DB5}"/>
              </a:ext>
            </a:extLst>
          </p:cNvPr>
          <p:cNvSpPr>
            <a:spLocks noChangeArrowheads="1"/>
          </p:cNvSpPr>
          <p:nvPr/>
        </p:nvSpPr>
        <p:spPr bwMode="auto">
          <a:xfrm>
            <a:off x="4439816" y="5644699"/>
            <a:ext cx="756084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3600" b="1" dirty="0">
                <a:latin typeface="Corbel" panose="020B0503020204020204" pitchFamily="34" charset="0"/>
              </a:rPr>
              <a:t>DROITS ET DEVOIRS DES JOUEURS</a:t>
            </a:r>
          </a:p>
        </p:txBody>
      </p:sp>
      <p:sp>
        <p:nvSpPr>
          <p:cNvPr id="6" name="Rectangle 8">
            <a:extLst>
              <a:ext uri="{FF2B5EF4-FFF2-40B4-BE49-F238E27FC236}">
                <a16:creationId xmlns:a16="http://schemas.microsoft.com/office/drawing/2014/main" id="{E3B6F90E-3A40-46F5-A2A1-59CCBF7EDDD7}"/>
              </a:ext>
            </a:extLst>
          </p:cNvPr>
          <p:cNvSpPr>
            <a:spLocks noChangeArrowheads="1"/>
          </p:cNvSpPr>
          <p:nvPr/>
        </p:nvSpPr>
        <p:spPr bwMode="auto">
          <a:xfrm>
            <a:off x="911424" y="1987380"/>
            <a:ext cx="352839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600" b="1" dirty="0">
                <a:latin typeface="Corbel" panose="020B0503020204020204" pitchFamily="34" charset="0"/>
              </a:rPr>
              <a:t>LA MARQUE</a:t>
            </a:r>
          </a:p>
        </p:txBody>
      </p:sp>
      <p:sp>
        <p:nvSpPr>
          <p:cNvPr id="7" name="Rectangle 9">
            <a:extLst>
              <a:ext uri="{FF2B5EF4-FFF2-40B4-BE49-F238E27FC236}">
                <a16:creationId xmlns:a16="http://schemas.microsoft.com/office/drawing/2014/main" id="{E0A08944-6910-4699-AF50-3042ED2DC9A0}"/>
              </a:ext>
            </a:extLst>
          </p:cNvPr>
          <p:cNvSpPr>
            <a:spLocks noChangeArrowheads="1"/>
          </p:cNvSpPr>
          <p:nvPr/>
        </p:nvSpPr>
        <p:spPr bwMode="auto">
          <a:xfrm>
            <a:off x="3719736" y="4505782"/>
            <a:ext cx="3744416"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3600" b="1" dirty="0">
                <a:latin typeface="Corbel" panose="020B0503020204020204" pitchFamily="34" charset="0"/>
              </a:rPr>
              <a:t>LE TENU</a:t>
            </a:r>
          </a:p>
        </p:txBody>
      </p:sp>
      <p:sp>
        <p:nvSpPr>
          <p:cNvPr id="8" name="Rectangle 10">
            <a:extLst>
              <a:ext uri="{FF2B5EF4-FFF2-40B4-BE49-F238E27FC236}">
                <a16:creationId xmlns:a16="http://schemas.microsoft.com/office/drawing/2014/main" id="{A3D82AC1-46F5-410F-8F9D-7309057AEDE0}"/>
              </a:ext>
            </a:extLst>
          </p:cNvPr>
          <p:cNvSpPr>
            <a:spLocks noChangeArrowheads="1"/>
          </p:cNvSpPr>
          <p:nvPr/>
        </p:nvSpPr>
        <p:spPr bwMode="auto">
          <a:xfrm>
            <a:off x="1993875" y="3208435"/>
            <a:ext cx="719613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3600" b="1" dirty="0">
                <a:latin typeface="Corbel" panose="020B0503020204020204" pitchFamily="34" charset="0"/>
              </a:rPr>
              <a:t>LE HORS-JEU </a:t>
            </a:r>
            <a:r>
              <a:rPr lang="fr-FR" altLang="fr-FR" sz="3600" b="1" dirty="0">
                <a:solidFill>
                  <a:schemeClr val="tx2"/>
                </a:solidFill>
                <a:latin typeface="Corbel" panose="020B0503020204020204" pitchFamily="34" charset="0"/>
              </a:rPr>
              <a:t>dans le jeu courant</a:t>
            </a:r>
          </a:p>
        </p:txBody>
      </p:sp>
      <p:pic>
        <p:nvPicPr>
          <p:cNvPr id="9" name="Picture 7" descr="L'exploit">
            <a:extLst>
              <a:ext uri="{FF2B5EF4-FFF2-40B4-BE49-F238E27FC236}">
                <a16:creationId xmlns:a16="http://schemas.microsoft.com/office/drawing/2014/main" id="{2F270A37-7FFD-4789-83B2-4681B5DEA4BE}"/>
              </a:ext>
            </a:extLst>
          </p:cNvPr>
          <p:cNvPicPr>
            <a:picLocks noChangeAspect="1" noChangeArrowheads="1"/>
          </p:cNvPicPr>
          <p:nvPr/>
        </p:nvPicPr>
        <p:blipFill>
          <a:blip r:embed="rId2" cstate="print">
            <a:lum bright="12000" contrast="12000"/>
          </a:blip>
          <a:srcRect t="19745" b="1521"/>
          <a:stretch>
            <a:fillRect/>
          </a:stretch>
        </p:blipFill>
        <p:spPr bwMode="auto">
          <a:xfrm>
            <a:off x="8979876" y="1755592"/>
            <a:ext cx="3133582" cy="2243994"/>
          </a:xfrm>
          <a:prstGeom prst="rect">
            <a:avLst/>
          </a:prstGeom>
          <a:ln>
            <a:noFill/>
          </a:ln>
          <a:effectLst>
            <a:softEdge rad="112500"/>
          </a:effectLst>
        </p:spPr>
      </p:pic>
      <p:pic>
        <p:nvPicPr>
          <p:cNvPr id="10" name="Image 9">
            <a:extLst>
              <a:ext uri="{FF2B5EF4-FFF2-40B4-BE49-F238E27FC236}">
                <a16:creationId xmlns:a16="http://schemas.microsoft.com/office/drawing/2014/main" id="{6BF4BE67-4181-4D42-908A-BBDBD4E10100}"/>
              </a:ext>
            </a:extLst>
          </p:cNvPr>
          <p:cNvPicPr>
            <a:picLocks noChangeAspect="1"/>
          </p:cNvPicPr>
          <p:nvPr/>
        </p:nvPicPr>
        <p:blipFill>
          <a:blip r:embed="rId3"/>
          <a:stretch>
            <a:fillRect/>
          </a:stretch>
        </p:blipFill>
        <p:spPr>
          <a:xfrm>
            <a:off x="234807" y="4720774"/>
            <a:ext cx="2466975" cy="1847850"/>
          </a:xfrm>
          <a:prstGeom prst="rect">
            <a:avLst/>
          </a:prstGeom>
        </p:spPr>
      </p:pic>
      <p:pic>
        <p:nvPicPr>
          <p:cNvPr id="11" name="Image 10">
            <a:extLst>
              <a:ext uri="{FF2B5EF4-FFF2-40B4-BE49-F238E27FC236}">
                <a16:creationId xmlns:a16="http://schemas.microsoft.com/office/drawing/2014/main" id="{7F78DEAA-048E-48F8-8ED4-EC760F7AB0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6139" y="257409"/>
            <a:ext cx="1261057" cy="831616"/>
          </a:xfrm>
          <a:prstGeom prst="rect">
            <a:avLst/>
          </a:prstGeom>
        </p:spPr>
      </p:pic>
      <p:sp>
        <p:nvSpPr>
          <p:cNvPr id="16" name="Espace réservé du texte 1">
            <a:extLst>
              <a:ext uri="{FF2B5EF4-FFF2-40B4-BE49-F238E27FC236}">
                <a16:creationId xmlns:a16="http://schemas.microsoft.com/office/drawing/2014/main" id="{70D37F64-BB57-47EF-B85B-064CAF814F2A}"/>
              </a:ext>
            </a:extLst>
          </p:cNvPr>
          <p:cNvSpPr>
            <a:spLocks noGrp="1"/>
          </p:cNvSpPr>
          <p:nvPr>
            <p:ph type="body" sz="quarter" idx="13"/>
          </p:nvPr>
        </p:nvSpPr>
        <p:spPr>
          <a:xfrm>
            <a:off x="360720" y="68826"/>
            <a:ext cx="9904024" cy="1020199"/>
          </a:xfrm>
        </p:spPr>
        <p:txBody>
          <a:bodyPr/>
          <a:lstStyle/>
          <a:p>
            <a:r>
              <a:rPr lang="fr-FR" dirty="0"/>
              <a:t>Les règles fondamentales</a:t>
            </a:r>
          </a:p>
        </p:txBody>
      </p:sp>
      <p:pic>
        <p:nvPicPr>
          <p:cNvPr id="12" name="Image 3" descr="C:\Users\vacardon\AppData\Local\Microsoft\Windows\INetCache\Content.Word\Logo_DSDEN5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9752" y="283742"/>
            <a:ext cx="2403507" cy="59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04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6139" y="257409"/>
            <a:ext cx="1261057" cy="831616"/>
          </a:xfrm>
          <a:prstGeom prst="rect">
            <a:avLst/>
          </a:prstGeom>
        </p:spPr>
      </p:pic>
      <p:sp>
        <p:nvSpPr>
          <p:cNvPr id="5" name="Text Box 3">
            <a:extLst>
              <a:ext uri="{FF2B5EF4-FFF2-40B4-BE49-F238E27FC236}">
                <a16:creationId xmlns:a16="http://schemas.microsoft.com/office/drawing/2014/main" id="{068EFDAA-B794-45F7-941D-5A9D0A346FDB}"/>
              </a:ext>
            </a:extLst>
          </p:cNvPr>
          <p:cNvSpPr txBox="1">
            <a:spLocks noChangeArrowheads="1"/>
          </p:cNvSpPr>
          <p:nvPr/>
        </p:nvSpPr>
        <p:spPr bwMode="auto">
          <a:xfrm>
            <a:off x="1034666" y="1805766"/>
            <a:ext cx="8532440" cy="954107"/>
          </a:xfrm>
          <a:prstGeom prst="rect">
            <a:avLst/>
          </a:prstGeom>
          <a:noFill/>
          <a:ln w="9525">
            <a:noFill/>
            <a:miter lim="800000"/>
            <a:headEnd/>
            <a:tailEnd/>
          </a:ln>
          <a:effectLst/>
        </p:spPr>
        <p:txBody>
          <a:bodyPr wrap="square">
            <a:spAutoFit/>
          </a:bodyPr>
          <a:lstStyle/>
          <a:p>
            <a:pPr>
              <a:buClr>
                <a:srgbClr val="0066FF"/>
              </a:buClr>
              <a:defRPr/>
            </a:pPr>
            <a:r>
              <a:rPr lang="fr-FR" sz="2800" b="1" dirty="0">
                <a:cs typeface="Calibri" pitchFamily="34" charset="0"/>
              </a:rPr>
              <a:t>POSER LE BALLON SUR OU DERRIÈRE LA LIGNE DE BUT ADVERSAIRE OU ENTRE LES POTEAUX ADVERSES.</a:t>
            </a:r>
          </a:p>
        </p:txBody>
      </p:sp>
      <p:sp>
        <p:nvSpPr>
          <p:cNvPr id="6" name="Text Box 10">
            <a:extLst>
              <a:ext uri="{FF2B5EF4-FFF2-40B4-BE49-F238E27FC236}">
                <a16:creationId xmlns:a16="http://schemas.microsoft.com/office/drawing/2014/main" id="{56E4F3EA-8E4F-4C53-BE89-1A3C153F6D22}"/>
              </a:ext>
            </a:extLst>
          </p:cNvPr>
          <p:cNvSpPr txBox="1">
            <a:spLocks noChangeArrowheads="1"/>
          </p:cNvSpPr>
          <p:nvPr/>
        </p:nvSpPr>
        <p:spPr bwMode="auto">
          <a:xfrm>
            <a:off x="1738282" y="3113900"/>
            <a:ext cx="8715436" cy="1384995"/>
          </a:xfrm>
          <a:prstGeom prst="rect">
            <a:avLst/>
          </a:prstGeom>
          <a:noFill/>
          <a:ln w="9525" algn="ctr">
            <a:noFill/>
            <a:miter lim="800000"/>
            <a:headEnd/>
            <a:tailEnd/>
          </a:ln>
        </p:spPr>
        <p:txBody>
          <a:bodyPr wrap="square">
            <a:spAutoFit/>
          </a:bodyPr>
          <a:lstStyle/>
          <a:p>
            <a:pPr algn="just"/>
            <a:r>
              <a:rPr lang="fr-FR" sz="2800" b="1" dirty="0">
                <a:cs typeface="Calibri" pitchFamily="34" charset="0"/>
              </a:rPr>
              <a:t>	</a:t>
            </a:r>
            <a:r>
              <a:rPr lang="fr-FR" sz="2800" b="1" i="1" dirty="0">
                <a:cs typeface="Calibri" pitchFamily="34" charset="0"/>
              </a:rPr>
              <a:t>La première règle commune à tous les jeux est la marque qui définit le </a:t>
            </a:r>
            <a:r>
              <a:rPr lang="fr-FR" sz="2800" b="1" i="1" u="sng" dirty="0">
                <a:cs typeface="Calibri" pitchFamily="34" charset="0"/>
              </a:rPr>
              <a:t>but du jeu </a:t>
            </a:r>
            <a:r>
              <a:rPr lang="fr-FR" sz="2800" b="1" i="1" dirty="0">
                <a:cs typeface="Calibri" pitchFamily="34" charset="0"/>
              </a:rPr>
              <a:t>et induit le premier fondamental tactique...</a:t>
            </a:r>
            <a:r>
              <a:rPr lang="fr-FR" sz="2800" b="1" i="1" dirty="0">
                <a:solidFill>
                  <a:srgbClr val="C00000"/>
                </a:solidFill>
                <a:cs typeface="Calibri" pitchFamily="34" charset="0"/>
              </a:rPr>
              <a:t> Avancer pour marquer !!!</a:t>
            </a:r>
            <a:endParaRPr lang="fr-FR" sz="2800" b="1" i="1" dirty="0">
              <a:cs typeface="Calibri" pitchFamily="34" charset="0"/>
            </a:endParaRPr>
          </a:p>
        </p:txBody>
      </p:sp>
      <p:pic>
        <p:nvPicPr>
          <p:cNvPr id="7" name="Image 6">
            <a:extLst>
              <a:ext uri="{FF2B5EF4-FFF2-40B4-BE49-F238E27FC236}">
                <a16:creationId xmlns:a16="http://schemas.microsoft.com/office/drawing/2014/main" id="{0652F334-58E5-4A40-A309-AA8D26C54FD3}"/>
              </a:ext>
            </a:extLst>
          </p:cNvPr>
          <p:cNvPicPr>
            <a:picLocks noChangeAspect="1"/>
          </p:cNvPicPr>
          <p:nvPr/>
        </p:nvPicPr>
        <p:blipFill>
          <a:blip r:embed="rId3"/>
          <a:stretch>
            <a:fillRect/>
          </a:stretch>
        </p:blipFill>
        <p:spPr>
          <a:xfrm>
            <a:off x="519112" y="4852922"/>
            <a:ext cx="2619375" cy="1743075"/>
          </a:xfrm>
          <a:prstGeom prst="rect">
            <a:avLst/>
          </a:prstGeom>
        </p:spPr>
      </p:pic>
      <p:pic>
        <p:nvPicPr>
          <p:cNvPr id="10" name="Image 9">
            <a:extLst>
              <a:ext uri="{FF2B5EF4-FFF2-40B4-BE49-F238E27FC236}">
                <a16:creationId xmlns:a16="http://schemas.microsoft.com/office/drawing/2014/main" id="{EDE00370-040B-4887-98D5-2F3ED0EE7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6139" y="257409"/>
            <a:ext cx="1261057" cy="831616"/>
          </a:xfrm>
          <a:prstGeom prst="rect">
            <a:avLst/>
          </a:prstGeom>
        </p:spPr>
      </p:pic>
      <p:pic>
        <p:nvPicPr>
          <p:cNvPr id="1026" name="Picture 2" descr="Résultat de recherche d'images pour &quot;transformation rugby&quot;">
            <a:extLst>
              <a:ext uri="{FF2B5EF4-FFF2-40B4-BE49-F238E27FC236}">
                <a16:creationId xmlns:a16="http://schemas.microsoft.com/office/drawing/2014/main" id="{8922A9E0-DEF5-4691-9FA6-CAAB815B0E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3515" y="4463878"/>
            <a:ext cx="2679635" cy="20365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drop rugby&quot;">
            <a:extLst>
              <a:ext uri="{FF2B5EF4-FFF2-40B4-BE49-F238E27FC236}">
                <a16:creationId xmlns:a16="http://schemas.microsoft.com/office/drawing/2014/main" id="{7B4BCA6C-7996-4168-9BB4-11B6DBC03A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1695" y="4731825"/>
            <a:ext cx="3488611" cy="1953622"/>
          </a:xfrm>
          <a:prstGeom prst="rect">
            <a:avLst/>
          </a:prstGeom>
          <a:noFill/>
          <a:extLst>
            <a:ext uri="{909E8E84-426E-40DD-AFC4-6F175D3DCCD1}">
              <a14:hiddenFill xmlns:a14="http://schemas.microsoft.com/office/drawing/2010/main">
                <a:solidFill>
                  <a:srgbClr val="FFFFFF"/>
                </a:solidFill>
              </a14:hiddenFill>
            </a:ext>
          </a:extLst>
        </p:spPr>
      </p:pic>
      <p:sp>
        <p:nvSpPr>
          <p:cNvPr id="15" name="Espace réservé du texte 1">
            <a:extLst>
              <a:ext uri="{FF2B5EF4-FFF2-40B4-BE49-F238E27FC236}">
                <a16:creationId xmlns:a16="http://schemas.microsoft.com/office/drawing/2014/main" id="{AA5B917B-1A47-451E-A637-B7A9ED63AD30}"/>
              </a:ext>
            </a:extLst>
          </p:cNvPr>
          <p:cNvSpPr>
            <a:spLocks noGrp="1"/>
          </p:cNvSpPr>
          <p:nvPr>
            <p:ph type="body" sz="quarter" idx="13"/>
          </p:nvPr>
        </p:nvSpPr>
        <p:spPr>
          <a:xfrm>
            <a:off x="360720" y="68826"/>
            <a:ext cx="9904024" cy="1020199"/>
          </a:xfrm>
        </p:spPr>
        <p:txBody>
          <a:bodyPr/>
          <a:lstStyle/>
          <a:p>
            <a:r>
              <a:rPr lang="fr-FR" dirty="0"/>
              <a:t>La Marque</a:t>
            </a:r>
          </a:p>
        </p:txBody>
      </p:sp>
      <p:pic>
        <p:nvPicPr>
          <p:cNvPr id="11" name="Image 3" descr="C:\Users\vacardon\AppData\Local\Microsoft\Windows\INetCache\Content.Word\Logo_DSDEN5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9752" y="283742"/>
            <a:ext cx="2403507" cy="59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6010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6139" y="257409"/>
            <a:ext cx="1261057" cy="831616"/>
          </a:xfrm>
          <a:prstGeom prst="rect">
            <a:avLst/>
          </a:prstGeom>
        </p:spPr>
      </p:pic>
      <p:pic>
        <p:nvPicPr>
          <p:cNvPr id="5" name="Image 4">
            <a:extLst>
              <a:ext uri="{FF2B5EF4-FFF2-40B4-BE49-F238E27FC236}">
                <a16:creationId xmlns:a16="http://schemas.microsoft.com/office/drawing/2014/main" id="{6153636A-CF85-4DEC-8317-D829F9904788}"/>
              </a:ext>
            </a:extLst>
          </p:cNvPr>
          <p:cNvPicPr>
            <a:picLocks noChangeAspect="1"/>
          </p:cNvPicPr>
          <p:nvPr/>
        </p:nvPicPr>
        <p:blipFill>
          <a:blip r:embed="rId3"/>
          <a:stretch>
            <a:fillRect/>
          </a:stretch>
        </p:blipFill>
        <p:spPr>
          <a:xfrm>
            <a:off x="621625" y="1836875"/>
            <a:ext cx="10309230" cy="3816427"/>
          </a:xfrm>
          <a:prstGeom prst="rect">
            <a:avLst/>
          </a:prstGeom>
        </p:spPr>
      </p:pic>
      <p:pic>
        <p:nvPicPr>
          <p:cNvPr id="6" name="Image 5">
            <a:extLst>
              <a:ext uri="{FF2B5EF4-FFF2-40B4-BE49-F238E27FC236}">
                <a16:creationId xmlns:a16="http://schemas.microsoft.com/office/drawing/2014/main" id="{B82D1F68-5850-4EB2-BDEC-92D24D4E4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6139" y="257409"/>
            <a:ext cx="1261057" cy="831616"/>
          </a:xfrm>
          <a:prstGeom prst="rect">
            <a:avLst/>
          </a:prstGeom>
        </p:spPr>
      </p:pic>
      <p:sp>
        <p:nvSpPr>
          <p:cNvPr id="11" name="Espace réservé du texte 1">
            <a:extLst>
              <a:ext uri="{FF2B5EF4-FFF2-40B4-BE49-F238E27FC236}">
                <a16:creationId xmlns:a16="http://schemas.microsoft.com/office/drawing/2014/main" id="{73226EE2-735F-4B2A-91E1-2DEDBCC90B5F}"/>
              </a:ext>
            </a:extLst>
          </p:cNvPr>
          <p:cNvSpPr>
            <a:spLocks noGrp="1"/>
          </p:cNvSpPr>
          <p:nvPr>
            <p:ph type="body" sz="quarter" idx="13"/>
          </p:nvPr>
        </p:nvSpPr>
        <p:spPr>
          <a:xfrm>
            <a:off x="360720" y="68826"/>
            <a:ext cx="9904024" cy="1020199"/>
          </a:xfrm>
        </p:spPr>
        <p:txBody>
          <a:bodyPr/>
          <a:lstStyle/>
          <a:p>
            <a:r>
              <a:rPr lang="fr-FR" dirty="0"/>
              <a:t>Le Hors - Jeu</a:t>
            </a:r>
          </a:p>
        </p:txBody>
      </p:sp>
      <p:pic>
        <p:nvPicPr>
          <p:cNvPr id="7" name="Image 3" descr="C:\Users\vacardon\AppData\Local\Microsoft\Windows\INetCache\Content.Word\Logo_DSDEN5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9752" y="283742"/>
            <a:ext cx="2403507" cy="59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8325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6139" y="257409"/>
            <a:ext cx="1261057" cy="831616"/>
          </a:xfrm>
          <a:prstGeom prst="rect">
            <a:avLst/>
          </a:prstGeom>
        </p:spPr>
      </p:pic>
      <p:sp>
        <p:nvSpPr>
          <p:cNvPr id="5" name="Text Box 4">
            <a:extLst>
              <a:ext uri="{FF2B5EF4-FFF2-40B4-BE49-F238E27FC236}">
                <a16:creationId xmlns:a16="http://schemas.microsoft.com/office/drawing/2014/main" id="{8184682E-504A-4F8D-8D8F-ECF783BD85C0}"/>
              </a:ext>
            </a:extLst>
          </p:cNvPr>
          <p:cNvSpPr txBox="1">
            <a:spLocks noChangeArrowheads="1"/>
          </p:cNvSpPr>
          <p:nvPr/>
        </p:nvSpPr>
        <p:spPr bwMode="auto">
          <a:xfrm>
            <a:off x="874326" y="884147"/>
            <a:ext cx="982975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400" b="1" i="1" u="sng" dirty="0">
                <a:latin typeface="+mn-lt"/>
              </a:rPr>
              <a:t>Tout joueur peut :</a:t>
            </a:r>
            <a:endParaRPr lang="fr-FR" altLang="fr-FR" sz="2400" b="1" u="sng" dirty="0">
              <a:latin typeface="+mn-lt"/>
            </a:endParaRPr>
          </a:p>
          <a:p>
            <a:pPr eaLnBrk="1" hangingPunct="1">
              <a:buFont typeface="Wingdings" panose="05000000000000000000" pitchFamily="2" charset="2"/>
              <a:buChar char="Ø"/>
            </a:pPr>
            <a:r>
              <a:rPr lang="fr-FR" altLang="fr-FR" sz="2400" dirty="0">
                <a:latin typeface="+mn-lt"/>
              </a:rPr>
              <a:t> S'emparer du ballon, le porter, le passer, le botter</a:t>
            </a:r>
          </a:p>
          <a:p>
            <a:pPr eaLnBrk="1" hangingPunct="1">
              <a:buFont typeface="Wingdings" panose="05000000000000000000" pitchFamily="2" charset="2"/>
              <a:buChar char="Ø"/>
            </a:pPr>
            <a:r>
              <a:rPr lang="fr-FR" altLang="fr-FR" sz="2400" dirty="0">
                <a:latin typeface="+mn-lt"/>
              </a:rPr>
              <a:t>S’opposer au porteur de balle, l’amener au sol</a:t>
            </a:r>
          </a:p>
          <a:p>
            <a:pPr eaLnBrk="1" hangingPunct="1">
              <a:buFont typeface="Wingdings" panose="05000000000000000000" pitchFamily="2" charset="2"/>
              <a:buChar char="Ø"/>
            </a:pPr>
            <a:r>
              <a:rPr lang="fr-FR" altLang="fr-FR" sz="2400" dirty="0">
                <a:latin typeface="+mn-lt"/>
              </a:rPr>
              <a:t> Tout joueur a le droit de pousser</a:t>
            </a:r>
            <a:endParaRPr lang="fr-FR" altLang="fr-FR" sz="2400" dirty="0">
              <a:solidFill>
                <a:schemeClr val="tx2"/>
              </a:solidFill>
              <a:latin typeface="+mn-lt"/>
            </a:endParaRPr>
          </a:p>
        </p:txBody>
      </p:sp>
      <p:sp>
        <p:nvSpPr>
          <p:cNvPr id="6" name="Text Box 5">
            <a:extLst>
              <a:ext uri="{FF2B5EF4-FFF2-40B4-BE49-F238E27FC236}">
                <a16:creationId xmlns:a16="http://schemas.microsoft.com/office/drawing/2014/main" id="{C2D2BA57-59FC-46D1-83F0-44CAED8C7D65}"/>
              </a:ext>
            </a:extLst>
          </p:cNvPr>
          <p:cNvSpPr txBox="1">
            <a:spLocks noChangeArrowheads="1"/>
          </p:cNvSpPr>
          <p:nvPr/>
        </p:nvSpPr>
        <p:spPr bwMode="auto">
          <a:xfrm>
            <a:off x="874326" y="2809299"/>
            <a:ext cx="1026237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None/>
            </a:pPr>
            <a:r>
              <a:rPr lang="fr-FR" altLang="fr-FR" sz="2400" b="1" i="1" u="sng" dirty="0">
                <a:latin typeface="+mn-lt"/>
              </a:rPr>
              <a:t>Les devoirs :</a:t>
            </a:r>
          </a:p>
          <a:p>
            <a:pPr eaLnBrk="1" hangingPunct="1">
              <a:buFont typeface="Wingdings" panose="05000000000000000000" pitchFamily="2" charset="2"/>
              <a:buNone/>
            </a:pPr>
            <a:endParaRPr lang="fr-FR" altLang="fr-FR" sz="2400" b="1" i="1" dirty="0">
              <a:solidFill>
                <a:schemeClr val="tx2"/>
              </a:solidFill>
              <a:latin typeface="+mn-lt"/>
            </a:endParaRPr>
          </a:p>
          <a:p>
            <a:pPr algn="ctr" eaLnBrk="1" hangingPunct="1">
              <a:buFont typeface="Wingdings" panose="05000000000000000000" pitchFamily="2" charset="2"/>
              <a:buNone/>
            </a:pPr>
            <a:r>
              <a:rPr lang="fr-FR" altLang="fr-FR" sz="2400" b="1" dirty="0">
                <a:effectLst>
                  <a:outerShdw blurRad="38100" dist="38100" dir="2700000" algn="tl">
                    <a:srgbClr val="000000">
                      <a:alpha val="43137"/>
                    </a:srgbClr>
                  </a:outerShdw>
                </a:effectLst>
                <a:latin typeface="+mn-lt"/>
              </a:rPr>
              <a:t>Respecter ses adversaires, ses partenaires, lui-même, les règles de jeu et l’arbitre.</a:t>
            </a:r>
          </a:p>
          <a:p>
            <a:pPr algn="ctr" eaLnBrk="1" hangingPunct="1">
              <a:buFont typeface="Wingdings" panose="05000000000000000000" pitchFamily="2" charset="2"/>
              <a:buNone/>
            </a:pPr>
            <a:endParaRPr lang="fr-FR" altLang="fr-FR" sz="2400" b="1" dirty="0">
              <a:latin typeface="+mn-lt"/>
            </a:endParaRPr>
          </a:p>
          <a:p>
            <a:pPr eaLnBrk="1" hangingPunct="1">
              <a:buFont typeface="Wingdings" panose="05000000000000000000" pitchFamily="2" charset="2"/>
              <a:buChar char="Ø"/>
            </a:pPr>
            <a:r>
              <a:rPr lang="fr-FR" altLang="fr-FR" sz="2400" dirty="0">
                <a:latin typeface="+mn-lt"/>
              </a:rPr>
              <a:t> Tout joueur a le devoir de ne pas faire mal et se faire mal</a:t>
            </a:r>
          </a:p>
          <a:p>
            <a:pPr eaLnBrk="1" hangingPunct="1">
              <a:buFont typeface="Wingdings" panose="05000000000000000000" pitchFamily="2" charset="2"/>
              <a:buChar char="Ø"/>
            </a:pPr>
            <a:r>
              <a:rPr lang="fr-FR" altLang="fr-FR" sz="2400" dirty="0">
                <a:latin typeface="+mn-lt"/>
              </a:rPr>
              <a:t> Avoir un comportement loyal et correct</a:t>
            </a:r>
          </a:p>
        </p:txBody>
      </p:sp>
      <p:pic>
        <p:nvPicPr>
          <p:cNvPr id="7" name="Image 6">
            <a:extLst>
              <a:ext uri="{FF2B5EF4-FFF2-40B4-BE49-F238E27FC236}">
                <a16:creationId xmlns:a16="http://schemas.microsoft.com/office/drawing/2014/main" id="{8A7974E4-8626-4F69-B865-89BCA90F17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6139" y="257409"/>
            <a:ext cx="1261057" cy="831616"/>
          </a:xfrm>
          <a:prstGeom prst="rect">
            <a:avLst/>
          </a:prstGeom>
        </p:spPr>
      </p:pic>
      <p:sp>
        <p:nvSpPr>
          <p:cNvPr id="12" name="Espace réservé du texte 1">
            <a:extLst>
              <a:ext uri="{FF2B5EF4-FFF2-40B4-BE49-F238E27FC236}">
                <a16:creationId xmlns:a16="http://schemas.microsoft.com/office/drawing/2014/main" id="{B67EEC8F-2072-4FB8-89AD-871BD1A6874A}"/>
              </a:ext>
            </a:extLst>
          </p:cNvPr>
          <p:cNvSpPr>
            <a:spLocks noGrp="1"/>
          </p:cNvSpPr>
          <p:nvPr>
            <p:ph type="body" sz="quarter" idx="13"/>
          </p:nvPr>
        </p:nvSpPr>
        <p:spPr>
          <a:xfrm>
            <a:off x="360720" y="68826"/>
            <a:ext cx="9904024" cy="1020199"/>
          </a:xfrm>
        </p:spPr>
        <p:txBody>
          <a:bodyPr/>
          <a:lstStyle/>
          <a:p>
            <a:r>
              <a:rPr lang="fr-FR" dirty="0"/>
              <a:t>Les droits et devoirs du joueur</a:t>
            </a:r>
          </a:p>
        </p:txBody>
      </p:sp>
      <p:pic>
        <p:nvPicPr>
          <p:cNvPr id="8" name="Image 3" descr="C:\Users\vacardon\AppData\Local\Microsoft\Windows\INetCache\Content.Word\Logo_DSDEN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9752" y="283742"/>
            <a:ext cx="2403507" cy="59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28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6139" y="257409"/>
            <a:ext cx="1261057" cy="831616"/>
          </a:xfrm>
          <a:prstGeom prst="rect">
            <a:avLst/>
          </a:prstGeom>
        </p:spPr>
      </p:pic>
      <p:sp>
        <p:nvSpPr>
          <p:cNvPr id="5" name="Text Box 3">
            <a:extLst>
              <a:ext uri="{FF2B5EF4-FFF2-40B4-BE49-F238E27FC236}">
                <a16:creationId xmlns:a16="http://schemas.microsoft.com/office/drawing/2014/main" id="{7FC2E78A-054D-45C2-BD98-D5D7EBF6DE47}"/>
              </a:ext>
            </a:extLst>
          </p:cNvPr>
          <p:cNvSpPr txBox="1">
            <a:spLocks noChangeArrowheads="1"/>
          </p:cNvSpPr>
          <p:nvPr/>
        </p:nvSpPr>
        <p:spPr bwMode="auto">
          <a:xfrm>
            <a:off x="567609" y="1840549"/>
            <a:ext cx="10046350" cy="4524315"/>
          </a:xfrm>
          <a:prstGeom prst="rect">
            <a:avLst/>
          </a:prstGeom>
          <a:noFill/>
          <a:ln w="9525">
            <a:noFill/>
            <a:miter lim="800000"/>
            <a:headEnd/>
            <a:tailEnd/>
          </a:ln>
          <a:effectLst/>
        </p:spPr>
        <p:txBody>
          <a:bodyPr wrap="square">
            <a:spAutoFit/>
          </a:bodyPr>
          <a:lstStyle/>
          <a:p>
            <a:pPr algn="just"/>
            <a:r>
              <a:rPr lang="fr-FR" sz="2400" dirty="0">
                <a:latin typeface="Calibri" pitchFamily="34" charset="0"/>
                <a:cs typeface="Calibri" pitchFamily="34" charset="0"/>
              </a:rPr>
              <a:t>	</a:t>
            </a:r>
            <a:r>
              <a:rPr lang="fr-FR" sz="2400" b="1" dirty="0">
                <a:latin typeface="Calibri" pitchFamily="34" charset="0"/>
                <a:cs typeface="Calibri" pitchFamily="34" charset="0"/>
              </a:rPr>
              <a:t>TOUT JOUEUR PLAQUÉ DOIT IMMÉDIATEMENT POSER, LÂCHER, PASSER LE BALLON ET SE RELEVER OU S’ÉLOIGNER DU BALLON. OU MARQUER S’IL EST PROCHE DE LA LIGNE DE BUT</a:t>
            </a:r>
            <a:r>
              <a:rPr lang="fr-FR" sz="2400" b="1" dirty="0">
                <a:solidFill>
                  <a:srgbClr val="C00000"/>
                </a:solidFill>
                <a:latin typeface="Calibri" pitchFamily="34" charset="0"/>
                <a:cs typeface="Calibri" pitchFamily="34" charset="0"/>
              </a:rPr>
              <a:t>.</a:t>
            </a:r>
            <a:endParaRPr lang="fr-FR" sz="2800" b="1" dirty="0">
              <a:solidFill>
                <a:srgbClr val="C00000"/>
              </a:solidFill>
              <a:latin typeface="Calibri" pitchFamily="34" charset="0"/>
              <a:cs typeface="Calibri" pitchFamily="34" charset="0"/>
            </a:endParaRPr>
          </a:p>
          <a:p>
            <a:pPr algn="just"/>
            <a:r>
              <a:rPr lang="fr-FR" sz="2400" dirty="0">
                <a:latin typeface="Calibri" pitchFamily="34" charset="0"/>
                <a:cs typeface="Calibri" pitchFamily="34" charset="0"/>
              </a:rPr>
              <a:t>	</a:t>
            </a:r>
          </a:p>
          <a:p>
            <a:pPr algn="just">
              <a:buFont typeface="Wingdings" pitchFamily="2" charset="2"/>
              <a:buChar char="ü"/>
            </a:pPr>
            <a:r>
              <a:rPr lang="fr-FR" sz="2400" dirty="0">
                <a:latin typeface="Calibri" pitchFamily="34" charset="0"/>
                <a:cs typeface="Calibri" pitchFamily="34" charset="0"/>
              </a:rPr>
              <a:t>  Les participants au PLAQUAGE doivent se remettre debout pour rejouer </a:t>
            </a:r>
            <a:r>
              <a:rPr lang="fr-FR" sz="2400" b="1" i="1" dirty="0">
                <a:latin typeface="Calibri" pitchFamily="34" charset="0"/>
                <a:cs typeface="Calibri" pitchFamily="34" charset="0"/>
              </a:rPr>
              <a:t>(rejouer = jouer le ballon ou plaquer un adversaire).</a:t>
            </a:r>
          </a:p>
          <a:p>
            <a:pPr algn="just">
              <a:buFont typeface="Wingdings" pitchFamily="2" charset="2"/>
              <a:buChar char="ü"/>
            </a:pPr>
            <a:endParaRPr lang="fr-FR" sz="2400" b="1" i="1" dirty="0">
              <a:latin typeface="Calibri" pitchFamily="34" charset="0"/>
              <a:cs typeface="Calibri" pitchFamily="34" charset="0"/>
            </a:endParaRPr>
          </a:p>
          <a:p>
            <a:pPr algn="just">
              <a:buFont typeface="Wingdings" pitchFamily="2" charset="2"/>
              <a:buChar char="ü"/>
            </a:pPr>
            <a:r>
              <a:rPr lang="fr-FR" sz="2400" b="1" i="1" dirty="0">
                <a:latin typeface="Calibri" pitchFamily="34" charset="0"/>
                <a:cs typeface="Calibri" pitchFamily="34" charset="0"/>
              </a:rPr>
              <a:t>  </a:t>
            </a:r>
            <a:r>
              <a:rPr lang="fr-FR" sz="2400" dirty="0">
                <a:latin typeface="Calibri" pitchFamily="34" charset="0"/>
                <a:cs typeface="Calibri" pitchFamily="34" charset="0"/>
              </a:rPr>
              <a:t>Il y a plaquage lorsqu’un joueur porteur du ballon est tenu ET mis au sol par un adversaire.</a:t>
            </a:r>
          </a:p>
          <a:p>
            <a:pPr algn="just">
              <a:buFont typeface="Wingdings" pitchFamily="2" charset="2"/>
              <a:buChar char="ü"/>
            </a:pPr>
            <a:endParaRPr lang="fr-FR" sz="2400" dirty="0">
              <a:latin typeface="Calibri" pitchFamily="34" charset="0"/>
              <a:cs typeface="Calibri" pitchFamily="34" charset="0"/>
            </a:endParaRPr>
          </a:p>
          <a:p>
            <a:pPr algn="just">
              <a:buFont typeface="Wingdings" pitchFamily="2" charset="2"/>
              <a:buChar char="ü"/>
            </a:pPr>
            <a:r>
              <a:rPr lang="fr-FR" sz="2400" dirty="0">
                <a:latin typeface="Calibri" pitchFamily="34" charset="0"/>
                <a:cs typeface="Calibri" pitchFamily="34" charset="0"/>
              </a:rPr>
              <a:t>  Un joueur n’ayant plus ses deux appuis au sol  (debout) est considéré « mis au sol ».</a:t>
            </a:r>
          </a:p>
        </p:txBody>
      </p:sp>
      <p:pic>
        <p:nvPicPr>
          <p:cNvPr id="6" name="Image 5">
            <a:extLst>
              <a:ext uri="{FF2B5EF4-FFF2-40B4-BE49-F238E27FC236}">
                <a16:creationId xmlns:a16="http://schemas.microsoft.com/office/drawing/2014/main" id="{C0412156-DD55-4B30-8E6F-B13990FB5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6139" y="257409"/>
            <a:ext cx="1261057" cy="831616"/>
          </a:xfrm>
          <a:prstGeom prst="rect">
            <a:avLst/>
          </a:prstGeom>
        </p:spPr>
      </p:pic>
      <p:sp>
        <p:nvSpPr>
          <p:cNvPr id="11" name="Espace réservé du texte 1">
            <a:extLst>
              <a:ext uri="{FF2B5EF4-FFF2-40B4-BE49-F238E27FC236}">
                <a16:creationId xmlns:a16="http://schemas.microsoft.com/office/drawing/2014/main" id="{8B37AD92-4434-4AAA-BB1B-6243B2CD0422}"/>
              </a:ext>
            </a:extLst>
          </p:cNvPr>
          <p:cNvSpPr>
            <a:spLocks noGrp="1"/>
          </p:cNvSpPr>
          <p:nvPr>
            <p:ph type="body" sz="quarter" idx="13"/>
          </p:nvPr>
        </p:nvSpPr>
        <p:spPr>
          <a:xfrm>
            <a:off x="360720" y="68826"/>
            <a:ext cx="9904024" cy="1020199"/>
          </a:xfrm>
        </p:spPr>
        <p:txBody>
          <a:bodyPr/>
          <a:lstStyle/>
          <a:p>
            <a:r>
              <a:rPr lang="fr-FR" dirty="0"/>
              <a:t>Le Tenu</a:t>
            </a:r>
          </a:p>
        </p:txBody>
      </p:sp>
      <p:pic>
        <p:nvPicPr>
          <p:cNvPr id="7" name="Image 3" descr="C:\Users\vacardon\AppData\Local\Microsoft\Windows\INetCache\Content.Word\Logo_DSDEN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9752" y="283742"/>
            <a:ext cx="2403507" cy="59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919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6139" y="257409"/>
            <a:ext cx="1261057" cy="831616"/>
          </a:xfrm>
          <a:prstGeom prst="rect">
            <a:avLst/>
          </a:prstGeom>
        </p:spPr>
      </p:pic>
      <p:sp>
        <p:nvSpPr>
          <p:cNvPr id="5" name="Rectangle 4">
            <a:extLst>
              <a:ext uri="{FF2B5EF4-FFF2-40B4-BE49-F238E27FC236}">
                <a16:creationId xmlns:a16="http://schemas.microsoft.com/office/drawing/2014/main" id="{8BC61F07-E938-4385-ADCD-C0E8A1860D5F}"/>
              </a:ext>
            </a:extLst>
          </p:cNvPr>
          <p:cNvSpPr/>
          <p:nvPr/>
        </p:nvSpPr>
        <p:spPr>
          <a:xfrm>
            <a:off x="234807" y="1530762"/>
            <a:ext cx="11722385" cy="4185761"/>
          </a:xfrm>
          <a:prstGeom prst="rect">
            <a:avLst/>
          </a:prstGeom>
        </p:spPr>
        <p:txBody>
          <a:bodyPr wrap="square">
            <a:spAutoFit/>
          </a:bodyPr>
          <a:lstStyle/>
          <a:p>
            <a:pPr lvl="0" algn="ctr"/>
            <a:r>
              <a:rPr lang="fr-FR" sz="6600" b="1" dirty="0">
                <a:ln w="0"/>
                <a:solidFill>
                  <a:srgbClr val="FF0000"/>
                </a:solidFill>
                <a:effectLst>
                  <a:outerShdw blurRad="38100" dist="19050" dir="2700000" algn="tl" rotWithShape="0">
                    <a:schemeClr val="dk1">
                      <a:alpha val="40000"/>
                    </a:schemeClr>
                  </a:outerShdw>
                </a:effectLst>
                <a:latin typeface="Trebuchet MS" panose="020B0603020202020204" pitchFamily="34" charset="0"/>
              </a:rPr>
              <a:t>AVANCER</a:t>
            </a:r>
          </a:p>
          <a:p>
            <a:pPr lvl="0"/>
            <a:endParaRPr lang="fr-FR" sz="4000" b="1" i="1" dirty="0">
              <a:ln>
                <a:solidFill>
                  <a:sysClr val="windowText" lastClr="000000"/>
                </a:solidFill>
              </a:ln>
              <a:solidFill>
                <a:srgbClr val="C00000"/>
              </a:solidFill>
              <a:latin typeface="Calibri" pitchFamily="34" charset="0"/>
            </a:endParaRPr>
          </a:p>
          <a:p>
            <a:pPr lvl="0"/>
            <a:r>
              <a:rPr lang="fr-FR" sz="4000" b="1" i="1" u="sng" dirty="0">
                <a:ln>
                  <a:solidFill>
                    <a:sysClr val="windowText" lastClr="000000"/>
                  </a:solidFill>
                </a:ln>
                <a:latin typeface="Calibri" pitchFamily="34" charset="0"/>
              </a:rPr>
              <a:t>Pour marquer</a:t>
            </a:r>
            <a:r>
              <a:rPr lang="fr-FR" sz="4000" i="1" dirty="0">
                <a:ln>
                  <a:solidFill>
                    <a:sysClr val="windowText" lastClr="000000"/>
                  </a:solidFill>
                </a:ln>
                <a:latin typeface="Calibri" pitchFamily="34" charset="0"/>
              </a:rPr>
              <a:t> ou </a:t>
            </a:r>
            <a:r>
              <a:rPr lang="fr-FR" sz="4000" b="1" i="1" dirty="0">
                <a:ln>
                  <a:solidFill>
                    <a:sysClr val="windowText" lastClr="000000"/>
                  </a:solidFill>
                </a:ln>
                <a:latin typeface="Calibri" pitchFamily="34" charset="0"/>
              </a:rPr>
              <a:t>empêcher de marquer.… </a:t>
            </a:r>
          </a:p>
          <a:p>
            <a:pPr lvl="0"/>
            <a:r>
              <a:rPr lang="fr-FR" sz="4000" b="1" i="1" dirty="0">
                <a:ln>
                  <a:solidFill>
                    <a:sysClr val="windowText" lastClr="000000"/>
                  </a:solidFill>
                </a:ln>
                <a:latin typeface="Calibri" pitchFamily="34" charset="0"/>
              </a:rPr>
              <a:t>En continuité…</a:t>
            </a:r>
          </a:p>
          <a:p>
            <a:pPr lvl="0"/>
            <a:r>
              <a:rPr lang="fr-FR" sz="4000" b="1" i="1" dirty="0">
                <a:ln>
                  <a:solidFill>
                    <a:sysClr val="windowText" lastClr="000000"/>
                  </a:solidFill>
                </a:ln>
                <a:latin typeface="Calibri" pitchFamily="34" charset="0"/>
              </a:rPr>
              <a:t>Pour modifier le rapport de force à son avantage. </a:t>
            </a:r>
          </a:p>
          <a:p>
            <a:pPr lvl="0"/>
            <a:r>
              <a:rPr lang="fr-FR" sz="4000" b="1" i="1" dirty="0">
                <a:ln>
                  <a:solidFill>
                    <a:sysClr val="windowText" lastClr="000000"/>
                  </a:solidFill>
                </a:ln>
                <a:latin typeface="Calibri" pitchFamily="34" charset="0"/>
              </a:rPr>
              <a:t>Dans le respect des règles !</a:t>
            </a:r>
          </a:p>
        </p:txBody>
      </p:sp>
      <p:sp>
        <p:nvSpPr>
          <p:cNvPr id="6" name="ZoneTexte 5">
            <a:extLst>
              <a:ext uri="{FF2B5EF4-FFF2-40B4-BE49-F238E27FC236}">
                <a16:creationId xmlns:a16="http://schemas.microsoft.com/office/drawing/2014/main" id="{7B501C26-C32C-41EB-AB8F-106024BF8AE8}"/>
              </a:ext>
            </a:extLst>
          </p:cNvPr>
          <p:cNvSpPr txBox="1"/>
          <p:nvPr/>
        </p:nvSpPr>
        <p:spPr>
          <a:xfrm>
            <a:off x="8273888" y="6191136"/>
            <a:ext cx="3525260" cy="461665"/>
          </a:xfrm>
          <a:prstGeom prst="rect">
            <a:avLst/>
          </a:prstGeom>
          <a:noFill/>
        </p:spPr>
        <p:txBody>
          <a:bodyPr wrap="none" rtlCol="0">
            <a:spAutoFit/>
          </a:bodyPr>
          <a:lstStyle/>
          <a:p>
            <a:r>
              <a:rPr lang="fr-FR" sz="2400" b="1" dirty="0"/>
              <a:t>Le rugby un jeu de passe ?</a:t>
            </a:r>
          </a:p>
        </p:txBody>
      </p:sp>
      <p:pic>
        <p:nvPicPr>
          <p:cNvPr id="7" name="Image 6">
            <a:extLst>
              <a:ext uri="{FF2B5EF4-FFF2-40B4-BE49-F238E27FC236}">
                <a16:creationId xmlns:a16="http://schemas.microsoft.com/office/drawing/2014/main" id="{8A9F6C05-6A25-4C68-A842-24875AC983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6139" y="257409"/>
            <a:ext cx="1261057" cy="831616"/>
          </a:xfrm>
          <a:prstGeom prst="rect">
            <a:avLst/>
          </a:prstGeom>
        </p:spPr>
      </p:pic>
      <p:sp>
        <p:nvSpPr>
          <p:cNvPr id="12" name="Espace réservé du texte 1">
            <a:extLst>
              <a:ext uri="{FF2B5EF4-FFF2-40B4-BE49-F238E27FC236}">
                <a16:creationId xmlns:a16="http://schemas.microsoft.com/office/drawing/2014/main" id="{A7F299DF-7073-4C80-AC41-1A7568ADDE46}"/>
              </a:ext>
            </a:extLst>
          </p:cNvPr>
          <p:cNvSpPr>
            <a:spLocks noGrp="1"/>
          </p:cNvSpPr>
          <p:nvPr>
            <p:ph type="body" sz="quarter" idx="13"/>
          </p:nvPr>
        </p:nvSpPr>
        <p:spPr>
          <a:xfrm>
            <a:off x="360720" y="68826"/>
            <a:ext cx="9904024" cy="1020199"/>
          </a:xfrm>
        </p:spPr>
        <p:txBody>
          <a:bodyPr/>
          <a:lstStyle/>
          <a:p>
            <a:r>
              <a:rPr lang="fr-FR" dirty="0"/>
              <a:t>Le principe fondamental</a:t>
            </a:r>
          </a:p>
        </p:txBody>
      </p:sp>
      <p:pic>
        <p:nvPicPr>
          <p:cNvPr id="8" name="Image 3" descr="C:\Users\vacardon\AppData\Local\Microsoft\Windows\INetCache\Content.Word\Logo_DSDEN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9752" y="283742"/>
            <a:ext cx="2403507" cy="59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896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Lst>
  </p:timing>
</p:sld>
</file>

<file path=ppt/theme/theme1.xml><?xml version="1.0" encoding="utf-8"?>
<a:theme xmlns:a="http://schemas.openxmlformats.org/drawingml/2006/main" name="FFR">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Modèle PPT</Template>
  <TotalTime>9538</TotalTime>
  <Words>1339</Words>
  <Application>Microsoft Office PowerPoint</Application>
  <PresentationFormat>Grand écran</PresentationFormat>
  <Paragraphs>166</Paragraphs>
  <Slides>24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24</vt:i4>
      </vt:variant>
    </vt:vector>
  </HeadingPairs>
  <TitlesOfParts>
    <vt:vector size="32" baseType="lpstr">
      <vt:lpstr>Arial</vt:lpstr>
      <vt:lpstr>Calibri</vt:lpstr>
      <vt:lpstr>Corbel</vt:lpstr>
      <vt:lpstr>Courier New</vt:lpstr>
      <vt:lpstr>Trebuchet MS</vt:lpstr>
      <vt:lpstr>Verdana</vt:lpstr>
      <vt:lpstr>Wingdings</vt:lpstr>
      <vt:lpstr>FFR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d’action</dc:title>
  <dc:creator>Francis Costa</dc:creator>
  <cp:lastModifiedBy>CPD EPS</cp:lastModifiedBy>
  <cp:revision>379</cp:revision>
  <cp:lastPrinted>2019-09-12T10:08:40Z</cp:lastPrinted>
  <dcterms:created xsi:type="dcterms:W3CDTF">2015-01-06T22:41:27Z</dcterms:created>
  <dcterms:modified xsi:type="dcterms:W3CDTF">2023-08-31T15:33:43Z</dcterms:modified>
</cp:coreProperties>
</file>