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70" r:id="rId12"/>
    <p:sldId id="269" r:id="rId13"/>
    <p:sldId id="266" r:id="rId14"/>
    <p:sldId id="267" r:id="rId15"/>
    <p:sldId id="268" r:id="rId16"/>
    <p:sldId id="273" r:id="rId17"/>
    <p:sldId id="274" r:id="rId18"/>
    <p:sldId id="271" r:id="rId19"/>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p:scale>
          <a:sx n="200" d="100"/>
          <a:sy n="200" d="100"/>
        </p:scale>
        <p:origin x="-494" y="-36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8975F6-C3E1-4D38-B975-E14A8F683EDA}" type="datetimeFigureOut">
              <a:rPr lang="fr-FR" smtClean="0"/>
              <a:t>06/03/2017</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06AC0-AB40-4B64-AF21-822C69BE1B3C}" type="slidenum">
              <a:rPr lang="fr-FR" smtClean="0"/>
              <a:t>‹N°›</a:t>
            </a:fld>
            <a:endParaRPr lang="fr-FR"/>
          </a:p>
        </p:txBody>
      </p:sp>
    </p:spTree>
    <p:extLst>
      <p:ext uri="{BB962C8B-B14F-4D97-AF65-F5344CB8AC3E}">
        <p14:creationId xmlns:p14="http://schemas.microsoft.com/office/powerpoint/2010/main" val="314589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9406AC0-AB40-4B64-AF21-822C69BE1B3C}" type="slidenum">
              <a:rPr lang="fr-FR" smtClean="0"/>
              <a:t>2</a:t>
            </a:fld>
            <a:endParaRPr lang="fr-FR"/>
          </a:p>
        </p:txBody>
      </p:sp>
    </p:spTree>
    <p:extLst>
      <p:ext uri="{BB962C8B-B14F-4D97-AF65-F5344CB8AC3E}">
        <p14:creationId xmlns:p14="http://schemas.microsoft.com/office/powerpoint/2010/main" val="10329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9406AC0-AB40-4B64-AF21-822C69BE1B3C}" type="slidenum">
              <a:rPr lang="fr-FR" smtClean="0"/>
              <a:t>6</a:t>
            </a:fld>
            <a:endParaRPr lang="fr-FR"/>
          </a:p>
        </p:txBody>
      </p:sp>
    </p:spTree>
    <p:extLst>
      <p:ext uri="{BB962C8B-B14F-4D97-AF65-F5344CB8AC3E}">
        <p14:creationId xmlns:p14="http://schemas.microsoft.com/office/powerpoint/2010/main" val="395423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a:t>Modifiez le style du titre</a:t>
            </a: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911222A-88E3-4193-B8B0-6AD54036B68B}" type="datetime1">
              <a:rPr lang="fr-FR" smtClean="0"/>
              <a:t>06/03/2017</a:t>
            </a:fld>
            <a:endParaRPr lang="fr-FR"/>
          </a:p>
        </p:txBody>
      </p:sp>
      <p:sp>
        <p:nvSpPr>
          <p:cNvPr id="5" name="Espace réservé du pied de page 4"/>
          <p:cNvSpPr>
            <a:spLocks noGrp="1"/>
          </p:cNvSpPr>
          <p:nvPr>
            <p:ph type="ftr" sz="quarter" idx="11"/>
          </p:nvPr>
        </p:nvSpPr>
        <p:spPr/>
        <p:txBody>
          <a:bodyPr/>
          <a:lstStyle/>
          <a:p>
            <a:r>
              <a:rPr lang="fr-FR"/>
              <a:t>Bilan de compétences CM2  - DSDEN de la Manche - Livret de l'enseignant</a:t>
            </a:r>
          </a:p>
        </p:txBody>
      </p:sp>
      <p:sp>
        <p:nvSpPr>
          <p:cNvPr id="6" name="Espace réservé du numéro de diapositive 5"/>
          <p:cNvSpPr>
            <a:spLocks noGrp="1"/>
          </p:cNvSpPr>
          <p:nvPr>
            <p:ph type="sldNum" sz="quarter" idx="12"/>
          </p:nvPr>
        </p:nvSpPr>
        <p:spPr/>
        <p:txBody>
          <a:bodyPr/>
          <a:lstStyle/>
          <a:p>
            <a:fld id="{DBAB73B4-6AB0-47B7-A406-AA32CF40EA9C}" type="slidenum">
              <a:rPr lang="fr-FR" smtClean="0"/>
              <a:t>‹N°›</a:t>
            </a:fld>
            <a:endParaRPr lang="fr-FR"/>
          </a:p>
        </p:txBody>
      </p:sp>
    </p:spTree>
    <p:extLst>
      <p:ext uri="{BB962C8B-B14F-4D97-AF65-F5344CB8AC3E}">
        <p14:creationId xmlns:p14="http://schemas.microsoft.com/office/powerpoint/2010/main" val="306648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88CD83A-A5AA-4CDC-B020-138B6F42A5CF}" type="datetime1">
              <a:rPr lang="fr-FR" smtClean="0"/>
              <a:t>06/03/2017</a:t>
            </a:fld>
            <a:endParaRPr lang="fr-FR"/>
          </a:p>
        </p:txBody>
      </p:sp>
      <p:sp>
        <p:nvSpPr>
          <p:cNvPr id="5" name="Espace réservé du pied de page 4"/>
          <p:cNvSpPr>
            <a:spLocks noGrp="1"/>
          </p:cNvSpPr>
          <p:nvPr>
            <p:ph type="ftr" sz="quarter" idx="11"/>
          </p:nvPr>
        </p:nvSpPr>
        <p:spPr/>
        <p:txBody>
          <a:bodyPr/>
          <a:lstStyle/>
          <a:p>
            <a:r>
              <a:rPr lang="fr-FR"/>
              <a:t>Bilan de compétences CM2  - DSDEN de la Manche - Livret de l'enseignant</a:t>
            </a:r>
          </a:p>
        </p:txBody>
      </p:sp>
      <p:sp>
        <p:nvSpPr>
          <p:cNvPr id="6" name="Espace réservé du numéro de diapositive 5"/>
          <p:cNvSpPr>
            <a:spLocks noGrp="1"/>
          </p:cNvSpPr>
          <p:nvPr>
            <p:ph type="sldNum" sz="quarter" idx="12"/>
          </p:nvPr>
        </p:nvSpPr>
        <p:spPr/>
        <p:txBody>
          <a:bodyPr/>
          <a:lstStyle/>
          <a:p>
            <a:fld id="{DBAB73B4-6AB0-47B7-A406-AA32CF40EA9C}" type="slidenum">
              <a:rPr lang="fr-FR" smtClean="0"/>
              <a:t>‹N°›</a:t>
            </a:fld>
            <a:endParaRPr lang="fr-FR"/>
          </a:p>
        </p:txBody>
      </p:sp>
    </p:spTree>
    <p:extLst>
      <p:ext uri="{BB962C8B-B14F-4D97-AF65-F5344CB8AC3E}">
        <p14:creationId xmlns:p14="http://schemas.microsoft.com/office/powerpoint/2010/main" val="189993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042C810-B91E-4A54-A8FA-D2C18BAB5763}" type="datetime1">
              <a:rPr lang="fr-FR" smtClean="0"/>
              <a:t>06/03/2017</a:t>
            </a:fld>
            <a:endParaRPr lang="fr-FR"/>
          </a:p>
        </p:txBody>
      </p:sp>
      <p:sp>
        <p:nvSpPr>
          <p:cNvPr id="5" name="Espace réservé du pied de page 4"/>
          <p:cNvSpPr>
            <a:spLocks noGrp="1"/>
          </p:cNvSpPr>
          <p:nvPr>
            <p:ph type="ftr" sz="quarter" idx="11"/>
          </p:nvPr>
        </p:nvSpPr>
        <p:spPr/>
        <p:txBody>
          <a:bodyPr/>
          <a:lstStyle/>
          <a:p>
            <a:r>
              <a:rPr lang="fr-FR"/>
              <a:t>Bilan de compétences CM2  - DSDEN de la Manche - Livret de l'enseignant</a:t>
            </a:r>
          </a:p>
        </p:txBody>
      </p:sp>
      <p:sp>
        <p:nvSpPr>
          <p:cNvPr id="6" name="Espace réservé du numéro de diapositive 5"/>
          <p:cNvSpPr>
            <a:spLocks noGrp="1"/>
          </p:cNvSpPr>
          <p:nvPr>
            <p:ph type="sldNum" sz="quarter" idx="12"/>
          </p:nvPr>
        </p:nvSpPr>
        <p:spPr/>
        <p:txBody>
          <a:bodyPr/>
          <a:lstStyle/>
          <a:p>
            <a:fld id="{DBAB73B4-6AB0-47B7-A406-AA32CF40EA9C}" type="slidenum">
              <a:rPr lang="fr-FR" smtClean="0"/>
              <a:t>‹N°›</a:t>
            </a:fld>
            <a:endParaRPr lang="fr-FR"/>
          </a:p>
        </p:txBody>
      </p:sp>
    </p:spTree>
    <p:extLst>
      <p:ext uri="{BB962C8B-B14F-4D97-AF65-F5344CB8AC3E}">
        <p14:creationId xmlns:p14="http://schemas.microsoft.com/office/powerpoint/2010/main" val="31377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3871383-0682-4BB1-A9AC-4BA6D0C53832}" type="datetime1">
              <a:rPr lang="fr-FR" smtClean="0"/>
              <a:t>06/03/2017</a:t>
            </a:fld>
            <a:endParaRPr lang="fr-FR"/>
          </a:p>
        </p:txBody>
      </p:sp>
      <p:sp>
        <p:nvSpPr>
          <p:cNvPr id="5" name="Espace réservé du pied de page 4"/>
          <p:cNvSpPr>
            <a:spLocks noGrp="1"/>
          </p:cNvSpPr>
          <p:nvPr>
            <p:ph type="ftr" sz="quarter" idx="11"/>
          </p:nvPr>
        </p:nvSpPr>
        <p:spPr/>
        <p:txBody>
          <a:bodyPr/>
          <a:lstStyle/>
          <a:p>
            <a:r>
              <a:rPr lang="fr-FR"/>
              <a:t>Bilan de compétences CM2  - DSDEN de la Manche - Livret de l'enseignant</a:t>
            </a:r>
          </a:p>
        </p:txBody>
      </p:sp>
      <p:sp>
        <p:nvSpPr>
          <p:cNvPr id="6" name="Espace réservé du numéro de diapositive 5"/>
          <p:cNvSpPr>
            <a:spLocks noGrp="1"/>
          </p:cNvSpPr>
          <p:nvPr>
            <p:ph type="sldNum" sz="quarter" idx="12"/>
          </p:nvPr>
        </p:nvSpPr>
        <p:spPr/>
        <p:txBody>
          <a:bodyPr/>
          <a:lstStyle/>
          <a:p>
            <a:fld id="{DBAB73B4-6AB0-47B7-A406-AA32CF40EA9C}" type="slidenum">
              <a:rPr lang="fr-FR" smtClean="0"/>
              <a:t>‹N°›</a:t>
            </a:fld>
            <a:endParaRPr lang="fr-FR"/>
          </a:p>
        </p:txBody>
      </p:sp>
    </p:spTree>
    <p:extLst>
      <p:ext uri="{BB962C8B-B14F-4D97-AF65-F5344CB8AC3E}">
        <p14:creationId xmlns:p14="http://schemas.microsoft.com/office/powerpoint/2010/main" val="135404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7C9BCC6-42DA-47CB-B3F9-79FA38A53ECD}" type="datetime1">
              <a:rPr lang="fr-FR" smtClean="0"/>
              <a:t>06/03/2017</a:t>
            </a:fld>
            <a:endParaRPr lang="fr-FR"/>
          </a:p>
        </p:txBody>
      </p:sp>
      <p:sp>
        <p:nvSpPr>
          <p:cNvPr id="5" name="Espace réservé du pied de page 4"/>
          <p:cNvSpPr>
            <a:spLocks noGrp="1"/>
          </p:cNvSpPr>
          <p:nvPr>
            <p:ph type="ftr" sz="quarter" idx="11"/>
          </p:nvPr>
        </p:nvSpPr>
        <p:spPr/>
        <p:txBody>
          <a:bodyPr/>
          <a:lstStyle/>
          <a:p>
            <a:r>
              <a:rPr lang="fr-FR"/>
              <a:t>Bilan de compétences CM2  - DSDEN de la Manche - Livret de l'enseignant</a:t>
            </a:r>
          </a:p>
        </p:txBody>
      </p:sp>
      <p:sp>
        <p:nvSpPr>
          <p:cNvPr id="6" name="Espace réservé du numéro de diapositive 5"/>
          <p:cNvSpPr>
            <a:spLocks noGrp="1"/>
          </p:cNvSpPr>
          <p:nvPr>
            <p:ph type="sldNum" sz="quarter" idx="12"/>
          </p:nvPr>
        </p:nvSpPr>
        <p:spPr/>
        <p:txBody>
          <a:bodyPr/>
          <a:lstStyle/>
          <a:p>
            <a:fld id="{DBAB73B4-6AB0-47B7-A406-AA32CF40EA9C}" type="slidenum">
              <a:rPr lang="fr-FR" smtClean="0"/>
              <a:t>‹N°›</a:t>
            </a:fld>
            <a:endParaRPr lang="fr-FR"/>
          </a:p>
        </p:txBody>
      </p:sp>
    </p:spTree>
    <p:extLst>
      <p:ext uri="{BB962C8B-B14F-4D97-AF65-F5344CB8AC3E}">
        <p14:creationId xmlns:p14="http://schemas.microsoft.com/office/powerpoint/2010/main" val="414477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29B8430-2F0C-491A-9DF6-7D348045118E}" type="datetime1">
              <a:rPr lang="fr-FR" smtClean="0"/>
              <a:t>06/03/2017</a:t>
            </a:fld>
            <a:endParaRPr lang="fr-FR"/>
          </a:p>
        </p:txBody>
      </p:sp>
      <p:sp>
        <p:nvSpPr>
          <p:cNvPr id="6" name="Espace réservé du pied de page 5"/>
          <p:cNvSpPr>
            <a:spLocks noGrp="1"/>
          </p:cNvSpPr>
          <p:nvPr>
            <p:ph type="ftr" sz="quarter" idx="11"/>
          </p:nvPr>
        </p:nvSpPr>
        <p:spPr/>
        <p:txBody>
          <a:bodyPr/>
          <a:lstStyle/>
          <a:p>
            <a:r>
              <a:rPr lang="fr-FR"/>
              <a:t>Bilan de compétences CM2  - DSDEN de la Manche - Livret de l'enseignant</a:t>
            </a:r>
          </a:p>
        </p:txBody>
      </p:sp>
      <p:sp>
        <p:nvSpPr>
          <p:cNvPr id="7" name="Espace réservé du numéro de diapositive 6"/>
          <p:cNvSpPr>
            <a:spLocks noGrp="1"/>
          </p:cNvSpPr>
          <p:nvPr>
            <p:ph type="sldNum" sz="quarter" idx="12"/>
          </p:nvPr>
        </p:nvSpPr>
        <p:spPr/>
        <p:txBody>
          <a:bodyPr/>
          <a:lstStyle/>
          <a:p>
            <a:fld id="{DBAB73B4-6AB0-47B7-A406-AA32CF40EA9C}" type="slidenum">
              <a:rPr lang="fr-FR" smtClean="0"/>
              <a:t>‹N°›</a:t>
            </a:fld>
            <a:endParaRPr lang="fr-FR"/>
          </a:p>
        </p:txBody>
      </p:sp>
    </p:spTree>
    <p:extLst>
      <p:ext uri="{BB962C8B-B14F-4D97-AF65-F5344CB8AC3E}">
        <p14:creationId xmlns:p14="http://schemas.microsoft.com/office/powerpoint/2010/main" val="274052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27BBA77-50C5-4874-9F8B-11972861A94D}" type="datetime1">
              <a:rPr lang="fr-FR" smtClean="0"/>
              <a:t>06/03/2017</a:t>
            </a:fld>
            <a:endParaRPr lang="fr-FR"/>
          </a:p>
        </p:txBody>
      </p:sp>
      <p:sp>
        <p:nvSpPr>
          <p:cNvPr id="8" name="Espace réservé du pied de page 7"/>
          <p:cNvSpPr>
            <a:spLocks noGrp="1"/>
          </p:cNvSpPr>
          <p:nvPr>
            <p:ph type="ftr" sz="quarter" idx="11"/>
          </p:nvPr>
        </p:nvSpPr>
        <p:spPr/>
        <p:txBody>
          <a:bodyPr/>
          <a:lstStyle/>
          <a:p>
            <a:r>
              <a:rPr lang="fr-FR"/>
              <a:t>Bilan de compétences CM2  - DSDEN de la Manche - Livret de l'enseignant</a:t>
            </a:r>
          </a:p>
        </p:txBody>
      </p:sp>
      <p:sp>
        <p:nvSpPr>
          <p:cNvPr id="9" name="Espace réservé du numéro de diapositive 8"/>
          <p:cNvSpPr>
            <a:spLocks noGrp="1"/>
          </p:cNvSpPr>
          <p:nvPr>
            <p:ph type="sldNum" sz="quarter" idx="12"/>
          </p:nvPr>
        </p:nvSpPr>
        <p:spPr/>
        <p:txBody>
          <a:bodyPr/>
          <a:lstStyle/>
          <a:p>
            <a:fld id="{DBAB73B4-6AB0-47B7-A406-AA32CF40EA9C}" type="slidenum">
              <a:rPr lang="fr-FR" smtClean="0"/>
              <a:t>‹N°›</a:t>
            </a:fld>
            <a:endParaRPr lang="fr-FR"/>
          </a:p>
        </p:txBody>
      </p:sp>
    </p:spTree>
    <p:extLst>
      <p:ext uri="{BB962C8B-B14F-4D97-AF65-F5344CB8AC3E}">
        <p14:creationId xmlns:p14="http://schemas.microsoft.com/office/powerpoint/2010/main" val="236540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E6E634D-7D8C-48CB-8DF9-CBD219F05989}" type="datetime1">
              <a:rPr lang="fr-FR" smtClean="0"/>
              <a:t>06/03/2017</a:t>
            </a:fld>
            <a:endParaRPr lang="fr-FR"/>
          </a:p>
        </p:txBody>
      </p:sp>
      <p:sp>
        <p:nvSpPr>
          <p:cNvPr id="4" name="Espace réservé du pied de page 3"/>
          <p:cNvSpPr>
            <a:spLocks noGrp="1"/>
          </p:cNvSpPr>
          <p:nvPr>
            <p:ph type="ftr" sz="quarter" idx="11"/>
          </p:nvPr>
        </p:nvSpPr>
        <p:spPr/>
        <p:txBody>
          <a:bodyPr/>
          <a:lstStyle/>
          <a:p>
            <a:r>
              <a:rPr lang="fr-FR"/>
              <a:t>Bilan de compétences CM2  - DSDEN de la Manche - Livret de l'enseignant</a:t>
            </a:r>
          </a:p>
        </p:txBody>
      </p:sp>
      <p:sp>
        <p:nvSpPr>
          <p:cNvPr id="5" name="Espace réservé du numéro de diapositive 4"/>
          <p:cNvSpPr>
            <a:spLocks noGrp="1"/>
          </p:cNvSpPr>
          <p:nvPr>
            <p:ph type="sldNum" sz="quarter" idx="12"/>
          </p:nvPr>
        </p:nvSpPr>
        <p:spPr/>
        <p:txBody>
          <a:bodyPr/>
          <a:lstStyle/>
          <a:p>
            <a:fld id="{DBAB73B4-6AB0-47B7-A406-AA32CF40EA9C}" type="slidenum">
              <a:rPr lang="fr-FR" smtClean="0"/>
              <a:t>‹N°›</a:t>
            </a:fld>
            <a:endParaRPr lang="fr-FR"/>
          </a:p>
        </p:txBody>
      </p:sp>
    </p:spTree>
    <p:extLst>
      <p:ext uri="{BB962C8B-B14F-4D97-AF65-F5344CB8AC3E}">
        <p14:creationId xmlns:p14="http://schemas.microsoft.com/office/powerpoint/2010/main" val="370345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32AD1B7-4B1F-4031-AF08-69E26CFBFB78}" type="datetime1">
              <a:rPr lang="fr-FR" smtClean="0"/>
              <a:t>06/03/2017</a:t>
            </a:fld>
            <a:endParaRPr lang="fr-FR"/>
          </a:p>
        </p:txBody>
      </p:sp>
      <p:sp>
        <p:nvSpPr>
          <p:cNvPr id="3" name="Espace réservé du pied de page 2"/>
          <p:cNvSpPr>
            <a:spLocks noGrp="1"/>
          </p:cNvSpPr>
          <p:nvPr>
            <p:ph type="ftr" sz="quarter" idx="11"/>
          </p:nvPr>
        </p:nvSpPr>
        <p:spPr/>
        <p:txBody>
          <a:bodyPr/>
          <a:lstStyle/>
          <a:p>
            <a:r>
              <a:rPr lang="fr-FR"/>
              <a:t>Bilan de compétences CM2  - DSDEN de la Manche - Livret de l'enseignant</a:t>
            </a:r>
          </a:p>
        </p:txBody>
      </p:sp>
      <p:sp>
        <p:nvSpPr>
          <p:cNvPr id="4" name="Espace réservé du numéro de diapositive 3"/>
          <p:cNvSpPr>
            <a:spLocks noGrp="1"/>
          </p:cNvSpPr>
          <p:nvPr>
            <p:ph type="sldNum" sz="quarter" idx="12"/>
          </p:nvPr>
        </p:nvSpPr>
        <p:spPr/>
        <p:txBody>
          <a:bodyPr/>
          <a:lstStyle/>
          <a:p>
            <a:fld id="{DBAB73B4-6AB0-47B7-A406-AA32CF40EA9C}" type="slidenum">
              <a:rPr lang="fr-FR" smtClean="0"/>
              <a:t>‹N°›</a:t>
            </a:fld>
            <a:endParaRPr lang="fr-FR"/>
          </a:p>
        </p:txBody>
      </p:sp>
    </p:spTree>
    <p:extLst>
      <p:ext uri="{BB962C8B-B14F-4D97-AF65-F5344CB8AC3E}">
        <p14:creationId xmlns:p14="http://schemas.microsoft.com/office/powerpoint/2010/main" val="24205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2662358-4E22-48AB-B5C8-9A5D5994153A}" type="datetime1">
              <a:rPr lang="fr-FR" smtClean="0"/>
              <a:t>06/03/2017</a:t>
            </a:fld>
            <a:endParaRPr lang="fr-FR"/>
          </a:p>
        </p:txBody>
      </p:sp>
      <p:sp>
        <p:nvSpPr>
          <p:cNvPr id="6" name="Espace réservé du pied de page 5"/>
          <p:cNvSpPr>
            <a:spLocks noGrp="1"/>
          </p:cNvSpPr>
          <p:nvPr>
            <p:ph type="ftr" sz="quarter" idx="11"/>
          </p:nvPr>
        </p:nvSpPr>
        <p:spPr/>
        <p:txBody>
          <a:bodyPr/>
          <a:lstStyle/>
          <a:p>
            <a:r>
              <a:rPr lang="fr-FR"/>
              <a:t>Bilan de compétences CM2  - DSDEN de la Manche - Livret de l'enseignant</a:t>
            </a:r>
          </a:p>
        </p:txBody>
      </p:sp>
      <p:sp>
        <p:nvSpPr>
          <p:cNvPr id="7" name="Espace réservé du numéro de diapositive 6"/>
          <p:cNvSpPr>
            <a:spLocks noGrp="1"/>
          </p:cNvSpPr>
          <p:nvPr>
            <p:ph type="sldNum" sz="quarter" idx="12"/>
          </p:nvPr>
        </p:nvSpPr>
        <p:spPr/>
        <p:txBody>
          <a:bodyPr/>
          <a:lstStyle/>
          <a:p>
            <a:fld id="{DBAB73B4-6AB0-47B7-A406-AA32CF40EA9C}" type="slidenum">
              <a:rPr lang="fr-FR" smtClean="0"/>
              <a:t>‹N°›</a:t>
            </a:fld>
            <a:endParaRPr lang="fr-FR"/>
          </a:p>
        </p:txBody>
      </p:sp>
    </p:spTree>
    <p:extLst>
      <p:ext uri="{BB962C8B-B14F-4D97-AF65-F5344CB8AC3E}">
        <p14:creationId xmlns:p14="http://schemas.microsoft.com/office/powerpoint/2010/main" val="255893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2948D02-4D34-40AD-A498-CFF56A674482}" type="datetime1">
              <a:rPr lang="fr-FR" smtClean="0"/>
              <a:t>06/03/2017</a:t>
            </a:fld>
            <a:endParaRPr lang="fr-FR"/>
          </a:p>
        </p:txBody>
      </p:sp>
      <p:sp>
        <p:nvSpPr>
          <p:cNvPr id="6" name="Espace réservé du pied de page 5"/>
          <p:cNvSpPr>
            <a:spLocks noGrp="1"/>
          </p:cNvSpPr>
          <p:nvPr>
            <p:ph type="ftr" sz="quarter" idx="11"/>
          </p:nvPr>
        </p:nvSpPr>
        <p:spPr/>
        <p:txBody>
          <a:bodyPr/>
          <a:lstStyle/>
          <a:p>
            <a:r>
              <a:rPr lang="fr-FR"/>
              <a:t>Bilan de compétences CM2  - DSDEN de la Manche - Livret de l'enseignant</a:t>
            </a:r>
          </a:p>
        </p:txBody>
      </p:sp>
      <p:sp>
        <p:nvSpPr>
          <p:cNvPr id="7" name="Espace réservé du numéro de diapositive 6"/>
          <p:cNvSpPr>
            <a:spLocks noGrp="1"/>
          </p:cNvSpPr>
          <p:nvPr>
            <p:ph type="sldNum" sz="quarter" idx="12"/>
          </p:nvPr>
        </p:nvSpPr>
        <p:spPr/>
        <p:txBody>
          <a:bodyPr/>
          <a:lstStyle/>
          <a:p>
            <a:fld id="{DBAB73B4-6AB0-47B7-A406-AA32CF40EA9C}" type="slidenum">
              <a:rPr lang="fr-FR" smtClean="0"/>
              <a:t>‹N°›</a:t>
            </a:fld>
            <a:endParaRPr lang="fr-FR"/>
          </a:p>
        </p:txBody>
      </p:sp>
    </p:spTree>
    <p:extLst>
      <p:ext uri="{BB962C8B-B14F-4D97-AF65-F5344CB8AC3E}">
        <p14:creationId xmlns:p14="http://schemas.microsoft.com/office/powerpoint/2010/main" val="305983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E28540B-27B1-412A-8DE3-D0D5915D2FDB}" type="datetime1">
              <a:rPr lang="fr-FR" smtClean="0"/>
              <a:t>06/03/2017</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Bilan de compétences CM2  - DSDEN de la Manche - Livret de l'enseignant</a:t>
            </a: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BAB73B4-6AB0-47B7-A406-AA32CF40EA9C}" type="slidenum">
              <a:rPr lang="fr-FR" smtClean="0"/>
              <a:t>‹N°›</a:t>
            </a:fld>
            <a:endParaRPr lang="fr-FR"/>
          </a:p>
        </p:txBody>
      </p:sp>
    </p:spTree>
    <p:extLst>
      <p:ext uri="{BB962C8B-B14F-4D97-AF65-F5344CB8AC3E}">
        <p14:creationId xmlns:p14="http://schemas.microsoft.com/office/powerpoint/2010/main" val="2781293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emf"/><Relationship Id="rId12"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548681" y="467542"/>
            <a:ext cx="5400600" cy="7344816"/>
            <a:chOff x="106976885" y="105472573"/>
            <a:chExt cx="6355984" cy="8934658"/>
          </a:xfrm>
        </p:grpSpPr>
        <p:sp>
          <p:nvSpPr>
            <p:cNvPr id="5" name="Line 3"/>
            <p:cNvSpPr>
              <a:spLocks noChangeShapeType="1"/>
            </p:cNvSpPr>
            <p:nvPr/>
          </p:nvSpPr>
          <p:spPr bwMode="auto">
            <a:xfrm>
              <a:off x="107019517" y="109265159"/>
              <a:ext cx="6313352"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6" name="Text Box 4"/>
            <p:cNvSpPr txBox="1">
              <a:spLocks noChangeArrowheads="1"/>
            </p:cNvSpPr>
            <p:nvPr/>
          </p:nvSpPr>
          <p:spPr bwMode="auto">
            <a:xfrm>
              <a:off x="107050995" y="110953176"/>
              <a:ext cx="6281874" cy="3454055"/>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fr-FR" sz="2600" b="0" i="0" u="none" strike="noStrike" cap="none" normalizeH="0" baseline="0" dirty="0">
                <a:ln>
                  <a:noFill/>
                </a:ln>
                <a:solidFill>
                  <a:srgbClr val="000000"/>
                </a:solidFill>
                <a:effectLst/>
                <a:latin typeface="Segoe UI Semibold" panose="020B0702040204020203" pitchFamily="34" charset="0"/>
                <a:cs typeface="Segoe UI Semibold" panose="020B0702040204020203" pitchFamily="34" charset="0"/>
              </a:endParaRPr>
            </a:p>
            <a:p>
              <a:pPr marL="0" marR="0" lvl="0" indent="0" algn="just" defTabSz="914400" rtl="0" eaLnBrk="1" fontAlgn="base" latinLnBrk="0" hangingPunct="1">
                <a:lnSpc>
                  <a:spcPct val="100000"/>
                </a:lnSpc>
                <a:spcBef>
                  <a:spcPct val="0"/>
                </a:spcBef>
                <a:spcAft>
                  <a:spcPct val="0"/>
                </a:spcAft>
                <a:buClrTx/>
                <a:buSzPts val="1000"/>
                <a:buFont typeface="Symbol" pitchFamily="18" charset="2"/>
                <a:buChar char="·"/>
                <a:tabLst/>
              </a:pPr>
              <a:r>
                <a:rPr kumimoji="0" lang="fr-FR" altLang="fr-FR" sz="1400" b="0" i="0" u="none" strike="noStrike" cap="none" normalizeH="0" baseline="0" dirty="0">
                  <a:ln>
                    <a:noFill/>
                  </a:ln>
                  <a:solidFill>
                    <a:srgbClr val="000000"/>
                  </a:solidFill>
                  <a:effectLst/>
                  <a:latin typeface="Segoe UI Semibold" panose="020B0702040204020203" pitchFamily="34" charset="0"/>
                  <a:cs typeface="Segoe UI Semibold" panose="020B0702040204020203" pitchFamily="34" charset="0"/>
                </a:rPr>
                <a:t> ACTIVITÉS D'ÉVALUATION DE L'ÉLÈVE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rgbClr val="000000"/>
                </a:solidFill>
                <a:effectLst/>
                <a:latin typeface="Segoe UI Semibold" panose="020B0702040204020203" pitchFamily="34" charset="0"/>
                <a:cs typeface="Segoe UI Semibold" panose="020B0702040204020203" pitchFamily="34" charset="0"/>
              </a:endParaRPr>
            </a:p>
            <a:p>
              <a:pPr marL="0" marR="0" lvl="0" indent="0" algn="just" defTabSz="914400" rtl="0" eaLnBrk="1" fontAlgn="base" latinLnBrk="0" hangingPunct="1">
                <a:lnSpc>
                  <a:spcPct val="100000"/>
                </a:lnSpc>
                <a:spcBef>
                  <a:spcPct val="0"/>
                </a:spcBef>
                <a:spcAft>
                  <a:spcPct val="0"/>
                </a:spcAft>
                <a:buClrTx/>
                <a:buSzPts val="1000"/>
                <a:buFont typeface="Symbol" pitchFamily="18" charset="2"/>
                <a:buChar char="·"/>
                <a:tabLst/>
              </a:pPr>
              <a:r>
                <a:rPr kumimoji="0" lang="fr-FR" altLang="fr-FR" sz="1400" b="0" i="0" u="none" strike="noStrike" cap="none" normalizeH="0" baseline="0" dirty="0">
                  <a:ln>
                    <a:noFill/>
                  </a:ln>
                  <a:solidFill>
                    <a:srgbClr val="000000"/>
                  </a:solidFill>
                  <a:effectLst/>
                  <a:latin typeface="Segoe UI Semibold" panose="020B0702040204020203" pitchFamily="34" charset="0"/>
                  <a:cs typeface="Segoe UI Semibold" panose="020B0702040204020203" pitchFamily="34" charset="0"/>
                </a:rPr>
                <a:t> CONSIGNES DE PASSATION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rgbClr val="000000"/>
                </a:solidFill>
                <a:effectLst/>
                <a:latin typeface="Segoe UI Semibold" panose="020B0702040204020203" pitchFamily="34" charset="0"/>
                <a:cs typeface="Segoe UI Semibold" panose="020B0702040204020203" pitchFamily="34" charset="0"/>
              </a:endParaRPr>
            </a:p>
            <a:p>
              <a:pPr marL="0" marR="0" lvl="0" indent="0" algn="just" defTabSz="914400" rtl="0" eaLnBrk="1" fontAlgn="base" latinLnBrk="0" hangingPunct="1">
                <a:lnSpc>
                  <a:spcPct val="100000"/>
                </a:lnSpc>
                <a:spcBef>
                  <a:spcPct val="0"/>
                </a:spcBef>
                <a:spcAft>
                  <a:spcPct val="0"/>
                </a:spcAft>
                <a:buClrTx/>
                <a:buSzPts val="1000"/>
                <a:buFont typeface="Symbol" pitchFamily="18" charset="2"/>
                <a:buChar char="·"/>
                <a:tabLst/>
              </a:pPr>
              <a:r>
                <a:rPr kumimoji="0" lang="fr-FR" altLang="fr-FR" sz="1400" b="0" i="0" u="none" strike="noStrike" cap="none" normalizeH="0" baseline="0" dirty="0">
                  <a:ln>
                    <a:noFill/>
                  </a:ln>
                  <a:solidFill>
                    <a:srgbClr val="000000"/>
                  </a:solidFill>
                  <a:effectLst/>
                  <a:latin typeface="Segoe UI Semibold" panose="020B0702040204020203" pitchFamily="34" charset="0"/>
                  <a:cs typeface="Segoe UI Semibold" panose="020B0702040204020203" pitchFamily="34" charset="0"/>
                </a:rPr>
                <a:t> CORRIGÉS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rgbClr val="000000"/>
                </a:solidFill>
                <a:effectLst/>
                <a:latin typeface="Segoe UI Semibold" panose="020B0702040204020203" pitchFamily="34" charset="0"/>
                <a:cs typeface="Segoe UI Semibold" panose="020B0702040204020203" pitchFamily="34" charset="0"/>
              </a:endParaRPr>
            </a:p>
            <a:p>
              <a:pPr marL="0" marR="0" lvl="0" indent="0" algn="just" defTabSz="914400" rtl="0" eaLnBrk="1" fontAlgn="base" latinLnBrk="0" hangingPunct="1">
                <a:lnSpc>
                  <a:spcPct val="100000"/>
                </a:lnSpc>
                <a:spcBef>
                  <a:spcPct val="0"/>
                </a:spcBef>
                <a:spcAft>
                  <a:spcPct val="0"/>
                </a:spcAft>
                <a:buClrTx/>
                <a:buSzPts val="1000"/>
                <a:buFont typeface="Symbol" pitchFamily="18" charset="2"/>
                <a:buChar char="·"/>
                <a:tabLst/>
              </a:pPr>
              <a:r>
                <a:rPr kumimoji="0" lang="fr-FR" altLang="fr-FR" sz="1400" b="0" i="0" u="none" strike="noStrike" cap="none" normalizeH="0" baseline="0" dirty="0">
                  <a:ln>
                    <a:noFill/>
                  </a:ln>
                  <a:solidFill>
                    <a:srgbClr val="000000"/>
                  </a:solidFill>
                  <a:effectLst/>
                  <a:latin typeface="Segoe UI Semibold" panose="020B0702040204020203" pitchFamily="34" charset="0"/>
                  <a:cs typeface="Segoe UI Semibold" panose="020B0702040204020203" pitchFamily="34" charset="0"/>
                </a:rPr>
                <a:t> SUPPORTS À IMPRIMER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rgbClr val="000000"/>
                </a:solidFill>
                <a:effectLst/>
                <a:latin typeface="Segoe UI Semibold" panose="020B0702040204020203" pitchFamily="34" charset="0"/>
                <a:cs typeface="Segoe UI Semibold" panose="020B0702040204020203" pitchFamily="34" charset="0"/>
              </a:endParaRPr>
            </a:p>
            <a:p>
              <a:pPr marL="0" marR="0" lvl="0" indent="0" algn="just" defTabSz="914400" rtl="0" eaLnBrk="1" fontAlgn="base" latinLnBrk="0" hangingPunct="1">
                <a:lnSpc>
                  <a:spcPct val="100000"/>
                </a:lnSpc>
                <a:spcBef>
                  <a:spcPct val="0"/>
                </a:spcBef>
                <a:spcAft>
                  <a:spcPct val="0"/>
                </a:spcAft>
                <a:buClrTx/>
                <a:buSzPts val="1000"/>
                <a:buFont typeface="Symbol" pitchFamily="18" charset="2"/>
                <a:buChar char="·"/>
                <a:tabLst/>
              </a:pPr>
              <a:r>
                <a:rPr kumimoji="0" lang="fr-FR" altLang="fr-FR" sz="1400" b="0" i="0" u="none" strike="noStrike" cap="none" normalizeH="0" baseline="0" dirty="0">
                  <a:ln>
                    <a:noFill/>
                  </a:ln>
                  <a:solidFill>
                    <a:srgbClr val="000000"/>
                  </a:solidFill>
                  <a:effectLst/>
                  <a:latin typeface="Segoe UI Semibold" panose="020B0702040204020203" pitchFamily="34" charset="0"/>
                  <a:cs typeface="Segoe UI Semibold" panose="020B0702040204020203" pitchFamily="34" charset="0"/>
                </a:rPr>
                <a:t> RÉCAPITULATIF DES CONNAISSANCES / CAPACITÉS ÉVALUÉES</a:t>
              </a:r>
              <a:endParaRPr kumimoji="0" lang="fr-FR" altLang="fr-FR" sz="1800" b="0" i="0" u="none" strike="noStrike" cap="none" normalizeH="0" baseline="0" dirty="0">
                <a:ln>
                  <a:noFill/>
                </a:ln>
                <a:solidFill>
                  <a:schemeClr val="tx1"/>
                </a:solidFill>
                <a:effectLst/>
                <a:latin typeface="Segoe UI Semibold" panose="020B0702040204020203" pitchFamily="34" charset="0"/>
                <a:cs typeface="Segoe UI Semibold" panose="020B0702040204020203" pitchFamily="34" charset="0"/>
              </a:endParaRPr>
            </a:p>
          </p:txBody>
        </p:sp>
        <p:grpSp>
          <p:nvGrpSpPr>
            <p:cNvPr id="7" name="Group 5"/>
            <p:cNvGrpSpPr>
              <a:grpSpLocks/>
            </p:cNvGrpSpPr>
            <p:nvPr/>
          </p:nvGrpSpPr>
          <p:grpSpPr bwMode="auto">
            <a:xfrm>
              <a:off x="107117670" y="108384271"/>
              <a:ext cx="6122604" cy="849085"/>
              <a:chOff x="19811520" y="20592811"/>
              <a:chExt cx="6122604" cy="849085"/>
            </a:xfrm>
          </p:grpSpPr>
          <p:sp>
            <p:nvSpPr>
              <p:cNvPr id="14" name="Text Box 6"/>
              <p:cNvSpPr txBox="1">
                <a:spLocks noChangeArrowheads="1"/>
              </p:cNvSpPr>
              <p:nvPr/>
            </p:nvSpPr>
            <p:spPr bwMode="auto">
              <a:xfrm>
                <a:off x="19811520" y="20660627"/>
                <a:ext cx="6098903" cy="749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4800" b="1" i="0" u="none" strike="noStrike" cap="none" normalizeH="0" baseline="0" dirty="0">
                    <a:ln>
                      <a:noFill/>
                    </a:ln>
                    <a:solidFill>
                      <a:srgbClr val="000000"/>
                    </a:solidFill>
                    <a:effectLst/>
                    <a:latin typeface="Segoe Script" panose="030B0504020000000003" pitchFamily="66" charset="0"/>
                    <a:cs typeface="Arial" pitchFamily="34" charset="0"/>
                  </a:rPr>
                  <a:t>ANGLAIS</a:t>
                </a:r>
                <a:endParaRPr kumimoji="0" lang="fr-FR" altLang="fr-FR" sz="1800" b="0" i="0" u="none" strike="noStrike" cap="none" normalizeH="0" baseline="0" dirty="0">
                  <a:ln>
                    <a:noFill/>
                  </a:ln>
                  <a:solidFill>
                    <a:schemeClr val="tx1"/>
                  </a:solidFill>
                  <a:effectLst/>
                  <a:latin typeface="Segoe Script" panose="030B0504020000000003" pitchFamily="66" charset="0"/>
                  <a:cs typeface="Arial" pitchFamily="34" charset="0"/>
                </a:endParaRPr>
              </a:p>
            </p:txBody>
          </p:sp>
          <p:pic>
            <p:nvPicPr>
              <p:cNvPr id="1031" name="Picture 7"/>
              <p:cNvPicPr preferRelativeResize="0">
                <a:picLocks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4048">
                <a:off x="19945329" y="20592811"/>
                <a:ext cx="1265193" cy="849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p:cNvPicPr preferRelativeResize="0">
                <a:picLocks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616228" y="20610281"/>
                <a:ext cx="1317896" cy="823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8" name="Text Box 9"/>
            <p:cNvSpPr txBox="1">
              <a:spLocks noChangeArrowheads="1"/>
            </p:cNvSpPr>
            <p:nvPr/>
          </p:nvSpPr>
          <p:spPr bwMode="auto">
            <a:xfrm>
              <a:off x="107629196" y="109584608"/>
              <a:ext cx="5246641" cy="1031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00000"/>
                  </a:solidFill>
                  <a:effectLst/>
                  <a:latin typeface="Segoe UI Semibold" panose="020B0702040204020203" pitchFamily="34" charset="0"/>
                  <a:cs typeface="Segoe UI Semibold" panose="020B0702040204020203" pitchFamily="34" charset="0"/>
                </a:rPr>
                <a:t>Bilan de compétences</a:t>
              </a:r>
              <a:r>
                <a:rPr kumimoji="0" lang="fr-FR" altLang="fr-FR" sz="2400" b="1" i="0" u="none" strike="noStrike" cap="none" normalizeH="0" dirty="0">
                  <a:ln>
                    <a:noFill/>
                  </a:ln>
                  <a:solidFill>
                    <a:srgbClr val="000000"/>
                  </a:solidFill>
                  <a:effectLst/>
                  <a:latin typeface="Segoe UI Semibold" panose="020B0702040204020203" pitchFamily="34" charset="0"/>
                  <a:cs typeface="Segoe UI Semibold" panose="020B0702040204020203" pitchFamily="34" charset="0"/>
                </a:rPr>
                <a:t> CM2</a:t>
              </a:r>
            </a:p>
            <a:p>
              <a:pPr algn="ctr" fontAlgn="base">
                <a:spcBef>
                  <a:spcPct val="0"/>
                </a:spcBef>
                <a:spcAft>
                  <a:spcPct val="0"/>
                </a:spcAft>
              </a:pPr>
              <a:r>
                <a:rPr lang="fr-FR" altLang="fr-FR" sz="2400" b="1" dirty="0">
                  <a:solidFill>
                    <a:srgbClr val="000000"/>
                  </a:solidFill>
                  <a:latin typeface="Segoe UI Semibold" panose="020B0702040204020203" pitchFamily="34" charset="0"/>
                  <a:cs typeface="Segoe UI Semibold" panose="020B0702040204020203" pitchFamily="34" charset="0"/>
                </a:rPr>
                <a:t>Livret de l’enseignant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2400" b="1" i="0" u="none" strike="noStrike" cap="none" normalizeH="0" baseline="0" dirty="0">
                <a:ln>
                  <a:noFill/>
                </a:ln>
                <a:solidFill>
                  <a:srgbClr val="000000"/>
                </a:solidFill>
                <a:effectLst/>
                <a:latin typeface="Segoe UI Semibold" panose="020B0702040204020203" pitchFamily="34" charset="0"/>
                <a:cs typeface="Segoe UI Semibold" panose="020B0702040204020203" pitchFamily="34" charset="0"/>
              </a:endParaRPr>
            </a:p>
          </p:txBody>
        </p:sp>
        <p:sp>
          <p:nvSpPr>
            <p:cNvPr id="9" name="Line 10"/>
            <p:cNvSpPr>
              <a:spLocks noChangeShapeType="1"/>
            </p:cNvSpPr>
            <p:nvPr/>
          </p:nvSpPr>
          <p:spPr bwMode="auto">
            <a:xfrm>
              <a:off x="107019517" y="108365274"/>
              <a:ext cx="6300652"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 name="Rectangle 11" descr="https://webmail.ac-caen.fr/iwc/svc/wmap/attach/Logo_manche_petit.jpg?token=AjGjrkwF1u&amp;mbox=INBOX&amp;uid=2422&amp;number=6&amp;type=image&amp;subtype=jpeg&amp;process=html%2Cjs%2Clink%2Ctarget%2Cbinhex"/>
            <p:cNvSpPr>
              <a:spLocks noChangeArrowheads="1"/>
            </p:cNvSpPr>
            <p:nvPr/>
          </p:nvSpPr>
          <p:spPr bwMode="auto">
            <a:xfrm>
              <a:off x="107411960" y="105848023"/>
              <a:ext cx="969655" cy="1927127"/>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Rectangle 12" descr="https://webmail.ac-caen.fr/iwc/svc/wmap/attach/Logo_manche_petit.jpg?token=AjGjrkwF1u&amp;mbox=INBOX&amp;uid=2422&amp;number=6&amp;type=image&amp;subtype=jpeg&amp;process=html%2Cjs%2Clink%2Ctarget%2Cbinhex"/>
            <p:cNvSpPr>
              <a:spLocks noChangeArrowheads="1"/>
            </p:cNvSpPr>
            <p:nvPr/>
          </p:nvSpPr>
          <p:spPr bwMode="auto">
            <a:xfrm>
              <a:off x="107411960" y="105848023"/>
              <a:ext cx="1056990" cy="1927127"/>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Rectangle 13" descr="https://webmail.ac-caen.fr/iwc/svc/wmap/attach/Logo_manche_petit.jpg?token=AjGjrkwF1u&amp;mbox=INBOX&amp;uid=2422&amp;number=6&amp;type=image&amp;subtype=jpeg&amp;process=html%2Cjs%2Clink%2Ctarget%2Cbinhex"/>
            <p:cNvSpPr>
              <a:spLocks noChangeArrowheads="1"/>
            </p:cNvSpPr>
            <p:nvPr/>
          </p:nvSpPr>
          <p:spPr bwMode="auto">
            <a:xfrm>
              <a:off x="106976885" y="105472573"/>
              <a:ext cx="304800" cy="3048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Rectangle 14" descr="https://webmail.ac-caen.fr/iwc/svc/wmap/attach/Logo_manche_petit.jpg?token=AjGjrkwF1u&amp;mbox=INBOX&amp;uid=2422&amp;number=6&amp;type=image&amp;subtype=jpeg&amp;process=html%2Cjs%2Clink%2Ctarget%2Cbinhex"/>
            <p:cNvSpPr>
              <a:spLocks noChangeArrowheads="1"/>
            </p:cNvSpPr>
            <p:nvPr/>
          </p:nvSpPr>
          <p:spPr bwMode="auto">
            <a:xfrm>
              <a:off x="107091185" y="105586873"/>
              <a:ext cx="304800" cy="3048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039" name="Picture 15" descr="Logo_manche_pet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10463" y="105586873"/>
              <a:ext cx="1727573" cy="2272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65501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60648" y="8693679"/>
            <a:ext cx="6336704" cy="486833"/>
          </a:xfrm>
        </p:spPr>
        <p:txBody>
          <a:bodyPr/>
          <a:lstStyle/>
          <a:p>
            <a:r>
              <a:rPr lang="fr-FR"/>
              <a:t>Bilan de compétences CM2  - DSDEN de la Manche - Livret de l'enseignant</a:t>
            </a:r>
          </a:p>
        </p:txBody>
      </p:sp>
      <p:sp>
        <p:nvSpPr>
          <p:cNvPr id="5" name="Rectangle 4"/>
          <p:cNvSpPr/>
          <p:nvPr/>
        </p:nvSpPr>
        <p:spPr>
          <a:xfrm>
            <a:off x="232578" y="164594"/>
            <a:ext cx="6624736" cy="738664"/>
          </a:xfrm>
          <a:prstGeom prst="rect">
            <a:avLst/>
          </a:prstGeom>
        </p:spPr>
        <p:txBody>
          <a:bodyPr wrap="square">
            <a:spAutoFit/>
          </a:bodyPr>
          <a:lstStyle/>
          <a:p>
            <a:r>
              <a:rPr lang="fr-FR" sz="1200" b="1" u="sng" dirty="0"/>
              <a:t>Exercice 3</a:t>
            </a:r>
            <a:r>
              <a:rPr lang="fr-FR" sz="1200" b="1" i="1" u="sng" dirty="0"/>
              <a:t> </a:t>
            </a:r>
            <a:r>
              <a:rPr lang="fr-FR" sz="1200" b="1" dirty="0"/>
              <a:t>: Lis les devinettes. Reporte le numéro de chaque devinette après le nom de l’animal correspondant.</a:t>
            </a:r>
          </a:p>
          <a:p>
            <a:r>
              <a:rPr lang="fr-FR" b="1" dirty="0"/>
              <a:t> </a:t>
            </a:r>
          </a:p>
        </p:txBody>
      </p:sp>
      <p:graphicFrame>
        <p:nvGraphicFramePr>
          <p:cNvPr id="6" name="Tableau 5"/>
          <p:cNvGraphicFramePr>
            <a:graphicFrameLocks noGrp="1"/>
          </p:cNvGraphicFramePr>
          <p:nvPr>
            <p:extLst>
              <p:ext uri="{D42A27DB-BD31-4B8C-83A1-F6EECF244321}">
                <p14:modId xmlns:p14="http://schemas.microsoft.com/office/powerpoint/2010/main" val="2785034193"/>
              </p:ext>
            </p:extLst>
          </p:nvPr>
        </p:nvGraphicFramePr>
        <p:xfrm>
          <a:off x="278263" y="899592"/>
          <a:ext cx="6172201" cy="827827"/>
        </p:xfrm>
        <a:graphic>
          <a:graphicData uri="http://schemas.openxmlformats.org/drawingml/2006/table">
            <a:tbl>
              <a:tblPr/>
              <a:tblGrid>
                <a:gridCol w="1273282">
                  <a:extLst>
                    <a:ext uri="{9D8B030D-6E8A-4147-A177-3AD203B41FA5}">
                      <a16:colId xmlns:a16="http://schemas.microsoft.com/office/drawing/2014/main" val="20000"/>
                    </a:ext>
                  </a:extLst>
                </a:gridCol>
                <a:gridCol w="1213560">
                  <a:extLst>
                    <a:ext uri="{9D8B030D-6E8A-4147-A177-3AD203B41FA5}">
                      <a16:colId xmlns:a16="http://schemas.microsoft.com/office/drawing/2014/main" val="20001"/>
                    </a:ext>
                  </a:extLst>
                </a:gridCol>
                <a:gridCol w="1195145">
                  <a:extLst>
                    <a:ext uri="{9D8B030D-6E8A-4147-A177-3AD203B41FA5}">
                      <a16:colId xmlns:a16="http://schemas.microsoft.com/office/drawing/2014/main" val="20002"/>
                    </a:ext>
                  </a:extLst>
                </a:gridCol>
                <a:gridCol w="1295069">
                  <a:extLst>
                    <a:ext uri="{9D8B030D-6E8A-4147-A177-3AD203B41FA5}">
                      <a16:colId xmlns:a16="http://schemas.microsoft.com/office/drawing/2014/main" val="20003"/>
                    </a:ext>
                  </a:extLst>
                </a:gridCol>
                <a:gridCol w="1195145">
                  <a:extLst>
                    <a:ext uri="{9D8B030D-6E8A-4147-A177-3AD203B41FA5}">
                      <a16:colId xmlns:a16="http://schemas.microsoft.com/office/drawing/2014/main" val="20004"/>
                    </a:ext>
                  </a:extLst>
                </a:gridCol>
              </a:tblGrid>
              <a:tr h="581940">
                <a:tc>
                  <a:txBody>
                    <a:bodyPr/>
                    <a:lstStyle/>
                    <a:p>
                      <a:pPr marR="0" indent="0" algn="ctr" rtl="0">
                        <a:spcBef>
                          <a:spcPts val="0"/>
                        </a:spcBef>
                        <a:spcAft>
                          <a:spcPts val="0"/>
                        </a:spcAft>
                      </a:pPr>
                      <a:r>
                        <a:rPr lang="en-US" sz="1000" kern="1400">
                          <a:solidFill>
                            <a:srgbClr val="000000"/>
                          </a:solidFill>
                          <a:effectLst/>
                          <a:latin typeface="Segoe UI Semibold"/>
                        </a:rPr>
                        <a:t>I like milk.</a:t>
                      </a:r>
                      <a:endParaRPr lang="en-US" sz="1000" kern="1400">
                        <a:solidFill>
                          <a:srgbClr val="000000"/>
                        </a:solidFill>
                        <a:effectLst/>
                        <a:latin typeface="Times New Roman"/>
                      </a:endParaRPr>
                    </a:p>
                    <a:p>
                      <a:pPr marR="0" indent="0" algn="ctr" rtl="0">
                        <a:spcBef>
                          <a:spcPts val="0"/>
                        </a:spcBef>
                        <a:spcAft>
                          <a:spcPts val="0"/>
                        </a:spcAft>
                      </a:pPr>
                      <a:r>
                        <a:rPr lang="en-US" sz="1000" kern="1400">
                          <a:solidFill>
                            <a:srgbClr val="000000"/>
                          </a:solidFill>
                          <a:effectLst/>
                          <a:latin typeface="Segoe UI Semibold"/>
                        </a:rPr>
                        <a:t>I’ve got two ears.</a:t>
                      </a:r>
                      <a:endParaRPr lang="en-US" sz="1000" kern="1400">
                        <a:solidFill>
                          <a:srgbClr val="000000"/>
                        </a:solidFill>
                        <a:effectLst/>
                        <a:latin typeface="Times New Roman"/>
                      </a:endParaRPr>
                    </a:p>
                    <a:p>
                      <a:pPr marR="0" indent="0" algn="ctr" rtl="0">
                        <a:spcBef>
                          <a:spcPts val="0"/>
                        </a:spcBef>
                        <a:spcAft>
                          <a:spcPts val="0"/>
                        </a:spcAft>
                      </a:pPr>
                      <a:r>
                        <a:rPr lang="en-US" sz="1000" kern="1400">
                          <a:solidFill>
                            <a:srgbClr val="000000"/>
                          </a:solidFill>
                          <a:effectLst/>
                          <a:latin typeface="Segoe UI Semibold"/>
                        </a:rPr>
                        <a:t>I don’t like dogs.</a:t>
                      </a:r>
                      <a:endParaRPr lang="en-US" sz="1000" kern="1400">
                        <a:solidFill>
                          <a:srgbClr val="000000"/>
                        </a:solidFill>
                        <a:effectLst/>
                        <a:latin typeface="Times New Roman"/>
                      </a:endParaRPr>
                    </a:p>
                  </a:txBody>
                  <a:tcPr marL="65468" marR="65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marR="0" indent="0" algn="ctr" rtl="0">
                        <a:spcBef>
                          <a:spcPts val="0"/>
                        </a:spcBef>
                        <a:spcAft>
                          <a:spcPts val="0"/>
                        </a:spcAft>
                      </a:pPr>
                      <a:r>
                        <a:rPr lang="en-US" sz="1000" kern="1400">
                          <a:solidFill>
                            <a:srgbClr val="000000"/>
                          </a:solidFill>
                          <a:effectLst/>
                          <a:latin typeface="Segoe UI Semibold"/>
                        </a:rPr>
                        <a:t>I have no legs.</a:t>
                      </a:r>
                      <a:endParaRPr lang="en-US" sz="1000" kern="1400">
                        <a:solidFill>
                          <a:srgbClr val="000000"/>
                        </a:solidFill>
                        <a:effectLst/>
                        <a:latin typeface="Times New Roman"/>
                      </a:endParaRPr>
                    </a:p>
                    <a:p>
                      <a:pPr marR="0" indent="0" algn="ctr" rtl="0">
                        <a:spcBef>
                          <a:spcPts val="0"/>
                        </a:spcBef>
                        <a:spcAft>
                          <a:spcPts val="0"/>
                        </a:spcAft>
                      </a:pPr>
                      <a:r>
                        <a:rPr lang="en-US" sz="1000" kern="1400">
                          <a:solidFill>
                            <a:srgbClr val="000000"/>
                          </a:solidFill>
                          <a:effectLst/>
                          <a:latin typeface="Segoe UI Semibold"/>
                        </a:rPr>
                        <a:t>I am long. I can be dangerous.</a:t>
                      </a:r>
                      <a:endParaRPr lang="en-US" sz="1000" kern="1400">
                        <a:solidFill>
                          <a:srgbClr val="000000"/>
                        </a:solidFill>
                        <a:effectLst/>
                        <a:latin typeface="Times New Roman"/>
                      </a:endParaRPr>
                    </a:p>
                  </a:txBody>
                  <a:tcPr marL="65468" marR="65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marR="0" indent="0" algn="ctr" rtl="0">
                        <a:spcBef>
                          <a:spcPts val="0"/>
                        </a:spcBef>
                        <a:spcAft>
                          <a:spcPts val="0"/>
                        </a:spcAft>
                      </a:pPr>
                      <a:r>
                        <a:rPr lang="en-US" sz="1000" kern="1400">
                          <a:solidFill>
                            <a:srgbClr val="000000"/>
                          </a:solidFill>
                          <a:effectLst/>
                          <a:latin typeface="Segoe UI Semibold"/>
                        </a:rPr>
                        <a:t>I am black. I have got eight legs. </a:t>
                      </a:r>
                      <a:endParaRPr lang="en-US" sz="1000" kern="1400">
                        <a:solidFill>
                          <a:srgbClr val="000000"/>
                        </a:solidFill>
                        <a:effectLst/>
                        <a:latin typeface="Times New Roman"/>
                      </a:endParaRPr>
                    </a:p>
                    <a:p>
                      <a:pPr marR="0" indent="0" algn="ctr" rtl="0">
                        <a:spcBef>
                          <a:spcPts val="0"/>
                        </a:spcBef>
                        <a:spcAft>
                          <a:spcPts val="0"/>
                        </a:spcAft>
                      </a:pPr>
                      <a:r>
                        <a:rPr lang="en-US" sz="1000" kern="1400">
                          <a:solidFill>
                            <a:srgbClr val="000000"/>
                          </a:solidFill>
                          <a:effectLst/>
                          <a:latin typeface="Segoe UI Semibold"/>
                        </a:rPr>
                        <a:t>I eat mosquitos.</a:t>
                      </a:r>
                      <a:endParaRPr lang="en-US" sz="1000" kern="1400">
                        <a:solidFill>
                          <a:srgbClr val="000000"/>
                        </a:solidFill>
                        <a:effectLst/>
                        <a:latin typeface="Times New Roman"/>
                      </a:endParaRPr>
                    </a:p>
                  </a:txBody>
                  <a:tcPr marL="65468" marR="65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marR="0" indent="0" algn="ctr" rtl="0">
                        <a:spcBef>
                          <a:spcPts val="0"/>
                        </a:spcBef>
                        <a:spcAft>
                          <a:spcPts val="0"/>
                        </a:spcAft>
                      </a:pPr>
                      <a:r>
                        <a:rPr lang="en-US" sz="1000" kern="1400">
                          <a:solidFill>
                            <a:srgbClr val="000000"/>
                          </a:solidFill>
                          <a:effectLst/>
                          <a:latin typeface="Segoe UI Semibold"/>
                        </a:rPr>
                        <a:t>I am green.</a:t>
                      </a:r>
                      <a:endParaRPr lang="en-US" sz="1000" kern="1400">
                        <a:solidFill>
                          <a:srgbClr val="000000"/>
                        </a:solidFill>
                        <a:effectLst/>
                        <a:latin typeface="Times New Roman"/>
                      </a:endParaRPr>
                    </a:p>
                    <a:p>
                      <a:pPr marR="0" indent="0" algn="ctr" rtl="0">
                        <a:spcBef>
                          <a:spcPts val="0"/>
                        </a:spcBef>
                        <a:spcAft>
                          <a:spcPts val="0"/>
                        </a:spcAft>
                      </a:pPr>
                      <a:r>
                        <a:rPr lang="en-US" sz="1000" kern="1400">
                          <a:solidFill>
                            <a:srgbClr val="000000"/>
                          </a:solidFill>
                          <a:effectLst/>
                          <a:latin typeface="Segoe UI Semibold"/>
                        </a:rPr>
                        <a:t>I can jump.</a:t>
                      </a:r>
                      <a:endParaRPr lang="en-US" sz="1000" kern="1400">
                        <a:solidFill>
                          <a:srgbClr val="000000"/>
                        </a:solidFill>
                        <a:effectLst/>
                        <a:latin typeface="Times New Roman"/>
                      </a:endParaRPr>
                    </a:p>
                    <a:p>
                      <a:pPr marR="0" indent="0" algn="l" rtl="0">
                        <a:spcBef>
                          <a:spcPts val="0"/>
                        </a:spcBef>
                        <a:spcAft>
                          <a:spcPts val="0"/>
                        </a:spcAft>
                      </a:pPr>
                      <a:r>
                        <a:rPr lang="en-US" sz="1000" kern="1400">
                          <a:solidFill>
                            <a:srgbClr val="000000"/>
                          </a:solidFill>
                          <a:effectLst/>
                          <a:latin typeface="Segoe UI Semibold"/>
                        </a:rPr>
                        <a:t>I live in the water.</a:t>
                      </a:r>
                      <a:endParaRPr lang="en-US" sz="1000" kern="1400">
                        <a:solidFill>
                          <a:srgbClr val="000000"/>
                        </a:solidFill>
                        <a:effectLst/>
                        <a:latin typeface="Times New Roman"/>
                      </a:endParaRPr>
                    </a:p>
                  </a:txBody>
                  <a:tcPr marL="65468" marR="65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marR="0" indent="0" algn="ctr" rtl="0">
                        <a:spcBef>
                          <a:spcPts val="0"/>
                        </a:spcBef>
                        <a:spcAft>
                          <a:spcPts val="0"/>
                        </a:spcAft>
                      </a:pPr>
                      <a:r>
                        <a:rPr lang="en-US" sz="1000" kern="1400">
                          <a:solidFill>
                            <a:srgbClr val="000000"/>
                          </a:solidFill>
                          <a:effectLst/>
                          <a:latin typeface="Segoe UI Semibold"/>
                        </a:rPr>
                        <a:t>I am small and grey. I eat cheese.</a:t>
                      </a:r>
                      <a:endParaRPr lang="en-US" sz="1000" kern="1400">
                        <a:solidFill>
                          <a:srgbClr val="000000"/>
                        </a:solidFill>
                        <a:effectLst/>
                        <a:latin typeface="Times New Roman"/>
                      </a:endParaRPr>
                    </a:p>
                    <a:p>
                      <a:pPr marR="0" indent="0" algn="ctr" rtl="0">
                        <a:spcBef>
                          <a:spcPts val="0"/>
                        </a:spcBef>
                        <a:spcAft>
                          <a:spcPts val="0"/>
                        </a:spcAft>
                      </a:pPr>
                      <a:r>
                        <a:rPr lang="en-US" sz="1000" kern="1400">
                          <a:solidFill>
                            <a:srgbClr val="000000"/>
                          </a:solidFill>
                          <a:effectLst/>
                          <a:latin typeface="Segoe UI Semibold"/>
                        </a:rPr>
                        <a:t> Cats love me.</a:t>
                      </a:r>
                      <a:endParaRPr lang="en-US" sz="1000" kern="1400">
                        <a:solidFill>
                          <a:srgbClr val="000000"/>
                        </a:solidFill>
                        <a:effectLst/>
                        <a:latin typeface="Times New Roman"/>
                      </a:endParaRPr>
                    </a:p>
                    <a:p>
                      <a:pPr marR="0" indent="0" algn="ctr" rtl="0">
                        <a:spcBef>
                          <a:spcPts val="0"/>
                        </a:spcBef>
                        <a:spcAft>
                          <a:spcPts val="0"/>
                        </a:spcAft>
                      </a:pPr>
                      <a:r>
                        <a:rPr lang="en-US" sz="1000" kern="1400">
                          <a:solidFill>
                            <a:srgbClr val="000000"/>
                          </a:solidFill>
                          <a:effectLst/>
                          <a:latin typeface="Segoe UI Semibold"/>
                        </a:rPr>
                        <a:t> </a:t>
                      </a:r>
                      <a:endParaRPr lang="en-US" sz="1000" kern="1400">
                        <a:solidFill>
                          <a:srgbClr val="000000"/>
                        </a:solidFill>
                        <a:effectLst/>
                        <a:latin typeface="Times New Roman"/>
                      </a:endParaRPr>
                    </a:p>
                  </a:txBody>
                  <a:tcPr marL="65468" marR="65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0"/>
                  </a:ext>
                </a:extLst>
              </a:tr>
              <a:tr h="218227">
                <a:tc>
                  <a:txBody>
                    <a:bodyPr/>
                    <a:lstStyle/>
                    <a:p>
                      <a:pPr marR="0" indent="0" algn="ctr" rtl="0">
                        <a:spcBef>
                          <a:spcPts val="0"/>
                        </a:spcBef>
                        <a:spcAft>
                          <a:spcPts val="0"/>
                        </a:spcAft>
                      </a:pPr>
                      <a:r>
                        <a:rPr lang="fr-FR" sz="1000" b="1" kern="1400">
                          <a:solidFill>
                            <a:srgbClr val="000000"/>
                          </a:solidFill>
                          <a:effectLst/>
                          <a:latin typeface="Segoe UI Semibold"/>
                        </a:rPr>
                        <a:t>1</a:t>
                      </a:r>
                      <a:endParaRPr lang="fr-FR" sz="1000" kern="1400">
                        <a:solidFill>
                          <a:srgbClr val="000000"/>
                        </a:solidFill>
                        <a:effectLst/>
                        <a:latin typeface="Times New Roman"/>
                      </a:endParaRPr>
                    </a:p>
                  </a:txBody>
                  <a:tcPr marL="65468" marR="65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1000" b="1" kern="1400">
                          <a:solidFill>
                            <a:srgbClr val="000000"/>
                          </a:solidFill>
                          <a:effectLst/>
                          <a:latin typeface="Segoe UI Semibold"/>
                        </a:rPr>
                        <a:t>2</a:t>
                      </a:r>
                      <a:endParaRPr lang="fr-FR" sz="1000" kern="1400">
                        <a:solidFill>
                          <a:srgbClr val="000000"/>
                        </a:solidFill>
                        <a:effectLst/>
                        <a:latin typeface="Times New Roman"/>
                      </a:endParaRPr>
                    </a:p>
                  </a:txBody>
                  <a:tcPr marL="65468" marR="65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1000" b="1" kern="1400">
                          <a:solidFill>
                            <a:srgbClr val="000000"/>
                          </a:solidFill>
                          <a:effectLst/>
                          <a:latin typeface="Segoe UI Semibold"/>
                        </a:rPr>
                        <a:t>3</a:t>
                      </a:r>
                      <a:endParaRPr lang="fr-FR" sz="1000" kern="1400">
                        <a:solidFill>
                          <a:srgbClr val="000000"/>
                        </a:solidFill>
                        <a:effectLst/>
                        <a:latin typeface="Times New Roman"/>
                      </a:endParaRPr>
                    </a:p>
                  </a:txBody>
                  <a:tcPr marL="65468" marR="65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1000" b="1" kern="1400">
                          <a:solidFill>
                            <a:srgbClr val="000000"/>
                          </a:solidFill>
                          <a:effectLst/>
                          <a:latin typeface="Segoe UI Semibold"/>
                        </a:rPr>
                        <a:t>4</a:t>
                      </a:r>
                      <a:endParaRPr lang="fr-FR" sz="1000" kern="1400">
                        <a:solidFill>
                          <a:srgbClr val="000000"/>
                        </a:solidFill>
                        <a:effectLst/>
                        <a:latin typeface="Times New Roman"/>
                      </a:endParaRPr>
                    </a:p>
                  </a:txBody>
                  <a:tcPr marL="65468" marR="65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1000" b="1" kern="1400" dirty="0">
                          <a:solidFill>
                            <a:srgbClr val="000000"/>
                          </a:solidFill>
                          <a:effectLst/>
                          <a:latin typeface="Segoe UI Semibold"/>
                        </a:rPr>
                        <a:t>5</a:t>
                      </a:r>
                      <a:endParaRPr lang="fr-FR" sz="1000" kern="1400" dirty="0">
                        <a:solidFill>
                          <a:srgbClr val="000000"/>
                        </a:solidFill>
                        <a:effectLst/>
                        <a:latin typeface="Times New Roman"/>
                      </a:endParaRPr>
                    </a:p>
                  </a:txBody>
                  <a:tcPr marL="65468" marR="65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Control 1"/>
          <p:cNvSpPr>
            <a:spLocks noChangeArrowheads="1" noChangeShapeType="1"/>
          </p:cNvSpPr>
          <p:nvPr/>
        </p:nvSpPr>
        <p:spPr bwMode="auto">
          <a:xfrm>
            <a:off x="4159250" y="10120313"/>
            <a:ext cx="6465888" cy="7905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2153879653"/>
              </p:ext>
            </p:extLst>
          </p:nvPr>
        </p:nvGraphicFramePr>
        <p:xfrm>
          <a:off x="332656" y="1913032"/>
          <a:ext cx="6172199" cy="426720"/>
        </p:xfrm>
        <a:graphic>
          <a:graphicData uri="http://schemas.openxmlformats.org/drawingml/2006/table">
            <a:tbl>
              <a:tblPr/>
              <a:tblGrid>
                <a:gridCol w="983070">
                  <a:extLst>
                    <a:ext uri="{9D8B030D-6E8A-4147-A177-3AD203B41FA5}">
                      <a16:colId xmlns:a16="http://schemas.microsoft.com/office/drawing/2014/main" val="20000"/>
                    </a:ext>
                  </a:extLst>
                </a:gridCol>
                <a:gridCol w="261872">
                  <a:extLst>
                    <a:ext uri="{9D8B030D-6E8A-4147-A177-3AD203B41FA5}">
                      <a16:colId xmlns:a16="http://schemas.microsoft.com/office/drawing/2014/main" val="20001"/>
                    </a:ext>
                  </a:extLst>
                </a:gridCol>
                <a:gridCol w="986574">
                  <a:extLst>
                    <a:ext uri="{9D8B030D-6E8A-4147-A177-3AD203B41FA5}">
                      <a16:colId xmlns:a16="http://schemas.microsoft.com/office/drawing/2014/main" val="20002"/>
                    </a:ext>
                  </a:extLst>
                </a:gridCol>
                <a:gridCol w="266769">
                  <a:extLst>
                    <a:ext uri="{9D8B030D-6E8A-4147-A177-3AD203B41FA5}">
                      <a16:colId xmlns:a16="http://schemas.microsoft.com/office/drawing/2014/main" val="20003"/>
                    </a:ext>
                  </a:extLst>
                </a:gridCol>
                <a:gridCol w="1027191">
                  <a:extLst>
                    <a:ext uri="{9D8B030D-6E8A-4147-A177-3AD203B41FA5}">
                      <a16:colId xmlns:a16="http://schemas.microsoft.com/office/drawing/2014/main" val="20004"/>
                    </a:ext>
                  </a:extLst>
                </a:gridCol>
                <a:gridCol w="219861">
                  <a:extLst>
                    <a:ext uri="{9D8B030D-6E8A-4147-A177-3AD203B41FA5}">
                      <a16:colId xmlns:a16="http://schemas.microsoft.com/office/drawing/2014/main" val="20005"/>
                    </a:ext>
                  </a:extLst>
                </a:gridCol>
                <a:gridCol w="966266">
                  <a:extLst>
                    <a:ext uri="{9D8B030D-6E8A-4147-A177-3AD203B41FA5}">
                      <a16:colId xmlns:a16="http://schemas.microsoft.com/office/drawing/2014/main" val="20006"/>
                    </a:ext>
                  </a:extLst>
                </a:gridCol>
                <a:gridCol w="260465">
                  <a:extLst>
                    <a:ext uri="{9D8B030D-6E8A-4147-A177-3AD203B41FA5}">
                      <a16:colId xmlns:a16="http://schemas.microsoft.com/office/drawing/2014/main" val="20007"/>
                    </a:ext>
                  </a:extLst>
                </a:gridCol>
                <a:gridCol w="952966">
                  <a:extLst>
                    <a:ext uri="{9D8B030D-6E8A-4147-A177-3AD203B41FA5}">
                      <a16:colId xmlns:a16="http://schemas.microsoft.com/office/drawing/2014/main" val="20008"/>
                    </a:ext>
                  </a:extLst>
                </a:gridCol>
                <a:gridCol w="247165">
                  <a:extLst>
                    <a:ext uri="{9D8B030D-6E8A-4147-A177-3AD203B41FA5}">
                      <a16:colId xmlns:a16="http://schemas.microsoft.com/office/drawing/2014/main" val="20009"/>
                    </a:ext>
                  </a:extLst>
                </a:gridCol>
              </a:tblGrid>
              <a:tr h="342286">
                <a:tc>
                  <a:txBody>
                    <a:bodyPr/>
                    <a:lstStyle/>
                    <a:p>
                      <a:pPr marR="0" indent="0" algn="ctr" rtl="0">
                        <a:spcBef>
                          <a:spcPts val="0"/>
                        </a:spcBef>
                        <a:spcAft>
                          <a:spcPts val="0"/>
                        </a:spcAft>
                      </a:pPr>
                      <a:r>
                        <a:rPr lang="fr-FR" sz="1000" kern="1400" dirty="0">
                          <a:solidFill>
                            <a:srgbClr val="000000"/>
                          </a:solidFill>
                          <a:effectLst/>
                          <a:latin typeface="Segoe UI Semibold"/>
                        </a:rPr>
                        <a:t>L’araignée </a:t>
                      </a:r>
                      <a:endParaRPr lang="fr-FR" sz="1000" kern="1400" dirty="0">
                        <a:solidFill>
                          <a:srgbClr val="000000"/>
                        </a:solidFill>
                        <a:effectLst/>
                        <a:latin typeface="Times New Roman"/>
                      </a:endParaRPr>
                    </a:p>
                  </a:txBody>
                  <a:tcPr marL="66624" marR="66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marR="0" indent="0" algn="ctr" rtl="0">
                        <a:spcBef>
                          <a:spcPts val="0"/>
                        </a:spcBef>
                        <a:spcAft>
                          <a:spcPts val="0"/>
                        </a:spcAft>
                      </a:pPr>
                      <a:r>
                        <a:rPr lang="fr-FR" sz="1400" b="1" kern="1400" dirty="0">
                          <a:solidFill>
                            <a:srgbClr val="00B050"/>
                          </a:solidFill>
                          <a:effectLst/>
                          <a:latin typeface="Segoe UI Semibold"/>
                        </a:rPr>
                        <a:t>3</a:t>
                      </a:r>
                      <a:r>
                        <a:rPr lang="fr-FR" sz="1000" kern="1400" dirty="0">
                          <a:solidFill>
                            <a:srgbClr val="000000"/>
                          </a:solidFill>
                          <a:effectLst/>
                          <a:latin typeface="Segoe UI Semibold"/>
                        </a:rPr>
                        <a:t> </a:t>
                      </a:r>
                      <a:endParaRPr lang="fr-FR" sz="1000" kern="1400" dirty="0">
                        <a:solidFill>
                          <a:srgbClr val="000000"/>
                        </a:solidFill>
                        <a:effectLst/>
                        <a:latin typeface="Times New Roman"/>
                      </a:endParaRPr>
                    </a:p>
                  </a:txBody>
                  <a:tcPr marL="66624" marR="66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1000" kern="1400">
                          <a:solidFill>
                            <a:srgbClr val="000000"/>
                          </a:solidFill>
                          <a:effectLst/>
                          <a:latin typeface="Segoe UI Semibold"/>
                        </a:rPr>
                        <a:t>La souris </a:t>
                      </a:r>
                      <a:endParaRPr lang="fr-FR" sz="1000" kern="1400">
                        <a:solidFill>
                          <a:srgbClr val="000000"/>
                        </a:solidFill>
                        <a:effectLst/>
                        <a:latin typeface="Times New Roman"/>
                      </a:endParaRPr>
                    </a:p>
                  </a:txBody>
                  <a:tcPr marL="66624" marR="66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marR="0" indent="0" algn="ctr" rtl="0">
                        <a:spcBef>
                          <a:spcPts val="0"/>
                        </a:spcBef>
                        <a:spcAft>
                          <a:spcPts val="0"/>
                        </a:spcAft>
                      </a:pPr>
                      <a:r>
                        <a:rPr lang="fr-FR" sz="1400" b="1" kern="1400" dirty="0">
                          <a:solidFill>
                            <a:srgbClr val="00B050"/>
                          </a:solidFill>
                          <a:effectLst/>
                          <a:latin typeface="Segoe UI Semibold"/>
                        </a:rPr>
                        <a:t>5 </a:t>
                      </a:r>
                      <a:endParaRPr lang="fr-FR" sz="1400" b="1" kern="1400" dirty="0">
                        <a:solidFill>
                          <a:srgbClr val="00B050"/>
                        </a:solidFill>
                        <a:effectLst/>
                        <a:latin typeface="Times New Roman"/>
                      </a:endParaRPr>
                    </a:p>
                  </a:txBody>
                  <a:tcPr marL="66624" marR="66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000" kern="1400">
                          <a:solidFill>
                            <a:srgbClr val="000000"/>
                          </a:solidFill>
                          <a:effectLst/>
                          <a:latin typeface="Segoe UI Semibold"/>
                        </a:rPr>
                        <a:t>La grenouille </a:t>
                      </a:r>
                      <a:endParaRPr lang="fr-FR" sz="1000" kern="1400">
                        <a:solidFill>
                          <a:srgbClr val="000000"/>
                        </a:solidFill>
                        <a:effectLst/>
                        <a:latin typeface="Times New Roman"/>
                      </a:endParaRPr>
                    </a:p>
                  </a:txBody>
                  <a:tcPr marL="66624" marR="66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marR="0" indent="0" algn="ctr" rtl="0">
                        <a:spcBef>
                          <a:spcPts val="0"/>
                        </a:spcBef>
                        <a:spcAft>
                          <a:spcPts val="0"/>
                        </a:spcAft>
                      </a:pPr>
                      <a:r>
                        <a:rPr lang="fr-FR" sz="1400" b="1" kern="1400" dirty="0">
                          <a:solidFill>
                            <a:srgbClr val="00B050"/>
                          </a:solidFill>
                          <a:effectLst/>
                          <a:latin typeface="Segoe UI Semibold"/>
                        </a:rPr>
                        <a:t>4</a:t>
                      </a:r>
                      <a:endParaRPr lang="fr-FR" sz="1400" b="1" kern="1400" dirty="0">
                        <a:solidFill>
                          <a:srgbClr val="00B050"/>
                        </a:solidFill>
                        <a:effectLst/>
                        <a:latin typeface="Times New Roman"/>
                      </a:endParaRPr>
                    </a:p>
                  </a:txBody>
                  <a:tcPr marL="66624" marR="66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1000" kern="1400">
                          <a:solidFill>
                            <a:srgbClr val="000000"/>
                          </a:solidFill>
                          <a:effectLst/>
                          <a:latin typeface="Segoe UI Semibold"/>
                        </a:rPr>
                        <a:t>Le chat</a:t>
                      </a:r>
                      <a:endParaRPr lang="fr-FR" sz="1000" kern="1400">
                        <a:solidFill>
                          <a:srgbClr val="000000"/>
                        </a:solidFill>
                        <a:effectLst/>
                        <a:latin typeface="Times New Roman"/>
                      </a:endParaRPr>
                    </a:p>
                  </a:txBody>
                  <a:tcPr marL="66624" marR="66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marR="0" indent="0" algn="ctr" rtl="0">
                        <a:spcBef>
                          <a:spcPts val="0"/>
                        </a:spcBef>
                        <a:spcAft>
                          <a:spcPts val="0"/>
                        </a:spcAft>
                      </a:pPr>
                      <a:r>
                        <a:rPr lang="fr-FR" sz="1400" b="1" kern="1400" dirty="0">
                          <a:solidFill>
                            <a:srgbClr val="00B050"/>
                          </a:solidFill>
                          <a:effectLst/>
                          <a:latin typeface="Segoe UI Semibold"/>
                        </a:rPr>
                        <a:t> 1</a:t>
                      </a:r>
                      <a:endParaRPr lang="fr-FR" sz="1400" b="1" kern="1400" dirty="0">
                        <a:solidFill>
                          <a:srgbClr val="00B050"/>
                        </a:solidFill>
                        <a:effectLst/>
                        <a:latin typeface="Times New Roman"/>
                      </a:endParaRPr>
                    </a:p>
                  </a:txBody>
                  <a:tcPr marL="66624" marR="66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1000" kern="1400">
                          <a:solidFill>
                            <a:srgbClr val="000000"/>
                          </a:solidFill>
                          <a:effectLst/>
                          <a:latin typeface="Segoe UI Semibold"/>
                        </a:rPr>
                        <a:t>Le serpent</a:t>
                      </a:r>
                      <a:endParaRPr lang="fr-FR" sz="1000" kern="1400">
                        <a:solidFill>
                          <a:srgbClr val="000000"/>
                        </a:solidFill>
                        <a:effectLst/>
                        <a:latin typeface="Times New Roman"/>
                      </a:endParaRPr>
                    </a:p>
                  </a:txBody>
                  <a:tcPr marL="66624" marR="66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marR="0" indent="0" algn="ctr" rtl="0">
                        <a:spcBef>
                          <a:spcPts val="0"/>
                        </a:spcBef>
                        <a:spcAft>
                          <a:spcPts val="0"/>
                        </a:spcAft>
                      </a:pPr>
                      <a:r>
                        <a:rPr lang="fr-FR" sz="1400" b="1" kern="1400" dirty="0">
                          <a:solidFill>
                            <a:srgbClr val="00B050"/>
                          </a:solidFill>
                          <a:effectLst/>
                          <a:latin typeface="Segoe UI Semibold"/>
                        </a:rPr>
                        <a:t>2</a:t>
                      </a:r>
                      <a:r>
                        <a:rPr lang="fr-FR" sz="1000" kern="1400" dirty="0">
                          <a:solidFill>
                            <a:srgbClr val="000000"/>
                          </a:solidFill>
                          <a:effectLst/>
                          <a:latin typeface="Segoe UI Semibold"/>
                        </a:rPr>
                        <a:t> </a:t>
                      </a:r>
                      <a:endParaRPr lang="fr-FR" sz="1000" kern="1400" dirty="0">
                        <a:solidFill>
                          <a:srgbClr val="000000"/>
                        </a:solidFill>
                        <a:effectLst/>
                        <a:latin typeface="Times New Roman"/>
                      </a:endParaRPr>
                    </a:p>
                  </a:txBody>
                  <a:tcPr marL="66624" marR="66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 name="Control 2"/>
          <p:cNvSpPr>
            <a:spLocks noChangeArrowheads="1" noChangeShapeType="1"/>
          </p:cNvSpPr>
          <p:nvPr/>
        </p:nvSpPr>
        <p:spPr bwMode="auto">
          <a:xfrm>
            <a:off x="4159250" y="10363200"/>
            <a:ext cx="6353175" cy="35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0" name="Rectangle 9"/>
          <p:cNvSpPr/>
          <p:nvPr/>
        </p:nvSpPr>
        <p:spPr>
          <a:xfrm>
            <a:off x="470749" y="2825224"/>
            <a:ext cx="5971599" cy="461665"/>
          </a:xfrm>
          <a:prstGeom prst="rect">
            <a:avLst/>
          </a:prstGeom>
        </p:spPr>
        <p:txBody>
          <a:bodyPr wrap="square">
            <a:spAutoFit/>
          </a:bodyPr>
          <a:lstStyle/>
          <a:p>
            <a:r>
              <a:rPr lang="fr-FR" sz="1200" dirty="0"/>
              <a:t>Pour la correction des trois exercices de l’activité 8, vous pourrez indiquer la réussite de l’activité en cochant la case  (</a:t>
            </a:r>
            <a:r>
              <a:rPr lang="fr-FR" sz="1200" u="sng" dirty="0"/>
              <a:t>à partir de 10 réponses correctes</a:t>
            </a:r>
            <a:r>
              <a:rPr lang="fr-FR" sz="1200" dirty="0"/>
              <a:t>).</a:t>
            </a:r>
          </a:p>
        </p:txBody>
      </p:sp>
      <p:sp>
        <p:nvSpPr>
          <p:cNvPr id="11" name="Rectangle 10"/>
          <p:cNvSpPr/>
          <p:nvPr/>
        </p:nvSpPr>
        <p:spPr>
          <a:xfrm>
            <a:off x="97788" y="2940799"/>
            <a:ext cx="522900" cy="523220"/>
          </a:xfrm>
          <a:prstGeom prst="rect">
            <a:avLst/>
          </a:prstGeom>
        </p:spPr>
        <p:txBody>
          <a:bodyPr wrap="none">
            <a:spAutoFit/>
          </a:bodyPr>
          <a:lstStyle/>
          <a:p>
            <a:r>
              <a:rPr lang="fr-FR" sz="2800" dirty="0">
                <a:sym typeface="Wingdings"/>
              </a:rPr>
              <a:t></a:t>
            </a:r>
            <a:endParaRPr lang="fr-FR" sz="2800" dirty="0"/>
          </a:p>
        </p:txBody>
      </p:sp>
      <p:sp>
        <p:nvSpPr>
          <p:cNvPr id="12" name="AutoShape 2"/>
          <p:cNvSpPr>
            <a:spLocks noChangeArrowheads="1"/>
          </p:cNvSpPr>
          <p:nvPr/>
        </p:nvSpPr>
        <p:spPr bwMode="auto">
          <a:xfrm>
            <a:off x="6442348" y="2940799"/>
            <a:ext cx="227012" cy="161925"/>
          </a:xfrm>
          <a:prstGeom prst="roundRect">
            <a:avLst>
              <a:gd name="adj" fmla="val 16667"/>
            </a:avLst>
          </a:prstGeom>
          <a:solidFill>
            <a:srgbClr val="99CDCD"/>
          </a:solidFill>
          <a:ln w="317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2" name="Espace réservé du numéro de diapositive 1"/>
          <p:cNvSpPr>
            <a:spLocks noGrp="1"/>
          </p:cNvSpPr>
          <p:nvPr>
            <p:ph type="sldNum" sz="quarter" idx="12"/>
          </p:nvPr>
        </p:nvSpPr>
        <p:spPr/>
        <p:txBody>
          <a:bodyPr/>
          <a:lstStyle/>
          <a:p>
            <a:fld id="{DBAB73B4-6AB0-47B7-A406-AA32CF40EA9C}" type="slidenum">
              <a:rPr lang="fr-FR" smtClean="0"/>
              <a:t>10</a:t>
            </a:fld>
            <a:endParaRPr lang="fr-FR"/>
          </a:p>
        </p:txBody>
      </p:sp>
    </p:spTree>
    <p:extLst>
      <p:ext uri="{BB962C8B-B14F-4D97-AF65-F5344CB8AC3E}">
        <p14:creationId xmlns:p14="http://schemas.microsoft.com/office/powerpoint/2010/main" val="1463338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20888" y="467544"/>
            <a:ext cx="1656184" cy="5765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solidFill>
            <a:schemeClr val="accent1">
              <a:lumMod val="20000"/>
              <a:lumOff val="80000"/>
            </a:schemeClr>
          </a:solidFill>
        </p:spPr>
        <p:txBody>
          <a:bodyPr>
            <a:normAutofit fontScale="90000"/>
          </a:bodyPr>
          <a:lstStyle/>
          <a:p>
            <a:pPr lvl="0" fontAlgn="base">
              <a:spcAft>
                <a:spcPct val="0"/>
              </a:spcAft>
            </a:pPr>
            <a:br>
              <a:rPr lang="fr-FR" altLang="fr-FR" sz="2000" b="1" dirty="0">
                <a:solidFill>
                  <a:srgbClr val="000000"/>
                </a:solidFill>
                <a:latin typeface="Segoe UI Semibold" panose="020B0702040204020203" pitchFamily="34" charset="0"/>
                <a:cs typeface="Segoe UI Semibold" panose="020B0702040204020203" pitchFamily="34" charset="0"/>
              </a:rPr>
            </a:br>
            <a:br>
              <a:rPr lang="fr-FR" altLang="fr-FR" sz="2000" b="1" dirty="0">
                <a:solidFill>
                  <a:srgbClr val="000000"/>
                </a:solidFill>
                <a:latin typeface="Segoe UI Semibold" panose="020B0702040204020203" pitchFamily="34" charset="0"/>
                <a:cs typeface="Segoe UI Semibold" panose="020B0702040204020203" pitchFamily="34" charset="0"/>
              </a:rPr>
            </a:br>
            <a:r>
              <a:rPr lang="fr-FR" altLang="fr-FR" sz="2000" b="1" dirty="0">
                <a:solidFill>
                  <a:srgbClr val="000000"/>
                </a:solidFill>
                <a:latin typeface="Segoe UI Semibold" panose="020B0702040204020203" pitchFamily="34" charset="0"/>
                <a:cs typeface="Segoe UI Semibold" panose="020B0702040204020203" pitchFamily="34" charset="0"/>
              </a:rPr>
              <a:t>           </a:t>
            </a:r>
            <a:br>
              <a:rPr lang="fr-FR" altLang="fr-FR" sz="2000" b="1" dirty="0">
                <a:solidFill>
                  <a:srgbClr val="000000"/>
                </a:solidFill>
                <a:latin typeface="Segoe UI Semibold" panose="020B0702040204020203" pitchFamily="34" charset="0"/>
                <a:cs typeface="Segoe UI Semibold" panose="020B0702040204020203" pitchFamily="34" charset="0"/>
              </a:rPr>
            </a:br>
            <a:br>
              <a:rPr lang="fr-FR" altLang="fr-FR" sz="2000" b="1" dirty="0">
                <a:solidFill>
                  <a:srgbClr val="000000"/>
                </a:solidFill>
                <a:latin typeface="Segoe UI Semibold" panose="020B0702040204020203" pitchFamily="34" charset="0"/>
                <a:cs typeface="Segoe UI Semibold" panose="020B0702040204020203" pitchFamily="34" charset="0"/>
              </a:rPr>
            </a:br>
            <a:r>
              <a:rPr lang="fr-FR" altLang="fr-FR" sz="1800" b="1" dirty="0">
                <a:solidFill>
                  <a:srgbClr val="000000"/>
                </a:solidFill>
                <a:latin typeface="Segoe UI Semibold" panose="020B0702040204020203" pitchFamily="34" charset="0"/>
                <a:cs typeface="Segoe UI Semibold" panose="020B0702040204020203" pitchFamily="34" charset="0"/>
              </a:rPr>
              <a:t>BILAN DE COMPETENCES CYCLE 3</a:t>
            </a:r>
            <a:br>
              <a:rPr lang="fr-FR" altLang="fr-FR" sz="1800" b="1" dirty="0">
                <a:solidFill>
                  <a:srgbClr val="000000"/>
                </a:solidFill>
                <a:latin typeface="Segoe UI Semibold" panose="020B0702040204020203" pitchFamily="34" charset="0"/>
                <a:cs typeface="Segoe UI Semibold" panose="020B0702040204020203" pitchFamily="34" charset="0"/>
              </a:rPr>
            </a:br>
            <a:br>
              <a:rPr lang="fr-FR" altLang="fr-FR" sz="1800" b="1" dirty="0">
                <a:solidFill>
                  <a:srgbClr val="000000"/>
                </a:solidFill>
                <a:latin typeface="Segoe UI Semibold" panose="020B0702040204020203" pitchFamily="34" charset="0"/>
                <a:cs typeface="Segoe UI Semibold" panose="020B0702040204020203" pitchFamily="34" charset="0"/>
              </a:rPr>
            </a:br>
            <a:endParaRPr lang="fr-FR" sz="18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820498321"/>
              </p:ext>
            </p:extLst>
          </p:nvPr>
        </p:nvGraphicFramePr>
        <p:xfrm>
          <a:off x="342900" y="2133600"/>
          <a:ext cx="6172200" cy="4998720"/>
        </p:xfrm>
        <a:graphic>
          <a:graphicData uri="http://schemas.openxmlformats.org/drawingml/2006/table">
            <a:tbl>
              <a:tblPr firstRow="1" bandRow="1">
                <a:tableStyleId>{5C22544A-7EE6-4342-B048-85BDC9FD1C3A}</a:tableStyleId>
              </a:tblPr>
              <a:tblGrid>
                <a:gridCol w="150192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193284">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tblGrid>
              <a:tr h="370840">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sz="1400" b="1" dirty="0">
                          <a:solidFill>
                            <a:schemeClr val="tx1"/>
                          </a:solidFill>
                          <a:latin typeface="+mn-lt"/>
                        </a:rPr>
                        <a:t>Non atteint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sz="1400" b="1" dirty="0">
                          <a:solidFill>
                            <a:schemeClr val="tx1"/>
                          </a:solidFill>
                          <a:latin typeface="+mn-lt"/>
                        </a:rPr>
                        <a:t>Partiellement atteint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sz="1400" b="1" dirty="0">
                          <a:solidFill>
                            <a:schemeClr val="tx1"/>
                          </a:solidFill>
                          <a:latin typeface="+mn-lt"/>
                        </a:rPr>
                        <a:t>atteint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sz="1400" b="1" dirty="0">
                          <a:solidFill>
                            <a:schemeClr val="tx1"/>
                          </a:solidFill>
                          <a:latin typeface="+mn-lt"/>
                        </a:rPr>
                        <a:t>dépassé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70840">
                <a:tc>
                  <a:txBody>
                    <a:bodyPr/>
                    <a:lstStyle/>
                    <a:p>
                      <a:pPr algn="ctr"/>
                      <a:r>
                        <a:rPr lang="fr-FR" sz="1400" b="1" dirty="0"/>
                        <a:t>Comprendre à l’oral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sz="1200" dirty="0">
                          <a:solidFill>
                            <a:schemeClr val="tx1"/>
                          </a:solidFill>
                        </a:rPr>
                        <a:t>Seulement activité 1 réussie.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Seulement activité 2 réussie.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2 activités réussies.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Seulement 3 erreurs dans toute cette partie.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algn="ctr"/>
                      <a:r>
                        <a:rPr lang="fr-FR" sz="1400" b="1" dirty="0"/>
                        <a:t>Parler en</a:t>
                      </a:r>
                      <a:r>
                        <a:rPr lang="fr-FR" sz="1400" b="1" baseline="0" dirty="0"/>
                        <a:t> interaction</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sz="1200" dirty="0">
                          <a:solidFill>
                            <a:schemeClr val="tx1"/>
                          </a:solidFill>
                        </a:rPr>
                        <a:t>1 activité réussie.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2 activités réussies.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3 activités réussies.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Seulement 4 erreurs dans toute cette partie.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pPr algn="ctr"/>
                      <a:r>
                        <a:rPr lang="fr-FR" sz="1400" b="1" dirty="0"/>
                        <a:t>Parler</a:t>
                      </a:r>
                      <a:r>
                        <a:rPr lang="fr-FR" sz="1400" b="1" baseline="0" dirty="0"/>
                        <a:t> en continu</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sz="1200" dirty="0">
                          <a:solidFill>
                            <a:schemeClr val="tx1"/>
                          </a:solidFill>
                        </a:rPr>
                        <a:t>Phonologie non respectée pour la plupart des mots.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1 dizaine de mots bien prononcés.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Respect</a:t>
                      </a:r>
                      <a:r>
                        <a:rPr lang="fr-FR" sz="1200" baseline="0" dirty="0">
                          <a:solidFill>
                            <a:schemeClr val="tx1"/>
                          </a:solidFill>
                        </a:rPr>
                        <a:t> de la phonologie.</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Si</a:t>
                      </a:r>
                      <a:r>
                        <a:rPr lang="fr-FR" sz="1200" baseline="0" dirty="0">
                          <a:solidFill>
                            <a:schemeClr val="tx1"/>
                          </a:solidFill>
                        </a:rPr>
                        <a:t> schéma intonatif respecté.</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370840">
                <a:tc>
                  <a:txBody>
                    <a:bodyPr/>
                    <a:lstStyle/>
                    <a:p>
                      <a:pPr algn="ctr"/>
                      <a:r>
                        <a:rPr lang="fr-FR" sz="1400" b="1" dirty="0"/>
                        <a:t>Ecrire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sz="1200" dirty="0">
                          <a:solidFill>
                            <a:schemeClr val="tx1"/>
                          </a:solidFill>
                        </a:rPr>
                        <a:t>Activité</a:t>
                      </a:r>
                      <a:r>
                        <a:rPr lang="fr-FR" sz="1200" baseline="0" dirty="0">
                          <a:solidFill>
                            <a:schemeClr val="tx1"/>
                          </a:solidFill>
                        </a:rPr>
                        <a:t> 6 réussie.</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Activité 6 réussie</a:t>
                      </a:r>
                      <a:r>
                        <a:rPr lang="fr-FR" sz="1200" baseline="0" dirty="0">
                          <a:solidFill>
                            <a:schemeClr val="tx1"/>
                          </a:solidFill>
                        </a:rPr>
                        <a:t> + production d’une phrase correcte.</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2 activités réussies.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3 ou 4</a:t>
                      </a:r>
                      <a:r>
                        <a:rPr lang="fr-FR" sz="1200" baseline="0" dirty="0">
                          <a:solidFill>
                            <a:schemeClr val="tx1"/>
                          </a:solidFill>
                        </a:rPr>
                        <a:t> phrases correctes sont produites.</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370840">
                <a:tc>
                  <a:txBody>
                    <a:bodyPr/>
                    <a:lstStyle/>
                    <a:p>
                      <a:pPr algn="ctr"/>
                      <a:r>
                        <a:rPr lang="fr-FR" sz="1400" b="1" dirty="0"/>
                        <a:t>Lire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FR" sz="1200" dirty="0">
                          <a:solidFill>
                            <a:schemeClr val="tx1"/>
                          </a:solidFill>
                        </a:rPr>
                        <a:t>Seulement l’exercice 2 est réussi.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Entre 6 et 9 bonnes</a:t>
                      </a:r>
                      <a:r>
                        <a:rPr lang="fr-FR" sz="1200" baseline="0" dirty="0">
                          <a:solidFill>
                            <a:schemeClr val="tx1"/>
                          </a:solidFill>
                        </a:rPr>
                        <a:t> réponses.</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10 réponses correctes.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1200" dirty="0">
                          <a:solidFill>
                            <a:schemeClr val="tx1"/>
                          </a:solidFill>
                        </a:rPr>
                        <a:t>Seulement</a:t>
                      </a:r>
                      <a:r>
                        <a:rPr lang="fr-FR" sz="1200" baseline="0" dirty="0">
                          <a:solidFill>
                            <a:schemeClr val="tx1"/>
                          </a:solidFill>
                        </a:rPr>
                        <a:t> 5 erreurs.</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
        <p:nvSpPr>
          <p:cNvPr id="4" name="Espace réservé du pied de page 3"/>
          <p:cNvSpPr>
            <a:spLocks noGrp="1"/>
          </p:cNvSpPr>
          <p:nvPr>
            <p:ph type="ftr" sz="quarter" idx="11"/>
          </p:nvPr>
        </p:nvSpPr>
        <p:spPr/>
        <p:txBody>
          <a:bodyPr/>
          <a:lstStyle/>
          <a:p>
            <a:r>
              <a:rPr lang="fr-FR"/>
              <a:t>Bilan de compétences CM2  - DSDEN de la Manche - Livret de l'enseignant</a:t>
            </a:r>
          </a:p>
        </p:txBody>
      </p:sp>
      <p:sp>
        <p:nvSpPr>
          <p:cNvPr id="5" name="Espace réservé du numéro de diapositive 4"/>
          <p:cNvSpPr>
            <a:spLocks noGrp="1"/>
          </p:cNvSpPr>
          <p:nvPr>
            <p:ph type="sldNum" sz="quarter" idx="12"/>
          </p:nvPr>
        </p:nvSpPr>
        <p:spPr/>
        <p:txBody>
          <a:bodyPr/>
          <a:lstStyle/>
          <a:p>
            <a:fld id="{DBAB73B4-6AB0-47B7-A406-AA32CF40EA9C}" type="slidenum">
              <a:rPr lang="fr-FR" smtClean="0"/>
              <a:t>11</a:t>
            </a:fld>
            <a:endParaRPr lang="fr-FR"/>
          </a:p>
        </p:txBody>
      </p:sp>
      <p:sp>
        <p:nvSpPr>
          <p:cNvPr id="3" name="Rectangle 2"/>
          <p:cNvSpPr/>
          <p:nvPr/>
        </p:nvSpPr>
        <p:spPr>
          <a:xfrm>
            <a:off x="2514600" y="366184"/>
            <a:ext cx="1490464" cy="677956"/>
          </a:xfrm>
          <a:prstGeom prst="rect">
            <a:avLst/>
          </a:prstGeom>
          <a:ln>
            <a:solidFill>
              <a:schemeClr val="accent1">
                <a:lumMod val="20000"/>
                <a:lumOff val="80000"/>
              </a:schemeClr>
            </a:solidFill>
          </a:ln>
        </p:spPr>
        <p:txBody>
          <a:bodyPr wrap="square">
            <a:spAutoFit/>
          </a:bodyPr>
          <a:lstStyle/>
          <a:p>
            <a:pPr lvl="0" algn="ctr" fontAlgn="base">
              <a:spcBef>
                <a:spcPct val="0"/>
              </a:spcBef>
              <a:spcAft>
                <a:spcPct val="0"/>
              </a:spcAft>
            </a:pPr>
            <a:endParaRPr lang="fr-FR" altLang="fr-FR" b="1" dirty="0">
              <a:solidFill>
                <a:srgbClr val="000000"/>
              </a:solidFill>
              <a:latin typeface="Segoe Script" panose="030B0504020000000003" pitchFamily="66" charset="0"/>
              <a:cs typeface="Arial" pitchFamily="34" charset="0"/>
            </a:endParaRPr>
          </a:p>
          <a:p>
            <a:pPr lvl="0" algn="ctr" fontAlgn="base">
              <a:spcBef>
                <a:spcPct val="0"/>
              </a:spcBef>
              <a:spcAft>
                <a:spcPct val="0"/>
              </a:spcAft>
            </a:pPr>
            <a:r>
              <a:rPr lang="fr-FR" altLang="fr-FR" sz="2000" b="1" dirty="0">
                <a:solidFill>
                  <a:srgbClr val="000000"/>
                </a:solidFill>
                <a:latin typeface="Segoe Script" panose="030B0504020000000003" pitchFamily="66" charset="0"/>
                <a:cs typeface="Arial" pitchFamily="34" charset="0"/>
              </a:rPr>
              <a:t>ANGLAIS</a:t>
            </a:r>
            <a:endParaRPr lang="fr-FR" altLang="fr-FR" sz="2000" dirty="0">
              <a:latin typeface="Segoe Script" panose="030B0504020000000003" pitchFamily="66" charset="0"/>
              <a:cs typeface="Arial" pitchFamily="34" charset="0"/>
            </a:endParaRPr>
          </a:p>
        </p:txBody>
      </p:sp>
      <p:pic>
        <p:nvPicPr>
          <p:cNvPr id="8" name="Picture 7"/>
          <p:cNvPicPr preferRelativeResize="0">
            <a:picLocks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475952">
            <a:off x="1497716" y="421485"/>
            <a:ext cx="1203391" cy="7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 name="Picture 8"/>
          <p:cNvPicPr preferRelativeResize="0">
            <a:picLocks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8090" y="476879"/>
            <a:ext cx="1253520" cy="716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76645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88640" y="8475134"/>
            <a:ext cx="6480720" cy="486833"/>
          </a:xfrm>
        </p:spPr>
        <p:txBody>
          <a:bodyPr/>
          <a:lstStyle/>
          <a:p>
            <a:r>
              <a:rPr lang="fr-FR"/>
              <a:t>Bilan de compétences CM2  - DSDEN de la Manche - Livret de l'enseignant</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56" y="934049"/>
            <a:ext cx="5772150" cy="722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92695" y="251520"/>
            <a:ext cx="5607213" cy="369332"/>
          </a:xfrm>
          <a:prstGeom prst="rect">
            <a:avLst/>
          </a:prstGeom>
          <a:noFill/>
        </p:spPr>
        <p:txBody>
          <a:bodyPr wrap="square" rtlCol="0">
            <a:spAutoFit/>
          </a:bodyPr>
          <a:lstStyle/>
          <a:p>
            <a:r>
              <a:rPr lang="fr-FR" u="sng" dirty="0"/>
              <a:t>Annexe  pour mener l’activité 4  </a:t>
            </a:r>
            <a:r>
              <a:rPr lang="fr-FR" dirty="0"/>
              <a:t>: Parler en continu</a:t>
            </a:r>
          </a:p>
        </p:txBody>
      </p:sp>
      <p:sp>
        <p:nvSpPr>
          <p:cNvPr id="3" name="Espace réservé du numéro de diapositive 2"/>
          <p:cNvSpPr>
            <a:spLocks noGrp="1"/>
          </p:cNvSpPr>
          <p:nvPr>
            <p:ph type="sldNum" sz="quarter" idx="12"/>
          </p:nvPr>
        </p:nvSpPr>
        <p:spPr/>
        <p:txBody>
          <a:bodyPr/>
          <a:lstStyle/>
          <a:p>
            <a:fld id="{DBAB73B4-6AB0-47B7-A406-AA32CF40EA9C}" type="slidenum">
              <a:rPr lang="fr-FR" smtClean="0"/>
              <a:t>12</a:t>
            </a:fld>
            <a:endParaRPr lang="fr-FR"/>
          </a:p>
        </p:txBody>
      </p:sp>
    </p:spTree>
    <p:extLst>
      <p:ext uri="{BB962C8B-B14F-4D97-AF65-F5344CB8AC3E}">
        <p14:creationId xmlns:p14="http://schemas.microsoft.com/office/powerpoint/2010/main" val="155369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548680" y="8475134"/>
            <a:ext cx="5544616" cy="486833"/>
          </a:xfrm>
        </p:spPr>
        <p:txBody>
          <a:bodyPr/>
          <a:lstStyle/>
          <a:p>
            <a:r>
              <a:rPr lang="fr-FR"/>
              <a:t>Bilan de compétences CM2  - DSDEN de la Manche - Livret de l'enseignant</a:t>
            </a:r>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941462"/>
            <a:ext cx="5857875" cy="744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DBAB73B4-6AB0-47B7-A406-AA32CF40EA9C}" type="slidenum">
              <a:rPr lang="fr-FR" smtClean="0"/>
              <a:t>13</a:t>
            </a:fld>
            <a:endParaRPr lang="fr-FR"/>
          </a:p>
        </p:txBody>
      </p:sp>
    </p:spTree>
    <p:extLst>
      <p:ext uri="{BB962C8B-B14F-4D97-AF65-F5344CB8AC3E}">
        <p14:creationId xmlns:p14="http://schemas.microsoft.com/office/powerpoint/2010/main" val="2944731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0648" y="8475134"/>
            <a:ext cx="6408712" cy="486833"/>
          </a:xfrm>
        </p:spPr>
        <p:txBody>
          <a:bodyPr/>
          <a:lstStyle/>
          <a:p>
            <a:r>
              <a:rPr lang="fr-FR"/>
              <a:t>Bilan de compétences CM2  - DSDEN de la Manche - Livret de l'enseignant</a:t>
            </a:r>
            <a:endParaRPr lang="fr-F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331788"/>
            <a:ext cx="5934075" cy="748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DBAB73B4-6AB0-47B7-A406-AA32CF40EA9C}" type="slidenum">
              <a:rPr lang="fr-FR" smtClean="0"/>
              <a:t>14</a:t>
            </a:fld>
            <a:endParaRPr lang="fr-FR"/>
          </a:p>
        </p:txBody>
      </p:sp>
    </p:spTree>
    <p:extLst>
      <p:ext uri="{BB962C8B-B14F-4D97-AF65-F5344CB8AC3E}">
        <p14:creationId xmlns:p14="http://schemas.microsoft.com/office/powerpoint/2010/main" val="320236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0648" y="8460432"/>
            <a:ext cx="6264696" cy="486833"/>
          </a:xfrm>
        </p:spPr>
        <p:txBody>
          <a:bodyPr/>
          <a:lstStyle/>
          <a:p>
            <a:r>
              <a:rPr lang="fr-FR"/>
              <a:t>Bilan de compétences CM2  - DSDEN de la Manche - Livret de l'enseignant</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569913"/>
            <a:ext cx="5848350" cy="700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DBAB73B4-6AB0-47B7-A406-AA32CF40EA9C}" type="slidenum">
              <a:rPr lang="fr-FR" smtClean="0"/>
              <a:t>15</a:t>
            </a:fld>
            <a:endParaRPr lang="fr-FR"/>
          </a:p>
        </p:txBody>
      </p:sp>
    </p:spTree>
    <p:extLst>
      <p:ext uri="{BB962C8B-B14F-4D97-AF65-F5344CB8AC3E}">
        <p14:creationId xmlns:p14="http://schemas.microsoft.com/office/powerpoint/2010/main" val="1858528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0" y="8621673"/>
            <a:ext cx="6858000" cy="486833"/>
          </a:xfrm>
        </p:spPr>
        <p:txBody>
          <a:bodyPr/>
          <a:lstStyle/>
          <a:p>
            <a:r>
              <a:rPr lang="fr-FR" dirty="0"/>
              <a:t>Bilan de compétences cycle 3 - DSDEN de la Manche - Livret de l'enseignant</a:t>
            </a:r>
          </a:p>
        </p:txBody>
      </p:sp>
      <p:sp>
        <p:nvSpPr>
          <p:cNvPr id="3" name="ZoneTexte 2"/>
          <p:cNvSpPr txBox="1"/>
          <p:nvPr/>
        </p:nvSpPr>
        <p:spPr>
          <a:xfrm>
            <a:off x="28435" y="26645"/>
            <a:ext cx="2880320" cy="369332"/>
          </a:xfrm>
          <a:prstGeom prst="rect">
            <a:avLst/>
          </a:prstGeom>
          <a:noFill/>
        </p:spPr>
        <p:txBody>
          <a:bodyPr wrap="square" rtlCol="0">
            <a:spAutoFit/>
          </a:bodyPr>
          <a:lstStyle/>
          <a:p>
            <a:r>
              <a:rPr lang="fr-FR" u="sng" dirty="0"/>
              <a:t>Annexes</a:t>
            </a:r>
            <a:r>
              <a:rPr lang="fr-FR" dirty="0"/>
              <a:t> : </a:t>
            </a:r>
          </a:p>
        </p:txBody>
      </p:sp>
      <p:sp>
        <p:nvSpPr>
          <p:cNvPr id="4" name="Rectangle 3"/>
          <p:cNvSpPr/>
          <p:nvPr/>
        </p:nvSpPr>
        <p:spPr>
          <a:xfrm>
            <a:off x="188640" y="401457"/>
            <a:ext cx="6480720" cy="461665"/>
          </a:xfrm>
          <a:prstGeom prst="rect">
            <a:avLst/>
          </a:prstGeom>
        </p:spPr>
        <p:txBody>
          <a:bodyPr wrap="square">
            <a:spAutoFit/>
          </a:bodyPr>
          <a:lstStyle/>
          <a:p>
            <a:r>
              <a:rPr lang="fr-FR" sz="1200" u="sng" dirty="0"/>
              <a:t>Voici quelques pistes de pratiques, s’inscrivant dans la démarche actionnelle, qui favoriseront  l’acquisition de ces compétences :</a:t>
            </a:r>
          </a:p>
        </p:txBody>
      </p:sp>
      <p:graphicFrame>
        <p:nvGraphicFramePr>
          <p:cNvPr id="5" name="Tableau 4"/>
          <p:cNvGraphicFramePr>
            <a:graphicFrameLocks noGrp="1"/>
          </p:cNvGraphicFramePr>
          <p:nvPr>
            <p:extLst>
              <p:ext uri="{D42A27DB-BD31-4B8C-83A1-F6EECF244321}">
                <p14:modId xmlns:p14="http://schemas.microsoft.com/office/powerpoint/2010/main" val="2885005349"/>
              </p:ext>
            </p:extLst>
          </p:nvPr>
        </p:nvGraphicFramePr>
        <p:xfrm>
          <a:off x="101788" y="890965"/>
          <a:ext cx="6673008" cy="3187105"/>
        </p:xfrm>
        <a:graphic>
          <a:graphicData uri="http://schemas.openxmlformats.org/drawingml/2006/table">
            <a:tbl>
              <a:tblPr firstRow="1" firstCol="1" bandRow="1">
                <a:tableStyleId>{7DF18680-E054-41AD-8BC1-D1AEF772440D}</a:tableStyleId>
              </a:tblPr>
              <a:tblGrid>
                <a:gridCol w="1747930">
                  <a:extLst>
                    <a:ext uri="{9D8B030D-6E8A-4147-A177-3AD203B41FA5}">
                      <a16:colId xmlns:a16="http://schemas.microsoft.com/office/drawing/2014/main" val="20000"/>
                    </a:ext>
                  </a:extLst>
                </a:gridCol>
                <a:gridCol w="1747930">
                  <a:extLst>
                    <a:ext uri="{9D8B030D-6E8A-4147-A177-3AD203B41FA5}">
                      <a16:colId xmlns:a16="http://schemas.microsoft.com/office/drawing/2014/main" val="20001"/>
                    </a:ext>
                  </a:extLst>
                </a:gridCol>
                <a:gridCol w="822648">
                  <a:extLst>
                    <a:ext uri="{9D8B030D-6E8A-4147-A177-3AD203B41FA5}">
                      <a16:colId xmlns:a16="http://schemas.microsoft.com/office/drawing/2014/main" val="20002"/>
                    </a:ext>
                  </a:extLst>
                </a:gridCol>
                <a:gridCol w="822648">
                  <a:extLst>
                    <a:ext uri="{9D8B030D-6E8A-4147-A177-3AD203B41FA5}">
                      <a16:colId xmlns:a16="http://schemas.microsoft.com/office/drawing/2014/main" val="20003"/>
                    </a:ext>
                  </a:extLst>
                </a:gridCol>
                <a:gridCol w="765926">
                  <a:extLst>
                    <a:ext uri="{9D8B030D-6E8A-4147-A177-3AD203B41FA5}">
                      <a16:colId xmlns:a16="http://schemas.microsoft.com/office/drawing/2014/main" val="20004"/>
                    </a:ext>
                  </a:extLst>
                </a:gridCol>
                <a:gridCol w="765926">
                  <a:extLst>
                    <a:ext uri="{9D8B030D-6E8A-4147-A177-3AD203B41FA5}">
                      <a16:colId xmlns:a16="http://schemas.microsoft.com/office/drawing/2014/main" val="20005"/>
                    </a:ext>
                  </a:extLst>
                </a:gridCol>
              </a:tblGrid>
              <a:tr h="170718">
                <a:tc rowSpan="2" gridSpan="2">
                  <a:txBody>
                    <a:bodyPr/>
                    <a:lstStyle/>
                    <a:p>
                      <a:pPr algn="ctr">
                        <a:lnSpc>
                          <a:spcPct val="115000"/>
                        </a:lnSpc>
                        <a:spcAft>
                          <a:spcPts val="0"/>
                        </a:spcAft>
                      </a:pPr>
                      <a:r>
                        <a:rPr lang="fr-FR" sz="700" dirty="0">
                          <a:effectLst/>
                        </a:rPr>
                        <a:t> </a:t>
                      </a:r>
                      <a:endParaRPr lang="fr-FR" sz="700" dirty="0">
                        <a:effectLst/>
                        <a:latin typeface="Calibri"/>
                        <a:ea typeface="Calibri"/>
                        <a:cs typeface="Times New Roman"/>
                      </a:endParaRPr>
                    </a:p>
                  </a:txBody>
                  <a:tcPr marL="41613" marR="41613" marT="0" marB="0" anchor="ctr"/>
                </a:tc>
                <a:tc rowSpan="2" hMerge="1">
                  <a:txBody>
                    <a:bodyPr/>
                    <a:lstStyle/>
                    <a:p>
                      <a:endParaRPr lang="fr-FR"/>
                    </a:p>
                  </a:txBody>
                  <a:tcPr/>
                </a:tc>
                <a:tc gridSpan="4">
                  <a:txBody>
                    <a:bodyPr/>
                    <a:lstStyle/>
                    <a:p>
                      <a:pPr algn="ctr">
                        <a:lnSpc>
                          <a:spcPct val="115000"/>
                        </a:lnSpc>
                        <a:spcAft>
                          <a:spcPts val="0"/>
                        </a:spcAft>
                      </a:pPr>
                      <a:r>
                        <a:rPr lang="fr-FR" sz="800">
                          <a:effectLst/>
                        </a:rPr>
                        <a:t>Propositions de tâches supports à ces apprentissages</a:t>
                      </a:r>
                      <a:endParaRPr lang="fr-FR" sz="700">
                        <a:effectLst/>
                        <a:latin typeface="Calibri"/>
                        <a:ea typeface="Calibri"/>
                        <a:cs typeface="Times New Roman"/>
                      </a:endParaRPr>
                    </a:p>
                  </a:txBody>
                  <a:tcPr marL="41613" marR="41613" marT="0"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1290">
                <a:tc gridSpan="2" vMerge="1">
                  <a:txBody>
                    <a:bodyPr/>
                    <a:lstStyle/>
                    <a:p>
                      <a:endParaRPr lang="fr-FR"/>
                    </a:p>
                  </a:txBody>
                  <a:tcPr/>
                </a:tc>
                <a:tc hMerge="1" vMerge="1">
                  <a:txBody>
                    <a:bodyPr/>
                    <a:lstStyle/>
                    <a:p>
                      <a:endParaRPr lang="fr-FR"/>
                    </a:p>
                  </a:txBody>
                  <a:tcPr/>
                </a:tc>
                <a:tc>
                  <a:txBody>
                    <a:bodyPr/>
                    <a:lstStyle/>
                    <a:p>
                      <a:pPr algn="ctr">
                        <a:lnSpc>
                          <a:spcPct val="115000"/>
                        </a:lnSpc>
                        <a:spcAft>
                          <a:spcPts val="0"/>
                        </a:spcAft>
                      </a:pPr>
                      <a:r>
                        <a:rPr lang="fr-FR" sz="700">
                          <a:effectLst/>
                        </a:rPr>
                        <a:t>Jeux de rôles</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700">
                          <a:effectLst/>
                        </a:rPr>
                        <a:t>Jeux à règles, jeux de cour, jeux de société</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700">
                          <a:effectLst/>
                        </a:rPr>
                        <a:t>Avec album</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700">
                          <a:effectLst/>
                        </a:rPr>
                        <a:t>Situations authentiques</a:t>
                      </a:r>
                      <a:endParaRPr lang="fr-FR" sz="700">
                        <a:effectLst/>
                        <a:latin typeface="Calibri"/>
                        <a:ea typeface="Calibri"/>
                        <a:cs typeface="Times New Roman"/>
                      </a:endParaRPr>
                    </a:p>
                  </a:txBody>
                  <a:tcPr marL="41613" marR="41613" marT="0" marB="0" anchor="ctr"/>
                </a:tc>
                <a:extLst>
                  <a:ext uri="{0D108BD9-81ED-4DB2-BD59-A6C34878D82A}">
                    <a16:rowId xmlns:a16="http://schemas.microsoft.com/office/drawing/2014/main" val="10001"/>
                  </a:ext>
                </a:extLst>
              </a:tr>
              <a:tr h="159054">
                <a:tc gridSpan="6">
                  <a:txBody>
                    <a:bodyPr/>
                    <a:lstStyle/>
                    <a:p>
                      <a:pPr>
                        <a:lnSpc>
                          <a:spcPct val="115000"/>
                        </a:lnSpc>
                        <a:spcAft>
                          <a:spcPts val="0"/>
                        </a:spcAft>
                      </a:pPr>
                      <a:r>
                        <a:rPr lang="fr-FR" sz="700">
                          <a:effectLst/>
                        </a:rPr>
                        <a:t>PARLER EN INTERACTION (REAGIR ET DIALOGUER)</a:t>
                      </a:r>
                      <a:endParaRPr lang="fr-FR" sz="700">
                        <a:effectLst/>
                        <a:latin typeface="Calibri"/>
                        <a:ea typeface="Calibri"/>
                        <a:cs typeface="Times New Roman"/>
                      </a:endParaRPr>
                    </a:p>
                  </a:txBody>
                  <a:tcPr marL="41613" marR="41613"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146329">
                <a:tc rowSpan="6">
                  <a:txBody>
                    <a:bodyPr/>
                    <a:lstStyle/>
                    <a:p>
                      <a:pPr algn="ctr">
                        <a:lnSpc>
                          <a:spcPct val="115000"/>
                        </a:lnSpc>
                        <a:spcAft>
                          <a:spcPts val="0"/>
                        </a:spcAft>
                      </a:pPr>
                      <a:r>
                        <a:rPr lang="fr-FR" sz="800" dirty="0">
                          <a:effectLst/>
                        </a:rPr>
                        <a:t>Communiquer en des termes simples et en utilisant des expressions élémentaires.</a:t>
                      </a:r>
                      <a:endParaRPr lang="fr-FR" sz="700" dirty="0">
                        <a:effectLst/>
                        <a:latin typeface="Calibri"/>
                        <a:ea typeface="Calibri"/>
                        <a:cs typeface="Times New Roman"/>
                      </a:endParaRPr>
                    </a:p>
                  </a:txBody>
                  <a:tcPr marL="41613" marR="41613" marT="0" marB="0" anchor="ctr"/>
                </a:tc>
                <a:tc>
                  <a:txBody>
                    <a:bodyPr/>
                    <a:lstStyle/>
                    <a:p>
                      <a:pPr marL="342900" lvl="0" indent="-342900">
                        <a:lnSpc>
                          <a:spcPct val="115000"/>
                        </a:lnSpc>
                        <a:spcAft>
                          <a:spcPts val="0"/>
                        </a:spcAft>
                        <a:buFont typeface="+mj-lt"/>
                        <a:buAutoNum type="arabicPeriod"/>
                      </a:pPr>
                      <a:r>
                        <a:rPr lang="fr-FR" sz="700">
                          <a:effectLst/>
                        </a:rPr>
                        <a:t>Se présenter</a:t>
                      </a:r>
                      <a:endParaRPr lang="fr-FR" sz="700">
                        <a:effectLst/>
                        <a:latin typeface="Calibri"/>
                        <a:ea typeface="Calibri"/>
                        <a:cs typeface="Times New Roman"/>
                      </a:endParaRPr>
                    </a:p>
                  </a:txBody>
                  <a:tcPr marL="41613" marR="41613" marT="0" marB="0"/>
                </a:tc>
                <a:tc rowSpan="2">
                  <a:txBody>
                    <a:bodyPr/>
                    <a:lstStyle/>
                    <a:p>
                      <a:pPr algn="ctr">
                        <a:lnSpc>
                          <a:spcPct val="115000"/>
                        </a:lnSpc>
                        <a:spcAft>
                          <a:spcPts val="0"/>
                        </a:spcAft>
                      </a:pPr>
                      <a:r>
                        <a:rPr lang="fr-FR" sz="800">
                          <a:effectLst/>
                        </a:rPr>
                        <a:t>Jeux avec fiches d’identité.</a:t>
                      </a:r>
                      <a:endParaRPr lang="fr-FR" sz="700">
                        <a:effectLst/>
                        <a:latin typeface="Calibri"/>
                        <a:ea typeface="Calibri"/>
                        <a:cs typeface="Times New Roman"/>
                      </a:endParaRPr>
                    </a:p>
                  </a:txBody>
                  <a:tcPr marL="41613" marR="41613" marT="0" marB="0" anchor="ctr"/>
                </a:tc>
                <a:tc rowSpan="2">
                  <a:txBody>
                    <a:bodyPr/>
                    <a:lstStyle/>
                    <a:p>
                      <a:pPr algn="ctr">
                        <a:lnSpc>
                          <a:spcPct val="115000"/>
                        </a:lnSpc>
                        <a:spcAft>
                          <a:spcPts val="0"/>
                        </a:spcAft>
                      </a:pPr>
                      <a:r>
                        <a:rPr lang="fr-FR" sz="800">
                          <a:effectLst/>
                        </a:rPr>
                        <a:t>Jeu du </a:t>
                      </a:r>
                      <a:endParaRPr lang="fr-FR" sz="700">
                        <a:effectLst/>
                      </a:endParaRPr>
                    </a:p>
                    <a:p>
                      <a:pPr algn="ctr">
                        <a:lnSpc>
                          <a:spcPct val="115000"/>
                        </a:lnSpc>
                        <a:spcAft>
                          <a:spcPts val="0"/>
                        </a:spcAft>
                      </a:pPr>
                      <a:r>
                        <a:rPr lang="fr-FR" sz="800">
                          <a:effectLst/>
                        </a:rPr>
                        <a:t>« Qui est-ce ? »</a:t>
                      </a:r>
                      <a:endParaRPr lang="fr-FR" sz="700">
                        <a:effectLst/>
                        <a:latin typeface="Calibri"/>
                        <a:ea typeface="Calibri"/>
                        <a:cs typeface="Times New Roman"/>
                      </a:endParaRPr>
                    </a:p>
                  </a:txBody>
                  <a:tcPr marL="41613" marR="41613" marT="0" marB="0"/>
                </a:tc>
                <a:tc rowSpan="6">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rowSpan="6">
                  <a:txBody>
                    <a:bodyPr/>
                    <a:lstStyle/>
                    <a:p>
                      <a:pPr algn="ctr">
                        <a:lnSpc>
                          <a:spcPct val="115000"/>
                        </a:lnSpc>
                        <a:spcAft>
                          <a:spcPts val="0"/>
                        </a:spcAft>
                      </a:pPr>
                      <a:r>
                        <a:rPr lang="fr-FR" sz="800">
                          <a:effectLst/>
                        </a:rPr>
                        <a:t>Etablir une correspondance scolaire</a:t>
                      </a:r>
                      <a:endParaRPr lang="fr-FR" sz="700">
                        <a:effectLst/>
                      </a:endParaRPr>
                    </a:p>
                    <a:p>
                      <a:pPr algn="ctr">
                        <a:lnSpc>
                          <a:spcPct val="115000"/>
                        </a:lnSpc>
                        <a:spcAft>
                          <a:spcPts val="0"/>
                        </a:spcAft>
                      </a:pPr>
                      <a:r>
                        <a:rPr lang="fr-FR" sz="800">
                          <a:effectLst/>
                        </a:rPr>
                        <a:t>-----</a:t>
                      </a:r>
                      <a:endParaRPr lang="fr-FR" sz="700">
                        <a:effectLst/>
                      </a:endParaRPr>
                    </a:p>
                    <a:p>
                      <a:pPr algn="ctr">
                        <a:lnSpc>
                          <a:spcPct val="115000"/>
                        </a:lnSpc>
                        <a:spcAft>
                          <a:spcPts val="0"/>
                        </a:spcAft>
                      </a:pPr>
                      <a:r>
                        <a:rPr lang="fr-FR" sz="800">
                          <a:effectLst/>
                        </a:rPr>
                        <a:t> Echanger lors des sorties scolaires</a:t>
                      </a:r>
                      <a:endParaRPr lang="fr-FR" sz="700">
                        <a:effectLst/>
                        <a:latin typeface="Calibri"/>
                        <a:ea typeface="Calibri"/>
                        <a:cs typeface="Times New Roman"/>
                      </a:endParaRPr>
                    </a:p>
                  </a:txBody>
                  <a:tcPr marL="41613" marR="41613" marT="0" marB="0" anchor="ctr"/>
                </a:tc>
                <a:extLst>
                  <a:ext uri="{0D108BD9-81ED-4DB2-BD59-A6C34878D82A}">
                    <a16:rowId xmlns:a16="http://schemas.microsoft.com/office/drawing/2014/main" val="10003"/>
                  </a:ext>
                </a:extLst>
              </a:tr>
              <a:tr h="195107">
                <a:tc vMerge="1">
                  <a:txBody>
                    <a:bodyPr/>
                    <a:lstStyle/>
                    <a:p>
                      <a:endParaRPr lang="fr-FR"/>
                    </a:p>
                  </a:txBody>
                  <a:tcPr/>
                </a:tc>
                <a:tc>
                  <a:txBody>
                    <a:bodyPr/>
                    <a:lstStyle/>
                    <a:p>
                      <a:pPr marL="342900" lvl="0" indent="-342900">
                        <a:lnSpc>
                          <a:spcPct val="115000"/>
                        </a:lnSpc>
                        <a:spcAft>
                          <a:spcPts val="0"/>
                        </a:spcAft>
                        <a:buFont typeface="+mj-lt"/>
                        <a:buAutoNum type="arabicPeriod"/>
                      </a:pPr>
                      <a:r>
                        <a:rPr lang="fr-FR" sz="700">
                          <a:effectLst/>
                        </a:rPr>
                        <a:t>Présenter quelqu’un.</a:t>
                      </a:r>
                      <a:endParaRPr lang="fr-FR" sz="700">
                        <a:effectLst/>
                        <a:latin typeface="Calibri"/>
                        <a:ea typeface="Calibri"/>
                        <a:cs typeface="Times New Roman"/>
                      </a:endParaRPr>
                    </a:p>
                  </a:txBody>
                  <a:tcPr marL="41613" marR="41613" marT="0" marB="0"/>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4"/>
                  </a:ext>
                </a:extLst>
              </a:tr>
              <a:tr h="731647">
                <a:tc vMerge="1">
                  <a:txBody>
                    <a:bodyPr/>
                    <a:lstStyle/>
                    <a:p>
                      <a:endParaRPr lang="fr-FR"/>
                    </a:p>
                  </a:txBody>
                  <a:tcPr/>
                </a:tc>
                <a:tc>
                  <a:txBody>
                    <a:bodyPr/>
                    <a:lstStyle/>
                    <a:p>
                      <a:pPr marL="342900" lvl="0" indent="-342900" algn="just">
                        <a:lnSpc>
                          <a:spcPct val="115000"/>
                        </a:lnSpc>
                        <a:spcAft>
                          <a:spcPts val="0"/>
                        </a:spcAft>
                        <a:buFont typeface="+mj-lt"/>
                        <a:buAutoNum type="arabicPeriod"/>
                      </a:pPr>
                      <a:r>
                        <a:rPr lang="fr-FR" sz="700">
                          <a:effectLst/>
                        </a:rPr>
                        <a:t>Demander à quelqu’un de ses nouvelles et y réagir en utilisant les formules de politesse les plus élémentaires (accueil, prise de congé, souhait)</a:t>
                      </a:r>
                      <a:endParaRPr lang="fr-FR" sz="70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a:effectLst/>
                        </a:rPr>
                        <a:t>Jeu du restaurant, des douaniers, jeu du shopping …)</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Jeu « Let’s go shopping ! »</a:t>
                      </a:r>
                      <a:endParaRPr lang="fr-FR" sz="700">
                        <a:effectLst/>
                        <a:latin typeface="Calibri"/>
                        <a:ea typeface="Calibri"/>
                        <a:cs typeface="Times New Roman"/>
                      </a:endParaRPr>
                    </a:p>
                  </a:txBody>
                  <a:tcPr marL="41613" marR="41613" marT="0" marB="0"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5"/>
                  </a:ext>
                </a:extLst>
              </a:tr>
              <a:tr h="146329">
                <a:tc vMerge="1">
                  <a:txBody>
                    <a:bodyPr/>
                    <a:lstStyle/>
                    <a:p>
                      <a:endParaRPr lang="fr-FR"/>
                    </a:p>
                  </a:txBody>
                  <a:tcPr/>
                </a:tc>
                <a:tc>
                  <a:txBody>
                    <a:bodyPr/>
                    <a:lstStyle/>
                    <a:p>
                      <a:pPr marL="342900" lvl="0" indent="-342900">
                        <a:lnSpc>
                          <a:spcPct val="115000"/>
                        </a:lnSpc>
                        <a:spcAft>
                          <a:spcPts val="0"/>
                        </a:spcAft>
                        <a:buFont typeface="+mj-lt"/>
                        <a:buAutoNum type="arabicPeriod"/>
                      </a:pPr>
                      <a:r>
                        <a:rPr lang="fr-FR" sz="700">
                          <a:effectLst/>
                        </a:rPr>
                        <a:t>Présenter des excuses</a:t>
                      </a:r>
                      <a:endParaRPr lang="fr-FR" sz="700">
                        <a:effectLst/>
                        <a:latin typeface="Calibri"/>
                        <a:ea typeface="Calibri"/>
                        <a:cs typeface="Times New Roman"/>
                      </a:endParaRPr>
                    </a:p>
                  </a:txBody>
                  <a:tcPr marL="41613" marR="41613" marT="0" marB="0"/>
                </a:tc>
                <a:tc gridSpan="2">
                  <a:txBody>
                    <a:bodyPr/>
                    <a:lstStyle/>
                    <a:p>
                      <a:pPr>
                        <a:lnSpc>
                          <a:spcPct val="115000"/>
                        </a:lnSpc>
                        <a:spcAft>
                          <a:spcPts val="0"/>
                        </a:spcAft>
                      </a:pPr>
                      <a:r>
                        <a:rPr lang="fr-FR" sz="700">
                          <a:effectLst/>
                        </a:rPr>
                        <a:t> </a:t>
                      </a:r>
                      <a:endParaRPr lang="fr-FR" sz="700">
                        <a:effectLst/>
                        <a:latin typeface="Calibri"/>
                        <a:ea typeface="Calibri"/>
                        <a:cs typeface="Times New Roman"/>
                      </a:endParaRPr>
                    </a:p>
                  </a:txBody>
                  <a:tcPr marL="41613" marR="41613" marT="0" marB="0"/>
                </a:tc>
                <a:tc h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6"/>
                  </a:ext>
                </a:extLst>
              </a:tr>
              <a:tr h="1095913">
                <a:tc vMerge="1">
                  <a:txBody>
                    <a:bodyPr/>
                    <a:lstStyle/>
                    <a:p>
                      <a:endParaRPr lang="fr-FR"/>
                    </a:p>
                  </a:txBody>
                  <a:tcPr/>
                </a:tc>
                <a:tc>
                  <a:txBody>
                    <a:bodyPr/>
                    <a:lstStyle/>
                    <a:p>
                      <a:pPr marL="342900" lvl="0" indent="-342900">
                        <a:lnSpc>
                          <a:spcPct val="115000"/>
                        </a:lnSpc>
                        <a:spcAft>
                          <a:spcPts val="0"/>
                        </a:spcAft>
                        <a:buFont typeface="+mj-lt"/>
                        <a:buAutoNum type="arabicPeriod"/>
                      </a:pPr>
                      <a:r>
                        <a:rPr lang="fr-FR" sz="700" dirty="0">
                          <a:effectLst/>
                        </a:rPr>
                        <a:t>Répondre à des questions et en poser sur des sujets familiers, des besoins immédiats.</a:t>
                      </a:r>
                      <a:endParaRPr lang="fr-FR" sz="700" dirty="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dirty="0">
                          <a:effectLst/>
                        </a:rPr>
                        <a:t>Jeux avec fiches de description, goûts</a:t>
                      </a:r>
                      <a:endParaRPr lang="fr-FR" sz="700" dirty="0">
                        <a:effectLst/>
                      </a:endParaRPr>
                    </a:p>
                    <a:p>
                      <a:pPr algn="ctr">
                        <a:lnSpc>
                          <a:spcPct val="115000"/>
                        </a:lnSpc>
                        <a:spcAft>
                          <a:spcPts val="0"/>
                        </a:spcAft>
                      </a:pPr>
                      <a:r>
                        <a:rPr lang="fr-FR" sz="700" dirty="0">
                          <a:effectLst/>
                        </a:rPr>
                        <a:t>------- </a:t>
                      </a:r>
                    </a:p>
                    <a:p>
                      <a:pPr algn="ctr">
                        <a:lnSpc>
                          <a:spcPct val="115000"/>
                        </a:lnSpc>
                        <a:spcAft>
                          <a:spcPts val="0"/>
                        </a:spcAft>
                      </a:pPr>
                      <a:r>
                        <a:rPr lang="fr-FR" sz="800" dirty="0">
                          <a:effectLst/>
                        </a:rPr>
                        <a:t> Jeu de l’inspecteur de police</a:t>
                      </a:r>
                      <a:endParaRPr lang="fr-FR" sz="700" dirty="0">
                        <a:effectLst/>
                        <a:latin typeface="Calibri"/>
                        <a:ea typeface="Calibri"/>
                        <a:cs typeface="Times New Roman"/>
                      </a:endParaRPr>
                    </a:p>
                  </a:txBody>
                  <a:tcPr marL="41613" marR="41613" marT="0" marB="0" anchor="ctr"/>
                </a:tc>
                <a:tc rowSpan="2">
                  <a:txBody>
                    <a:bodyPr/>
                    <a:lstStyle/>
                    <a:p>
                      <a:pPr algn="ctr">
                        <a:lnSpc>
                          <a:spcPct val="115000"/>
                        </a:lnSpc>
                        <a:spcAft>
                          <a:spcPts val="0"/>
                        </a:spcAft>
                      </a:pPr>
                      <a:r>
                        <a:rPr lang="fr-FR" sz="800" dirty="0">
                          <a:effectLst/>
                        </a:rPr>
                        <a:t>Jeux de 7 familles</a:t>
                      </a:r>
                      <a:endParaRPr lang="fr-FR" sz="700" dirty="0">
                        <a:effectLst/>
                      </a:endParaRPr>
                    </a:p>
                    <a:p>
                      <a:pPr algn="ctr">
                        <a:lnSpc>
                          <a:spcPct val="115000"/>
                        </a:lnSpc>
                        <a:spcAft>
                          <a:spcPts val="0"/>
                        </a:spcAft>
                      </a:pPr>
                      <a:r>
                        <a:rPr lang="fr-FR" sz="800" dirty="0">
                          <a:effectLst/>
                        </a:rPr>
                        <a:t>-----</a:t>
                      </a:r>
                      <a:endParaRPr lang="fr-FR" sz="700" dirty="0">
                        <a:effectLst/>
                      </a:endParaRPr>
                    </a:p>
                    <a:p>
                      <a:pPr algn="ctr">
                        <a:lnSpc>
                          <a:spcPct val="115000"/>
                        </a:lnSpc>
                        <a:spcAft>
                          <a:spcPts val="0"/>
                        </a:spcAft>
                      </a:pPr>
                      <a:r>
                        <a:rPr lang="fr-FR" sz="800" dirty="0">
                          <a:effectLst/>
                        </a:rPr>
                        <a:t>Réaliser/</a:t>
                      </a:r>
                      <a:r>
                        <a:rPr lang="fr-FR" sz="700" dirty="0">
                          <a:effectLst/>
                        </a:rPr>
                        <a:t>répondre</a:t>
                      </a:r>
                      <a:r>
                        <a:rPr lang="fr-FR" sz="800" dirty="0">
                          <a:effectLst/>
                        </a:rPr>
                        <a:t> à une enquête</a:t>
                      </a:r>
                      <a:endParaRPr lang="fr-FR" sz="700" dirty="0">
                        <a:effectLst/>
                        <a:latin typeface="Calibri"/>
                        <a:ea typeface="Calibri"/>
                        <a:cs typeface="Times New Roman"/>
                      </a:endParaRPr>
                    </a:p>
                  </a:txBody>
                  <a:tcPr marL="41613" marR="41613" marT="0" marB="0"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7"/>
                  </a:ext>
                </a:extLst>
              </a:tr>
              <a:tr h="170718">
                <a:tc vMerge="1">
                  <a:txBody>
                    <a:bodyPr/>
                    <a:lstStyle/>
                    <a:p>
                      <a:endParaRPr lang="fr-FR"/>
                    </a:p>
                  </a:txBody>
                  <a:tcPr/>
                </a:tc>
                <a:tc>
                  <a:txBody>
                    <a:bodyPr/>
                    <a:lstStyle/>
                    <a:p>
                      <a:pPr marL="342900" lvl="0" indent="-342900">
                        <a:lnSpc>
                          <a:spcPct val="115000"/>
                        </a:lnSpc>
                        <a:spcAft>
                          <a:spcPts val="0"/>
                        </a:spcAft>
                        <a:buFont typeface="+mj-lt"/>
                        <a:buAutoNum type="arabicPeriod"/>
                      </a:pPr>
                      <a:r>
                        <a:rPr lang="fr-FR" sz="700">
                          <a:effectLst/>
                        </a:rPr>
                        <a:t>Epeler des mots familiers.</a:t>
                      </a:r>
                      <a:endParaRPr lang="fr-FR" sz="70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dirty="0">
                          <a:effectLst/>
                        </a:rPr>
                        <a:t>Jeu du pendu</a:t>
                      </a:r>
                      <a:endParaRPr lang="fr-FR" sz="700" dirty="0">
                        <a:effectLst/>
                        <a:latin typeface="Calibri"/>
                        <a:ea typeface="Calibri"/>
                        <a:cs typeface="Times New Roman"/>
                      </a:endParaRPr>
                    </a:p>
                  </a:txBody>
                  <a:tcPr marL="41613" marR="41613" marT="0" marB="0" anchor="ct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05722571"/>
              </p:ext>
            </p:extLst>
          </p:nvPr>
        </p:nvGraphicFramePr>
        <p:xfrm>
          <a:off x="101788" y="4078071"/>
          <a:ext cx="6673008" cy="2510156"/>
        </p:xfrm>
        <a:graphic>
          <a:graphicData uri="http://schemas.openxmlformats.org/drawingml/2006/table">
            <a:tbl>
              <a:tblPr firstRow="1" firstCol="1" bandRow="1">
                <a:tableStyleId>{5C22544A-7EE6-4342-B048-85BDC9FD1C3A}</a:tableStyleId>
              </a:tblPr>
              <a:tblGrid>
                <a:gridCol w="1747931">
                  <a:extLst>
                    <a:ext uri="{9D8B030D-6E8A-4147-A177-3AD203B41FA5}">
                      <a16:colId xmlns:a16="http://schemas.microsoft.com/office/drawing/2014/main" val="20000"/>
                    </a:ext>
                  </a:extLst>
                </a:gridCol>
                <a:gridCol w="1747931">
                  <a:extLst>
                    <a:ext uri="{9D8B030D-6E8A-4147-A177-3AD203B41FA5}">
                      <a16:colId xmlns:a16="http://schemas.microsoft.com/office/drawing/2014/main" val="20001"/>
                    </a:ext>
                  </a:extLst>
                </a:gridCol>
                <a:gridCol w="822647">
                  <a:extLst>
                    <a:ext uri="{9D8B030D-6E8A-4147-A177-3AD203B41FA5}">
                      <a16:colId xmlns:a16="http://schemas.microsoft.com/office/drawing/2014/main" val="20002"/>
                    </a:ext>
                  </a:extLst>
                </a:gridCol>
                <a:gridCol w="822647">
                  <a:extLst>
                    <a:ext uri="{9D8B030D-6E8A-4147-A177-3AD203B41FA5}">
                      <a16:colId xmlns:a16="http://schemas.microsoft.com/office/drawing/2014/main" val="20003"/>
                    </a:ext>
                  </a:extLst>
                </a:gridCol>
                <a:gridCol w="765926">
                  <a:extLst>
                    <a:ext uri="{9D8B030D-6E8A-4147-A177-3AD203B41FA5}">
                      <a16:colId xmlns:a16="http://schemas.microsoft.com/office/drawing/2014/main" val="20004"/>
                    </a:ext>
                  </a:extLst>
                </a:gridCol>
                <a:gridCol w="765926">
                  <a:extLst>
                    <a:ext uri="{9D8B030D-6E8A-4147-A177-3AD203B41FA5}">
                      <a16:colId xmlns:a16="http://schemas.microsoft.com/office/drawing/2014/main" val="20005"/>
                    </a:ext>
                  </a:extLst>
                </a:gridCol>
              </a:tblGrid>
              <a:tr h="146874">
                <a:tc gridSpan="6">
                  <a:txBody>
                    <a:bodyPr/>
                    <a:lstStyle/>
                    <a:p>
                      <a:pPr>
                        <a:lnSpc>
                          <a:spcPct val="115000"/>
                        </a:lnSpc>
                        <a:spcAft>
                          <a:spcPts val="0"/>
                        </a:spcAft>
                      </a:pPr>
                      <a:r>
                        <a:rPr lang="fr-FR" sz="700" dirty="0">
                          <a:effectLst/>
                        </a:rPr>
                        <a:t>COMPRENDRE A L’ORAL</a:t>
                      </a:r>
                      <a:endParaRPr lang="fr-FR" sz="700" dirty="0">
                        <a:effectLst/>
                        <a:latin typeface="Calibri"/>
                        <a:ea typeface="Calibri"/>
                        <a:cs typeface="Times New Roman"/>
                      </a:endParaRPr>
                    </a:p>
                  </a:txBody>
                  <a:tcPr marL="41613" marR="41613"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74684">
                <a:tc rowSpan="4">
                  <a:txBody>
                    <a:bodyPr/>
                    <a:lstStyle/>
                    <a:p>
                      <a:pPr algn="ctr">
                        <a:lnSpc>
                          <a:spcPct val="115000"/>
                        </a:lnSpc>
                        <a:spcAft>
                          <a:spcPts val="0"/>
                        </a:spcAft>
                      </a:pPr>
                      <a:r>
                        <a:rPr lang="fr-FR" sz="800">
                          <a:effectLst/>
                        </a:rPr>
                        <a:t>Comprendre les expressions élémentaires si l’interlocuteur parle lentement et distinctement</a:t>
                      </a:r>
                      <a:endParaRPr lang="fr-FR" sz="700">
                        <a:effectLst/>
                        <a:latin typeface="Calibri"/>
                        <a:ea typeface="Calibri"/>
                        <a:cs typeface="Times New Roman"/>
                      </a:endParaRPr>
                    </a:p>
                  </a:txBody>
                  <a:tcPr marL="41613" marR="41613" marT="0" marB="0" anchor="ctr"/>
                </a:tc>
                <a:tc>
                  <a:txBody>
                    <a:bodyPr/>
                    <a:lstStyle/>
                    <a:p>
                      <a:pPr marL="342900" lvl="0" indent="-342900">
                        <a:lnSpc>
                          <a:spcPct val="115000"/>
                        </a:lnSpc>
                        <a:spcAft>
                          <a:spcPts val="0"/>
                        </a:spcAft>
                        <a:buFont typeface="+mj-lt"/>
                        <a:buAutoNum type="arabicPeriod"/>
                      </a:pPr>
                      <a:r>
                        <a:rPr lang="fr-FR" sz="700">
                          <a:effectLst/>
                        </a:rPr>
                        <a:t>Comprendre les consignes de classe.</a:t>
                      </a:r>
                      <a:endParaRPr lang="fr-FR" sz="70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en-US" sz="800">
                          <a:effectLst/>
                        </a:rPr>
                        <a:t>Simon says …</a:t>
                      </a:r>
                      <a:endParaRPr lang="fr-FR" sz="700">
                        <a:effectLst/>
                      </a:endParaRPr>
                    </a:p>
                    <a:p>
                      <a:pPr algn="ctr">
                        <a:lnSpc>
                          <a:spcPct val="115000"/>
                        </a:lnSpc>
                        <a:spcAft>
                          <a:spcPts val="0"/>
                        </a:spcAft>
                      </a:pPr>
                      <a:r>
                        <a:rPr lang="en-US" sz="800">
                          <a:effectLst/>
                        </a:rPr>
                        <a:t> Master and robot</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en-US" sz="800">
                          <a:effectLst/>
                        </a:rPr>
                        <a:t> </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en-US" sz="800">
                          <a:effectLst/>
                        </a:rPr>
                        <a:t>Rituels de la classe</a:t>
                      </a:r>
                      <a:endParaRPr lang="fr-FR" sz="700">
                        <a:effectLst/>
                        <a:latin typeface="Calibri"/>
                        <a:ea typeface="Calibri"/>
                        <a:cs typeface="Times New Roman"/>
                      </a:endParaRPr>
                    </a:p>
                  </a:txBody>
                  <a:tcPr marL="41613" marR="41613" marT="0" marB="0" anchor="ctr"/>
                </a:tc>
                <a:extLst>
                  <a:ext uri="{0D108BD9-81ED-4DB2-BD59-A6C34878D82A}">
                    <a16:rowId xmlns:a16="http://schemas.microsoft.com/office/drawing/2014/main" val="10001"/>
                  </a:ext>
                </a:extLst>
              </a:tr>
              <a:tr h="797424">
                <a:tc vMerge="1">
                  <a:txBody>
                    <a:bodyPr/>
                    <a:lstStyle/>
                    <a:p>
                      <a:endParaRPr lang="fr-FR"/>
                    </a:p>
                  </a:txBody>
                  <a:tcPr/>
                </a:tc>
                <a:tc>
                  <a:txBody>
                    <a:bodyPr/>
                    <a:lstStyle/>
                    <a:p>
                      <a:pPr marL="342900" lvl="0" indent="-342900">
                        <a:lnSpc>
                          <a:spcPct val="115000"/>
                        </a:lnSpc>
                        <a:spcAft>
                          <a:spcPts val="0"/>
                        </a:spcAft>
                        <a:buFont typeface="+mj-lt"/>
                        <a:buAutoNum type="arabicPeriod"/>
                      </a:pPr>
                      <a:r>
                        <a:rPr lang="fr-FR" sz="700">
                          <a:effectLst/>
                        </a:rPr>
                        <a:t>Comprendre des mots familiers et des expressions très courantes.</a:t>
                      </a:r>
                      <a:endParaRPr lang="fr-FR" sz="700">
                        <a:effectLst/>
                        <a:latin typeface="Calibri"/>
                        <a:ea typeface="Calibri"/>
                        <a:cs typeface="Times New Roman"/>
                      </a:endParaRPr>
                    </a:p>
                  </a:txBody>
                  <a:tcPr marL="41613" marR="41613" marT="0" marB="0"/>
                </a:tc>
                <a:tc rowSpan="2">
                  <a:txBody>
                    <a:bodyPr/>
                    <a:lstStyle/>
                    <a:p>
                      <a:pPr algn="ctr">
                        <a:lnSpc>
                          <a:spcPct val="115000"/>
                        </a:lnSpc>
                        <a:spcAft>
                          <a:spcPts val="0"/>
                        </a:spcAft>
                      </a:pPr>
                      <a:r>
                        <a:rPr lang="fr-FR" sz="800">
                          <a:effectLst/>
                        </a:rPr>
                        <a:t>Quiz</a:t>
                      </a:r>
                      <a:endParaRPr lang="fr-FR" sz="700">
                        <a:effectLst/>
                      </a:endParaRPr>
                    </a:p>
                    <a:p>
                      <a:pPr algn="ctr">
                        <a:lnSpc>
                          <a:spcPct val="115000"/>
                        </a:lnSpc>
                        <a:spcAft>
                          <a:spcPts val="0"/>
                        </a:spcAft>
                      </a:pPr>
                      <a:r>
                        <a:rPr lang="fr-FR" sz="800">
                          <a:effectLst/>
                        </a:rPr>
                        <a:t>Find your partner</a:t>
                      </a:r>
                      <a:endParaRPr lang="fr-FR" sz="700">
                        <a:effectLst/>
                        <a:latin typeface="Calibri"/>
                        <a:ea typeface="Calibri"/>
                        <a:cs typeface="Times New Roman"/>
                      </a:endParaRPr>
                    </a:p>
                  </a:txBody>
                  <a:tcPr marL="41613" marR="41613" marT="0" marB="0" anchor="ctr"/>
                </a:tc>
                <a:tc rowSpan="2">
                  <a:txBody>
                    <a:bodyPr/>
                    <a:lstStyle/>
                    <a:p>
                      <a:pPr algn="ctr">
                        <a:lnSpc>
                          <a:spcPct val="115000"/>
                        </a:lnSpc>
                        <a:spcAft>
                          <a:spcPts val="0"/>
                        </a:spcAft>
                      </a:pPr>
                      <a:r>
                        <a:rPr lang="fr-FR" sz="800">
                          <a:effectLst/>
                        </a:rPr>
                        <a:t>Bingo</a:t>
                      </a:r>
                      <a:endParaRPr lang="fr-FR" sz="700">
                        <a:effectLst/>
                      </a:endParaRPr>
                    </a:p>
                    <a:p>
                      <a:pPr algn="ctr">
                        <a:lnSpc>
                          <a:spcPct val="115000"/>
                        </a:lnSpc>
                        <a:spcAft>
                          <a:spcPts val="0"/>
                        </a:spcAft>
                      </a:pPr>
                      <a:r>
                        <a:rPr lang="fr-FR" sz="800">
                          <a:effectLst/>
                        </a:rPr>
                        <a:t>Jeu de l’oie </a:t>
                      </a:r>
                      <a:endParaRPr lang="fr-FR" sz="700">
                        <a:effectLst/>
                      </a:endParaRPr>
                    </a:p>
                    <a:p>
                      <a:pPr algn="ctr">
                        <a:lnSpc>
                          <a:spcPct val="115000"/>
                        </a:lnSpc>
                        <a:spcAft>
                          <a:spcPts val="0"/>
                        </a:spcAft>
                      </a:pPr>
                      <a:r>
                        <a:rPr lang="fr-FR" sz="800">
                          <a:effectLst/>
                        </a:rPr>
                        <a:t>Dessinez, c’est gagné !</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Tous les albums travaillés</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dirty="0">
                          <a:effectLst/>
                        </a:rPr>
                        <a:t>Sorties scolaires, </a:t>
                      </a:r>
                      <a:endParaRPr lang="fr-FR" sz="700" dirty="0">
                        <a:effectLst/>
                      </a:endParaRPr>
                    </a:p>
                    <a:p>
                      <a:pPr algn="ctr">
                        <a:lnSpc>
                          <a:spcPct val="115000"/>
                        </a:lnSpc>
                        <a:spcAft>
                          <a:spcPts val="0"/>
                        </a:spcAft>
                      </a:pPr>
                      <a:r>
                        <a:rPr lang="fr-FR" sz="800" dirty="0">
                          <a:effectLst/>
                        </a:rPr>
                        <a:t> échanges, projections de films</a:t>
                      </a:r>
                      <a:endParaRPr lang="fr-FR" sz="700" dirty="0">
                        <a:effectLst/>
                        <a:latin typeface="Calibri"/>
                        <a:ea typeface="Calibri"/>
                        <a:cs typeface="Times New Roman"/>
                      </a:endParaRPr>
                    </a:p>
                  </a:txBody>
                  <a:tcPr marL="41613" marR="41613" marT="0" marB="0" anchor="ctr"/>
                </a:tc>
                <a:extLst>
                  <a:ext uri="{0D108BD9-81ED-4DB2-BD59-A6C34878D82A}">
                    <a16:rowId xmlns:a16="http://schemas.microsoft.com/office/drawing/2014/main" val="10002"/>
                  </a:ext>
                </a:extLst>
              </a:tr>
              <a:tr h="293750">
                <a:tc vMerge="1">
                  <a:txBody>
                    <a:bodyPr/>
                    <a:lstStyle/>
                    <a:p>
                      <a:endParaRPr lang="fr-FR"/>
                    </a:p>
                  </a:txBody>
                  <a:tcPr/>
                </a:tc>
                <a:tc>
                  <a:txBody>
                    <a:bodyPr/>
                    <a:lstStyle/>
                    <a:p>
                      <a:pPr marL="342900" lvl="0" indent="-342900">
                        <a:lnSpc>
                          <a:spcPct val="115000"/>
                        </a:lnSpc>
                        <a:spcAft>
                          <a:spcPts val="0"/>
                        </a:spcAft>
                        <a:buFont typeface="+mj-lt"/>
                        <a:buAutoNum type="arabicPeriod"/>
                      </a:pPr>
                      <a:r>
                        <a:rPr lang="fr-FR" sz="700">
                          <a:effectLst/>
                        </a:rPr>
                        <a:t>Suivre des instructions courtes et simples.</a:t>
                      </a:r>
                      <a:endParaRPr lang="fr-FR" sz="700">
                        <a:effectLst/>
                        <a:latin typeface="Calibri"/>
                        <a:ea typeface="Calibri"/>
                        <a:cs typeface="Times New Roman"/>
                      </a:endParaRPr>
                    </a:p>
                  </a:txBody>
                  <a:tcPr marL="41613" marR="41613" marT="0" marB="0"/>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extLst>
                  <a:ext uri="{0D108BD9-81ED-4DB2-BD59-A6C34878D82A}">
                    <a16:rowId xmlns:a16="http://schemas.microsoft.com/office/drawing/2014/main" val="10003"/>
                  </a:ext>
                </a:extLst>
              </a:tr>
              <a:tr h="797424">
                <a:tc vMerge="1">
                  <a:txBody>
                    <a:bodyPr/>
                    <a:lstStyle/>
                    <a:p>
                      <a:endParaRPr lang="fr-FR"/>
                    </a:p>
                  </a:txBody>
                  <a:tcPr/>
                </a:tc>
                <a:tc>
                  <a:txBody>
                    <a:bodyPr/>
                    <a:lstStyle/>
                    <a:p>
                      <a:pPr marL="342900" lvl="0" indent="-342900">
                        <a:lnSpc>
                          <a:spcPct val="115000"/>
                        </a:lnSpc>
                        <a:spcAft>
                          <a:spcPts val="0"/>
                        </a:spcAft>
                        <a:buFont typeface="+mj-lt"/>
                        <a:buAutoNum type="arabicPeriod"/>
                      </a:pPr>
                      <a:r>
                        <a:rPr lang="fr-FR" sz="700">
                          <a:effectLst/>
                        </a:rPr>
                        <a:t>Suivre le fil d’une histoire avec des aides appropriées.</a:t>
                      </a:r>
                      <a:endParaRPr lang="fr-FR" sz="70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dirty="0">
                          <a:effectLst/>
                        </a:rPr>
                        <a:t>Tous les albums travaillés</a:t>
                      </a:r>
                      <a:endParaRPr lang="fr-FR" sz="700" dirty="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dirty="0">
                          <a:effectLst/>
                        </a:rPr>
                        <a:t>Projection de film</a:t>
                      </a:r>
                      <a:endParaRPr lang="fr-FR" sz="700" dirty="0">
                        <a:effectLst/>
                      </a:endParaRPr>
                    </a:p>
                    <a:p>
                      <a:pPr algn="ctr">
                        <a:lnSpc>
                          <a:spcPct val="115000"/>
                        </a:lnSpc>
                        <a:spcAft>
                          <a:spcPts val="0"/>
                        </a:spcAft>
                      </a:pPr>
                      <a:r>
                        <a:rPr lang="fr-FR" sz="800" dirty="0">
                          <a:effectLst/>
                        </a:rPr>
                        <a:t>------</a:t>
                      </a:r>
                      <a:endParaRPr lang="fr-FR" sz="700" dirty="0">
                        <a:effectLst/>
                      </a:endParaRPr>
                    </a:p>
                    <a:p>
                      <a:pPr algn="ctr">
                        <a:lnSpc>
                          <a:spcPct val="115000"/>
                        </a:lnSpc>
                        <a:spcAft>
                          <a:spcPts val="0"/>
                        </a:spcAft>
                      </a:pPr>
                      <a:r>
                        <a:rPr lang="fr-FR" sz="800" dirty="0">
                          <a:effectLst/>
                        </a:rPr>
                        <a:t>Heure du conte</a:t>
                      </a:r>
                      <a:endParaRPr lang="fr-FR" sz="700" dirty="0">
                        <a:effectLst/>
                        <a:latin typeface="Calibri"/>
                        <a:ea typeface="Calibri"/>
                        <a:cs typeface="Times New Roman"/>
                      </a:endParaRPr>
                    </a:p>
                  </a:txBody>
                  <a:tcPr marL="41613" marR="41613"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34546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16632" y="8475136"/>
            <a:ext cx="6741368" cy="486833"/>
          </a:xfrm>
        </p:spPr>
        <p:txBody>
          <a:bodyPr/>
          <a:lstStyle/>
          <a:p>
            <a:r>
              <a:rPr lang="fr-FR" dirty="0"/>
              <a:t>Bilan de compétences cycle 3 - DSDEN de la Manche - Livret de l'enseignant</a:t>
            </a:r>
          </a:p>
        </p:txBody>
      </p:sp>
      <p:graphicFrame>
        <p:nvGraphicFramePr>
          <p:cNvPr id="3" name="Tableau 2"/>
          <p:cNvGraphicFramePr>
            <a:graphicFrameLocks noGrp="1"/>
          </p:cNvGraphicFramePr>
          <p:nvPr>
            <p:extLst/>
          </p:nvPr>
        </p:nvGraphicFramePr>
        <p:xfrm>
          <a:off x="26074" y="251521"/>
          <a:ext cx="6741368" cy="3096345"/>
        </p:xfrm>
        <a:graphic>
          <a:graphicData uri="http://schemas.openxmlformats.org/drawingml/2006/table">
            <a:tbl>
              <a:tblPr firstRow="1" firstCol="1" bandRow="1">
                <a:tableStyleId>{5C22544A-7EE6-4342-B048-85BDC9FD1C3A}</a:tableStyleId>
              </a:tblPr>
              <a:tblGrid>
                <a:gridCol w="1765837">
                  <a:extLst>
                    <a:ext uri="{9D8B030D-6E8A-4147-A177-3AD203B41FA5}">
                      <a16:colId xmlns:a16="http://schemas.microsoft.com/office/drawing/2014/main" val="20000"/>
                    </a:ext>
                  </a:extLst>
                </a:gridCol>
                <a:gridCol w="1765837">
                  <a:extLst>
                    <a:ext uri="{9D8B030D-6E8A-4147-A177-3AD203B41FA5}">
                      <a16:colId xmlns:a16="http://schemas.microsoft.com/office/drawing/2014/main" val="20001"/>
                    </a:ext>
                  </a:extLst>
                </a:gridCol>
                <a:gridCol w="831075">
                  <a:extLst>
                    <a:ext uri="{9D8B030D-6E8A-4147-A177-3AD203B41FA5}">
                      <a16:colId xmlns:a16="http://schemas.microsoft.com/office/drawing/2014/main" val="20002"/>
                    </a:ext>
                  </a:extLst>
                </a:gridCol>
                <a:gridCol w="831075">
                  <a:extLst>
                    <a:ext uri="{9D8B030D-6E8A-4147-A177-3AD203B41FA5}">
                      <a16:colId xmlns:a16="http://schemas.microsoft.com/office/drawing/2014/main" val="20003"/>
                    </a:ext>
                  </a:extLst>
                </a:gridCol>
                <a:gridCol w="773772">
                  <a:extLst>
                    <a:ext uri="{9D8B030D-6E8A-4147-A177-3AD203B41FA5}">
                      <a16:colId xmlns:a16="http://schemas.microsoft.com/office/drawing/2014/main" val="20004"/>
                    </a:ext>
                  </a:extLst>
                </a:gridCol>
                <a:gridCol w="773772">
                  <a:extLst>
                    <a:ext uri="{9D8B030D-6E8A-4147-A177-3AD203B41FA5}">
                      <a16:colId xmlns:a16="http://schemas.microsoft.com/office/drawing/2014/main" val="20005"/>
                    </a:ext>
                  </a:extLst>
                </a:gridCol>
              </a:tblGrid>
              <a:tr h="169571">
                <a:tc gridSpan="6">
                  <a:txBody>
                    <a:bodyPr/>
                    <a:lstStyle/>
                    <a:p>
                      <a:pPr>
                        <a:lnSpc>
                          <a:spcPct val="115000"/>
                        </a:lnSpc>
                        <a:spcAft>
                          <a:spcPts val="0"/>
                        </a:spcAft>
                      </a:pPr>
                      <a:r>
                        <a:rPr lang="fr-FR" sz="700" dirty="0">
                          <a:effectLst/>
                        </a:rPr>
                        <a:t>PARLER EN CONTINU</a:t>
                      </a:r>
                      <a:endParaRPr lang="fr-FR" sz="700" dirty="0">
                        <a:effectLst/>
                        <a:latin typeface="Calibri"/>
                        <a:ea typeface="Calibri"/>
                        <a:cs typeface="Times New Roman"/>
                      </a:endParaRPr>
                    </a:p>
                  </a:txBody>
                  <a:tcPr marL="41613" marR="41613"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593499">
                <a:tc rowSpan="4">
                  <a:txBody>
                    <a:bodyPr/>
                    <a:lstStyle/>
                    <a:p>
                      <a:pPr algn="ctr">
                        <a:lnSpc>
                          <a:spcPct val="115000"/>
                        </a:lnSpc>
                        <a:spcAft>
                          <a:spcPts val="0"/>
                        </a:spcAft>
                      </a:pPr>
                      <a:r>
                        <a:rPr lang="fr-FR" sz="800">
                          <a:effectLst/>
                        </a:rPr>
                        <a:t>S’exprimer en utilisant des termes simples et des expressions élémentaires au besoin avec des pauses pour chercher ses mots.</a:t>
                      </a:r>
                      <a:endParaRPr lang="fr-FR" sz="700">
                        <a:effectLst/>
                        <a:latin typeface="Calibri"/>
                        <a:ea typeface="Calibri"/>
                        <a:cs typeface="Times New Roman"/>
                      </a:endParaRPr>
                    </a:p>
                  </a:txBody>
                  <a:tcPr marL="41613" marR="41613" marT="0" marB="0" anchor="ctr"/>
                </a:tc>
                <a:tc>
                  <a:txBody>
                    <a:bodyPr/>
                    <a:lstStyle/>
                    <a:p>
                      <a:pPr marL="342900" lvl="0" indent="-342900">
                        <a:lnSpc>
                          <a:spcPct val="115000"/>
                        </a:lnSpc>
                        <a:spcAft>
                          <a:spcPts val="0"/>
                        </a:spcAft>
                        <a:buFont typeface="+mj-lt"/>
                        <a:buAutoNum type="arabicPeriod"/>
                      </a:pPr>
                      <a:r>
                        <a:rPr lang="fr-FR" sz="700">
                          <a:effectLst/>
                        </a:rPr>
                        <a:t>Reproduire un modèle oral.</a:t>
                      </a:r>
                      <a:endParaRPr lang="fr-FR" sz="70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rowSpan="3">
                  <a:txBody>
                    <a:bodyPr/>
                    <a:lstStyle/>
                    <a:p>
                      <a:pPr algn="ctr">
                        <a:lnSpc>
                          <a:spcPct val="115000"/>
                        </a:lnSpc>
                        <a:spcAft>
                          <a:spcPts val="0"/>
                        </a:spcAft>
                      </a:pPr>
                      <a:r>
                        <a:rPr lang="fr-FR" sz="800">
                          <a:effectLst/>
                        </a:rPr>
                        <a:t>Jeu de l’oie</a:t>
                      </a:r>
                      <a:endParaRPr lang="fr-FR" sz="700">
                        <a:effectLst/>
                      </a:endParaRPr>
                    </a:p>
                    <a:p>
                      <a:pPr algn="ctr">
                        <a:lnSpc>
                          <a:spcPct val="115000"/>
                        </a:lnSpc>
                        <a:spcAft>
                          <a:spcPts val="0"/>
                        </a:spcAft>
                      </a:pPr>
                      <a:r>
                        <a:rPr lang="fr-FR" sz="800">
                          <a:effectLst/>
                        </a:rPr>
                        <a:t>-----</a:t>
                      </a:r>
                      <a:endParaRPr lang="fr-FR" sz="700">
                        <a:effectLst/>
                      </a:endParaRPr>
                    </a:p>
                    <a:p>
                      <a:pPr algn="ctr">
                        <a:lnSpc>
                          <a:spcPct val="115000"/>
                        </a:lnSpc>
                        <a:spcAft>
                          <a:spcPts val="0"/>
                        </a:spcAft>
                      </a:pPr>
                      <a:r>
                        <a:rPr lang="fr-FR" sz="800">
                          <a:effectLst/>
                        </a:rPr>
                        <a:t>Quiz</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Dire le texte de l’album</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Dire une comptine/une chanson</a:t>
                      </a:r>
                      <a:endParaRPr lang="fr-FR" sz="700">
                        <a:effectLst/>
                        <a:latin typeface="Calibri"/>
                        <a:ea typeface="Calibri"/>
                        <a:cs typeface="Times New Roman"/>
                      </a:endParaRPr>
                    </a:p>
                  </a:txBody>
                  <a:tcPr marL="41613" marR="41613" marT="0" marB="0"/>
                </a:tc>
                <a:extLst>
                  <a:ext uri="{0D108BD9-81ED-4DB2-BD59-A6C34878D82A}">
                    <a16:rowId xmlns:a16="http://schemas.microsoft.com/office/drawing/2014/main" val="10001"/>
                  </a:ext>
                </a:extLst>
              </a:tr>
              <a:tr h="678283">
                <a:tc vMerge="1">
                  <a:txBody>
                    <a:bodyPr/>
                    <a:lstStyle/>
                    <a:p>
                      <a:endParaRPr lang="fr-FR"/>
                    </a:p>
                  </a:txBody>
                  <a:tcPr/>
                </a:tc>
                <a:tc>
                  <a:txBody>
                    <a:bodyPr/>
                    <a:lstStyle/>
                    <a:p>
                      <a:pPr marL="342900" lvl="0" indent="-342900">
                        <a:lnSpc>
                          <a:spcPct val="115000"/>
                        </a:lnSpc>
                        <a:spcAft>
                          <a:spcPts val="0"/>
                        </a:spcAft>
                        <a:buFont typeface="+mj-lt"/>
                        <a:buAutoNum type="arabicPeriod"/>
                      </a:pPr>
                      <a:r>
                        <a:rPr lang="fr-FR" sz="700">
                          <a:effectLst/>
                        </a:rPr>
                        <a:t>Utiliser des expressions et des phrases proches des modèles rencontrés lors des apprentissages.</a:t>
                      </a:r>
                      <a:endParaRPr lang="fr-FR" sz="70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a:effectLst/>
                        </a:rPr>
                        <a:t>Présenter le bulletin météo</a:t>
                      </a:r>
                      <a:endParaRPr lang="fr-FR" sz="700">
                        <a:effectLst/>
                        <a:latin typeface="Calibri"/>
                        <a:ea typeface="Calibri"/>
                        <a:cs typeface="Times New Roman"/>
                      </a:endParaRPr>
                    </a:p>
                  </a:txBody>
                  <a:tcPr marL="41613" marR="41613" marT="0" marB="0" anchor="ctr"/>
                </a:tc>
                <a:tc vMerge="1">
                  <a:txBody>
                    <a:bodyPr/>
                    <a:lstStyle/>
                    <a:p>
                      <a:endParaRPr lang="fr-FR"/>
                    </a:p>
                  </a:txBody>
                  <a:tcPr/>
                </a:tc>
                <a:tc>
                  <a:txBody>
                    <a:bodyPr/>
                    <a:lstStyle/>
                    <a:p>
                      <a:pPr algn="ctr">
                        <a:lnSpc>
                          <a:spcPct val="115000"/>
                        </a:lnSpc>
                        <a:spcAft>
                          <a:spcPts val="0"/>
                        </a:spcAft>
                      </a:pPr>
                      <a:r>
                        <a:rPr lang="fr-FR" sz="800">
                          <a:effectLst/>
                        </a:rPr>
                        <a:t>Raconter un album créé en classe</a:t>
                      </a:r>
                      <a:endParaRPr lang="fr-FR" sz="700">
                        <a:effectLst/>
                        <a:latin typeface="Calibri"/>
                        <a:ea typeface="Calibri"/>
                        <a:cs typeface="Times New Roman"/>
                      </a:endParaRPr>
                    </a:p>
                  </a:txBody>
                  <a:tcPr marL="41613" marR="41613" marT="0" marB="0" anchor="ctr"/>
                </a:tc>
                <a:tc>
                  <a:txBody>
                    <a:bodyPr/>
                    <a:lstStyle/>
                    <a:p>
                      <a:pPr>
                        <a:lnSpc>
                          <a:spcPct val="115000"/>
                        </a:lnSpc>
                        <a:spcAft>
                          <a:spcPts val="0"/>
                        </a:spcAft>
                      </a:pPr>
                      <a:r>
                        <a:rPr lang="fr-FR" sz="700">
                          <a:effectLst/>
                        </a:rPr>
                        <a:t> </a:t>
                      </a:r>
                      <a:endParaRPr lang="fr-FR" sz="700">
                        <a:effectLst/>
                        <a:latin typeface="Calibri"/>
                        <a:ea typeface="Calibri"/>
                        <a:cs typeface="Times New Roman"/>
                      </a:endParaRPr>
                    </a:p>
                  </a:txBody>
                  <a:tcPr marL="41613" marR="41613" marT="0" marB="0"/>
                </a:tc>
                <a:extLst>
                  <a:ext uri="{0D108BD9-81ED-4DB2-BD59-A6C34878D82A}">
                    <a16:rowId xmlns:a16="http://schemas.microsoft.com/office/drawing/2014/main" val="10002"/>
                  </a:ext>
                </a:extLst>
              </a:tr>
              <a:tr h="1293263">
                <a:tc vMerge="1">
                  <a:txBody>
                    <a:bodyPr/>
                    <a:lstStyle/>
                    <a:p>
                      <a:endParaRPr lang="fr-FR"/>
                    </a:p>
                  </a:txBody>
                  <a:tcPr/>
                </a:tc>
                <a:tc>
                  <a:txBody>
                    <a:bodyPr/>
                    <a:lstStyle/>
                    <a:p>
                      <a:pPr marL="342900" lvl="0" indent="-342900">
                        <a:lnSpc>
                          <a:spcPct val="115000"/>
                        </a:lnSpc>
                        <a:spcAft>
                          <a:spcPts val="0"/>
                        </a:spcAft>
                        <a:buFont typeface="+mj-lt"/>
                        <a:buAutoNum type="arabicPeriod"/>
                      </a:pPr>
                      <a:r>
                        <a:rPr lang="fr-FR" sz="700" dirty="0">
                          <a:effectLst/>
                        </a:rPr>
                        <a:t>Lire à haute voix et de manière expressive un texte bref après répétition.</a:t>
                      </a:r>
                      <a:endParaRPr lang="fr-FR" sz="700" dirty="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a:effectLst/>
                        </a:rPr>
                        <a:t>Jouer une saynète</a:t>
                      </a:r>
                      <a:endParaRPr lang="fr-FR" sz="700">
                        <a:effectLst/>
                        <a:latin typeface="Calibri"/>
                        <a:ea typeface="Calibri"/>
                        <a:cs typeface="Times New Roman"/>
                      </a:endParaRPr>
                    </a:p>
                  </a:txBody>
                  <a:tcPr marL="41613" marR="41613" marT="0" marB="0" anchor="ctr"/>
                </a:tc>
                <a:tc vMerge="1">
                  <a:txBody>
                    <a:bodyPr/>
                    <a:lstStyle/>
                    <a:p>
                      <a:endParaRPr lang="fr-FR"/>
                    </a:p>
                  </a:txBody>
                  <a:tcPr/>
                </a:tc>
                <a:tc>
                  <a:txBody>
                    <a:bodyPr/>
                    <a:lstStyle/>
                    <a:p>
                      <a:pPr algn="ctr">
                        <a:lnSpc>
                          <a:spcPct val="115000"/>
                        </a:lnSpc>
                        <a:spcAft>
                          <a:spcPts val="0"/>
                        </a:spcAft>
                      </a:pPr>
                      <a:r>
                        <a:rPr lang="fr-FR" sz="800">
                          <a:effectLst/>
                        </a:rPr>
                        <a:t>Lire le texte d’un album</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Lire une lettre reçue</a:t>
                      </a:r>
                      <a:endParaRPr lang="fr-FR" sz="700">
                        <a:effectLst/>
                      </a:endParaRPr>
                    </a:p>
                    <a:p>
                      <a:pPr algn="ctr">
                        <a:lnSpc>
                          <a:spcPct val="115000"/>
                        </a:lnSpc>
                        <a:spcAft>
                          <a:spcPts val="0"/>
                        </a:spcAft>
                      </a:pPr>
                      <a:r>
                        <a:rPr lang="fr-FR" sz="800">
                          <a:effectLst/>
                        </a:rPr>
                        <a:t>-------</a:t>
                      </a:r>
                      <a:endParaRPr lang="fr-FR" sz="700">
                        <a:effectLst/>
                      </a:endParaRPr>
                    </a:p>
                    <a:p>
                      <a:pPr algn="ctr">
                        <a:lnSpc>
                          <a:spcPct val="115000"/>
                        </a:lnSpc>
                        <a:spcAft>
                          <a:spcPts val="0"/>
                        </a:spcAft>
                      </a:pPr>
                      <a:r>
                        <a:rPr lang="fr-FR" sz="800">
                          <a:effectLst/>
                        </a:rPr>
                        <a:t>Lire une comptine apprise en classe</a:t>
                      </a:r>
                      <a:endParaRPr lang="fr-FR" sz="700">
                        <a:effectLst/>
                        <a:latin typeface="Calibri"/>
                        <a:ea typeface="Calibri"/>
                        <a:cs typeface="Times New Roman"/>
                      </a:endParaRPr>
                    </a:p>
                  </a:txBody>
                  <a:tcPr marL="41613" marR="41613" marT="0" marB="0" anchor="ctr"/>
                </a:tc>
                <a:extLst>
                  <a:ext uri="{0D108BD9-81ED-4DB2-BD59-A6C34878D82A}">
                    <a16:rowId xmlns:a16="http://schemas.microsoft.com/office/drawing/2014/main" val="10003"/>
                  </a:ext>
                </a:extLst>
              </a:tr>
              <a:tr h="361729">
                <a:tc vMerge="1">
                  <a:txBody>
                    <a:bodyPr/>
                    <a:lstStyle/>
                    <a:p>
                      <a:endParaRPr lang="fr-FR"/>
                    </a:p>
                  </a:txBody>
                  <a:tcPr/>
                </a:tc>
                <a:tc>
                  <a:txBody>
                    <a:bodyPr/>
                    <a:lstStyle/>
                    <a:p>
                      <a:pPr marL="342900" lvl="0" indent="-342900">
                        <a:lnSpc>
                          <a:spcPct val="115000"/>
                        </a:lnSpc>
                        <a:spcAft>
                          <a:spcPts val="0"/>
                        </a:spcAft>
                        <a:buFont typeface="+mj-lt"/>
                        <a:buAutoNum type="arabicPeriod"/>
                      </a:pPr>
                      <a:r>
                        <a:rPr lang="fr-FR" sz="700">
                          <a:effectLst/>
                        </a:rPr>
                        <a:t>Raconter une histoire courte et stéréotypée.</a:t>
                      </a:r>
                      <a:endParaRPr lang="fr-FR" sz="70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a:effectLst/>
                        </a:rPr>
                        <a:t>Jeu de l’inspecteur</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Jeu des contes</a:t>
                      </a:r>
                      <a:endParaRPr lang="fr-FR" sz="700">
                        <a:effectLst/>
                        <a:latin typeface="Calibri"/>
                        <a:ea typeface="Calibri"/>
                        <a:cs typeface="Times New Roman"/>
                      </a:endParaRPr>
                    </a:p>
                  </a:txBody>
                  <a:tcPr marL="41613" marR="41613" marT="0" marB="0" anchor="ctr"/>
                </a:tc>
                <a:tc gridSpan="2">
                  <a:txBody>
                    <a:bodyPr/>
                    <a:lstStyle/>
                    <a:p>
                      <a:pPr>
                        <a:lnSpc>
                          <a:spcPct val="115000"/>
                        </a:lnSpc>
                        <a:spcAft>
                          <a:spcPts val="0"/>
                        </a:spcAft>
                      </a:pPr>
                      <a:r>
                        <a:rPr lang="fr-FR" sz="800" dirty="0">
                          <a:effectLst/>
                        </a:rPr>
                        <a:t>Raconter une histoire d’après un album</a:t>
                      </a:r>
                      <a:endParaRPr lang="fr-FR" sz="700" dirty="0">
                        <a:effectLst/>
                        <a:latin typeface="Calibri"/>
                        <a:ea typeface="Calibri"/>
                        <a:cs typeface="Times New Roman"/>
                      </a:endParaRPr>
                    </a:p>
                  </a:txBody>
                  <a:tcPr marL="41613" marR="41613" marT="0" marB="0" anchor="ctr"/>
                </a:tc>
                <a:tc hMerge="1">
                  <a:txBody>
                    <a:bodyPr/>
                    <a:lstStyle/>
                    <a:p>
                      <a:endParaRPr lang="fr-FR"/>
                    </a:p>
                  </a:txBody>
                  <a:tcPr/>
                </a:tc>
                <a:extLst>
                  <a:ext uri="{0D108BD9-81ED-4DB2-BD59-A6C34878D82A}">
                    <a16:rowId xmlns:a16="http://schemas.microsoft.com/office/drawing/2014/main" val="10004"/>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4079804032"/>
              </p:ext>
            </p:extLst>
          </p:nvPr>
        </p:nvGraphicFramePr>
        <p:xfrm>
          <a:off x="44624" y="3419873"/>
          <a:ext cx="6711534" cy="4733848"/>
        </p:xfrm>
        <a:graphic>
          <a:graphicData uri="http://schemas.openxmlformats.org/drawingml/2006/table">
            <a:tbl>
              <a:tblPr firstRow="1" firstCol="1" bandRow="1">
                <a:tableStyleId>{5C22544A-7EE6-4342-B048-85BDC9FD1C3A}</a:tableStyleId>
              </a:tblPr>
              <a:tblGrid>
                <a:gridCol w="1787375">
                  <a:extLst>
                    <a:ext uri="{9D8B030D-6E8A-4147-A177-3AD203B41FA5}">
                      <a16:colId xmlns:a16="http://schemas.microsoft.com/office/drawing/2014/main" val="20000"/>
                    </a:ext>
                  </a:extLst>
                </a:gridCol>
                <a:gridCol w="1787375">
                  <a:extLst>
                    <a:ext uri="{9D8B030D-6E8A-4147-A177-3AD203B41FA5}">
                      <a16:colId xmlns:a16="http://schemas.microsoft.com/office/drawing/2014/main" val="20001"/>
                    </a:ext>
                  </a:extLst>
                </a:gridCol>
                <a:gridCol w="841211">
                  <a:extLst>
                    <a:ext uri="{9D8B030D-6E8A-4147-A177-3AD203B41FA5}">
                      <a16:colId xmlns:a16="http://schemas.microsoft.com/office/drawing/2014/main" val="20002"/>
                    </a:ext>
                  </a:extLst>
                </a:gridCol>
                <a:gridCol w="841211">
                  <a:extLst>
                    <a:ext uri="{9D8B030D-6E8A-4147-A177-3AD203B41FA5}">
                      <a16:colId xmlns:a16="http://schemas.microsoft.com/office/drawing/2014/main" val="20003"/>
                    </a:ext>
                  </a:extLst>
                </a:gridCol>
                <a:gridCol w="647484">
                  <a:extLst>
                    <a:ext uri="{9D8B030D-6E8A-4147-A177-3AD203B41FA5}">
                      <a16:colId xmlns:a16="http://schemas.microsoft.com/office/drawing/2014/main" val="20004"/>
                    </a:ext>
                  </a:extLst>
                </a:gridCol>
                <a:gridCol w="79697">
                  <a:extLst>
                    <a:ext uri="{9D8B030D-6E8A-4147-A177-3AD203B41FA5}">
                      <a16:colId xmlns:a16="http://schemas.microsoft.com/office/drawing/2014/main" val="20005"/>
                    </a:ext>
                  </a:extLst>
                </a:gridCol>
                <a:gridCol w="727181">
                  <a:extLst>
                    <a:ext uri="{9D8B030D-6E8A-4147-A177-3AD203B41FA5}">
                      <a16:colId xmlns:a16="http://schemas.microsoft.com/office/drawing/2014/main" val="20006"/>
                    </a:ext>
                  </a:extLst>
                </a:gridCol>
              </a:tblGrid>
              <a:tr h="142820">
                <a:tc gridSpan="7">
                  <a:txBody>
                    <a:bodyPr/>
                    <a:lstStyle/>
                    <a:p>
                      <a:pPr>
                        <a:lnSpc>
                          <a:spcPct val="115000"/>
                        </a:lnSpc>
                        <a:spcAft>
                          <a:spcPts val="0"/>
                        </a:spcAft>
                      </a:pPr>
                      <a:r>
                        <a:rPr lang="fr-FR" sz="700" dirty="0">
                          <a:effectLst/>
                        </a:rPr>
                        <a:t>LIRE</a:t>
                      </a:r>
                      <a:endParaRPr lang="fr-FR" sz="700" dirty="0">
                        <a:effectLst/>
                        <a:latin typeface="Calibri"/>
                        <a:ea typeface="Calibri"/>
                        <a:cs typeface="Times New Roman"/>
                      </a:endParaRPr>
                    </a:p>
                  </a:txBody>
                  <a:tcPr marL="41613" marR="41613"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571283">
                <a:tc rowSpan="2">
                  <a:txBody>
                    <a:bodyPr/>
                    <a:lstStyle/>
                    <a:p>
                      <a:pPr algn="ctr">
                        <a:lnSpc>
                          <a:spcPct val="115000"/>
                        </a:lnSpc>
                        <a:spcAft>
                          <a:spcPts val="0"/>
                        </a:spcAft>
                      </a:pPr>
                      <a:r>
                        <a:rPr lang="fr-FR" sz="800" dirty="0">
                          <a:effectLst/>
                        </a:rPr>
                        <a:t>Comprendre des énoncés et des textes brefs et simples.</a:t>
                      </a:r>
                      <a:endParaRPr lang="fr-FR" sz="700" dirty="0">
                        <a:effectLst/>
                        <a:latin typeface="Calibri"/>
                        <a:ea typeface="Calibri"/>
                        <a:cs typeface="Times New Roman"/>
                      </a:endParaRPr>
                    </a:p>
                  </a:txBody>
                  <a:tcPr marL="41613" marR="41613" marT="0" marB="0" anchor="ctr"/>
                </a:tc>
                <a:tc>
                  <a:txBody>
                    <a:bodyPr/>
                    <a:lstStyle/>
                    <a:p>
                      <a:pPr marL="342900" lvl="0" indent="-342900">
                        <a:lnSpc>
                          <a:spcPct val="115000"/>
                        </a:lnSpc>
                        <a:spcAft>
                          <a:spcPts val="0"/>
                        </a:spcAft>
                        <a:buFont typeface="+mj-lt"/>
                        <a:buAutoNum type="arabicPeriod"/>
                      </a:pPr>
                      <a:r>
                        <a:rPr lang="fr-FR" sz="700">
                          <a:effectLst/>
                        </a:rPr>
                        <a:t>Comprendre des textes courts et simples en s’appuyant sur des éléments connus (indications, informations)</a:t>
                      </a:r>
                      <a:endParaRPr lang="fr-FR" sz="70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a:effectLst/>
                        </a:rPr>
                        <a:t>Find your partner</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Rallye lecture</a:t>
                      </a:r>
                      <a:endParaRPr lang="fr-FR" sz="700">
                        <a:effectLst/>
                        <a:latin typeface="Calibri"/>
                        <a:ea typeface="Calibri"/>
                        <a:cs typeface="Times New Roman"/>
                      </a:endParaRPr>
                    </a:p>
                  </a:txBody>
                  <a:tcPr marL="41613" marR="41613" marT="0" marB="0" anchor="ctr"/>
                </a:tc>
                <a:tc rowSpan="2" gridSpan="2">
                  <a:txBody>
                    <a:bodyPr/>
                    <a:lstStyle/>
                    <a:p>
                      <a:pPr algn="ctr">
                        <a:lnSpc>
                          <a:spcPct val="115000"/>
                        </a:lnSpc>
                        <a:spcAft>
                          <a:spcPts val="0"/>
                        </a:spcAft>
                      </a:pPr>
                      <a:r>
                        <a:rPr lang="fr-FR" sz="800">
                          <a:effectLst/>
                        </a:rPr>
                        <a:t>Lire des albums de jeunesse, des imagiers</a:t>
                      </a:r>
                      <a:endParaRPr lang="fr-FR" sz="700">
                        <a:effectLst/>
                        <a:latin typeface="Calibri"/>
                        <a:ea typeface="Calibri"/>
                        <a:cs typeface="Times New Roman"/>
                      </a:endParaRPr>
                    </a:p>
                  </a:txBody>
                  <a:tcPr marL="41613" marR="41613" marT="0" marB="0" anchor="ctr"/>
                </a:tc>
                <a:tc rowSpan="2" hMerge="1">
                  <a:txBody>
                    <a:bodyPr/>
                    <a:lstStyle/>
                    <a:p>
                      <a:endParaRPr lang="fr-FR"/>
                    </a:p>
                  </a:txBody>
                  <a:tcPr/>
                </a:tc>
                <a:tc rowSpan="2">
                  <a:txBody>
                    <a:bodyPr/>
                    <a:lstStyle/>
                    <a:p>
                      <a:pPr algn="ctr">
                        <a:lnSpc>
                          <a:spcPct val="115000"/>
                        </a:lnSpc>
                        <a:spcAft>
                          <a:spcPts val="0"/>
                        </a:spcAft>
                      </a:pPr>
                      <a:r>
                        <a:rPr lang="fr-FR" sz="800" dirty="0">
                          <a:effectLst/>
                        </a:rPr>
                        <a:t>Utiliser un référentiel culturel des pays anglophones</a:t>
                      </a:r>
                      <a:endParaRPr lang="fr-FR" sz="700" dirty="0">
                        <a:effectLst/>
                      </a:endParaRPr>
                    </a:p>
                    <a:p>
                      <a:pPr algn="ctr">
                        <a:lnSpc>
                          <a:spcPct val="115000"/>
                        </a:lnSpc>
                        <a:spcAft>
                          <a:spcPts val="0"/>
                        </a:spcAft>
                      </a:pPr>
                      <a:r>
                        <a:rPr lang="fr-FR" sz="800" dirty="0">
                          <a:effectLst/>
                        </a:rPr>
                        <a:t>------</a:t>
                      </a:r>
                      <a:endParaRPr lang="fr-FR" sz="700" dirty="0">
                        <a:effectLst/>
                      </a:endParaRPr>
                    </a:p>
                    <a:p>
                      <a:pPr algn="ctr">
                        <a:lnSpc>
                          <a:spcPct val="115000"/>
                        </a:lnSpc>
                        <a:spcAft>
                          <a:spcPts val="0"/>
                        </a:spcAft>
                      </a:pPr>
                      <a:r>
                        <a:rPr lang="fr-FR" sz="800" dirty="0">
                          <a:effectLst/>
                        </a:rPr>
                        <a:t>Visite interactive d’un musée, d’une ville</a:t>
                      </a:r>
                      <a:endParaRPr lang="fr-FR" sz="700" dirty="0">
                        <a:effectLst/>
                        <a:latin typeface="Calibri"/>
                        <a:ea typeface="Calibri"/>
                        <a:cs typeface="Times New Roman"/>
                      </a:endParaRPr>
                    </a:p>
                  </a:txBody>
                  <a:tcPr marL="41613" marR="41613" marT="0" marB="0" anchor="ctr"/>
                </a:tc>
                <a:extLst>
                  <a:ext uri="{0D108BD9-81ED-4DB2-BD59-A6C34878D82A}">
                    <a16:rowId xmlns:a16="http://schemas.microsoft.com/office/drawing/2014/main" val="10001"/>
                  </a:ext>
                </a:extLst>
              </a:tr>
              <a:tr h="988715">
                <a:tc vMerge="1">
                  <a:txBody>
                    <a:bodyPr/>
                    <a:lstStyle/>
                    <a:p>
                      <a:endParaRPr lang="fr-FR"/>
                    </a:p>
                  </a:txBody>
                  <a:tcPr/>
                </a:tc>
                <a:tc>
                  <a:txBody>
                    <a:bodyPr/>
                    <a:lstStyle/>
                    <a:p>
                      <a:pPr marL="342900" lvl="0" indent="-342900">
                        <a:lnSpc>
                          <a:spcPct val="115000"/>
                        </a:lnSpc>
                        <a:spcAft>
                          <a:spcPts val="0"/>
                        </a:spcAft>
                        <a:buFont typeface="+mj-lt"/>
                        <a:buAutoNum type="arabicPeriod"/>
                      </a:pPr>
                      <a:r>
                        <a:rPr lang="fr-FR" sz="700">
                          <a:effectLst/>
                        </a:rPr>
                        <a:t>Se faire une idée du contenu d’un texte informatif simple, accompagné éventuellement d’un document visuel.</a:t>
                      </a:r>
                      <a:endParaRPr lang="fr-FR" sz="70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dirty="0">
                          <a:effectLst/>
                        </a:rPr>
                        <a:t> </a:t>
                      </a:r>
                      <a:endParaRPr lang="fr-FR" sz="700" dirty="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Jeu de piste</a:t>
                      </a:r>
                      <a:endParaRPr lang="fr-FR" sz="700">
                        <a:effectLst/>
                      </a:endParaRPr>
                    </a:p>
                    <a:p>
                      <a:pPr algn="ctr">
                        <a:lnSpc>
                          <a:spcPct val="115000"/>
                        </a:lnSpc>
                        <a:spcAft>
                          <a:spcPts val="0"/>
                        </a:spcAft>
                      </a:pPr>
                      <a:r>
                        <a:rPr lang="fr-FR" sz="800">
                          <a:effectLst/>
                        </a:rPr>
                        <a:t>------</a:t>
                      </a:r>
                      <a:endParaRPr lang="fr-FR" sz="700">
                        <a:effectLst/>
                      </a:endParaRPr>
                    </a:p>
                    <a:p>
                      <a:pPr algn="ctr">
                        <a:lnSpc>
                          <a:spcPct val="115000"/>
                        </a:lnSpc>
                        <a:spcAft>
                          <a:spcPts val="0"/>
                        </a:spcAft>
                      </a:pPr>
                      <a:r>
                        <a:rPr lang="fr-FR" sz="800">
                          <a:effectLst/>
                        </a:rPr>
                        <a:t> Rallye photo</a:t>
                      </a:r>
                      <a:endParaRPr lang="fr-FR" sz="700">
                        <a:effectLst/>
                        <a:latin typeface="Calibri"/>
                        <a:ea typeface="Calibri"/>
                        <a:cs typeface="Times New Roman"/>
                      </a:endParaRPr>
                    </a:p>
                  </a:txBody>
                  <a:tcPr marL="41613" marR="41613" marT="0" marB="0" anchor="ctr"/>
                </a:tc>
                <a:tc gridSpan="2" vMerge="1">
                  <a:txBody>
                    <a:bodyPr/>
                    <a:lstStyle/>
                    <a:p>
                      <a:endParaRPr lang="fr-FR"/>
                    </a:p>
                  </a:txBody>
                  <a:tcPr/>
                </a:tc>
                <a:tc hMerge="1"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2"/>
                  </a:ext>
                </a:extLst>
              </a:tr>
              <a:tr h="166624">
                <a:tc gridSpan="7">
                  <a:txBody>
                    <a:bodyPr/>
                    <a:lstStyle/>
                    <a:p>
                      <a:pPr>
                        <a:lnSpc>
                          <a:spcPct val="115000"/>
                        </a:lnSpc>
                        <a:spcAft>
                          <a:spcPts val="0"/>
                        </a:spcAft>
                      </a:pPr>
                      <a:r>
                        <a:rPr lang="fr-FR" sz="800">
                          <a:effectLst/>
                        </a:rPr>
                        <a:t>ECRIRE</a:t>
                      </a:r>
                      <a:endParaRPr lang="fr-FR" sz="700">
                        <a:effectLst/>
                        <a:latin typeface="Calibri"/>
                        <a:ea typeface="Calibri"/>
                        <a:cs typeface="Times New Roman"/>
                      </a:endParaRPr>
                    </a:p>
                  </a:txBody>
                  <a:tcPr marL="41613" marR="41613"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r h="333248">
                <a:tc rowSpan="2">
                  <a:txBody>
                    <a:bodyPr/>
                    <a:lstStyle/>
                    <a:p>
                      <a:pPr algn="ctr">
                        <a:lnSpc>
                          <a:spcPct val="115000"/>
                        </a:lnSpc>
                        <a:spcAft>
                          <a:spcPts val="0"/>
                        </a:spcAft>
                      </a:pPr>
                      <a:r>
                        <a:rPr lang="fr-FR" sz="800">
                          <a:effectLst/>
                        </a:rPr>
                        <a:t>Copier et produire des mots et des énoncés brefs et simples</a:t>
                      </a:r>
                      <a:endParaRPr lang="fr-FR" sz="700">
                        <a:effectLst/>
                        <a:latin typeface="Calibri"/>
                        <a:ea typeface="Calibri"/>
                        <a:cs typeface="Times New Roman"/>
                      </a:endParaRPr>
                    </a:p>
                  </a:txBody>
                  <a:tcPr marL="41613" marR="41613" marT="0" marB="0" anchor="ctr"/>
                </a:tc>
                <a:tc>
                  <a:txBody>
                    <a:bodyPr/>
                    <a:lstStyle/>
                    <a:p>
                      <a:pPr marL="342900" lvl="0" indent="-342900">
                        <a:lnSpc>
                          <a:spcPct val="115000"/>
                        </a:lnSpc>
                        <a:spcAft>
                          <a:spcPts val="0"/>
                        </a:spcAft>
                        <a:buFont typeface="+mj-lt"/>
                        <a:buAutoNum type="arabicPeriod"/>
                      </a:pPr>
                      <a:r>
                        <a:rPr lang="fr-FR" sz="700">
                          <a:effectLst/>
                        </a:rPr>
                        <a:t>Copier des mots isolés et des textes courts.</a:t>
                      </a:r>
                      <a:endParaRPr lang="fr-FR" sz="700">
                        <a:effectLst/>
                        <a:latin typeface="Calibri"/>
                        <a:ea typeface="Calibri"/>
                        <a:cs typeface="Times New Roman"/>
                      </a:endParaRPr>
                    </a:p>
                  </a:txBody>
                  <a:tcPr marL="41613" marR="41613" marT="0" marB="0"/>
                </a:tc>
                <a:tc gridSpan="2">
                  <a:txBody>
                    <a:bodyPr/>
                    <a:lstStyle/>
                    <a:p>
                      <a:pPr algn="ctr">
                        <a:lnSpc>
                          <a:spcPct val="115000"/>
                        </a:lnSpc>
                        <a:spcAft>
                          <a:spcPts val="0"/>
                        </a:spcAft>
                      </a:pPr>
                      <a:r>
                        <a:rPr lang="fr-FR" sz="800">
                          <a:effectLst/>
                        </a:rPr>
                        <a:t>Ecrire une fiche de fabrication, une recette</a:t>
                      </a:r>
                      <a:endParaRPr lang="fr-FR" sz="700">
                        <a:effectLst/>
                        <a:latin typeface="Calibri"/>
                        <a:ea typeface="Calibri"/>
                        <a:cs typeface="Times New Roman"/>
                      </a:endParaRPr>
                    </a:p>
                  </a:txBody>
                  <a:tcPr marL="41613" marR="41613" marT="0" marB="0" anchor="ctr"/>
                </a:tc>
                <a:tc hMerge="1">
                  <a:txBody>
                    <a:bodyPr/>
                    <a:lstStyle/>
                    <a:p>
                      <a:endParaRPr lang="fr-FR"/>
                    </a:p>
                  </a:txBody>
                  <a:tcPr/>
                </a:tc>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gridSpan="2">
                  <a:txBody>
                    <a:bodyPr/>
                    <a:lstStyle/>
                    <a:p>
                      <a:pPr algn="ctr">
                        <a:lnSpc>
                          <a:spcPct val="115000"/>
                        </a:lnSpc>
                        <a:spcAft>
                          <a:spcPts val="0"/>
                        </a:spcAft>
                      </a:pPr>
                      <a:r>
                        <a:rPr lang="fr-FR" sz="800">
                          <a:effectLst/>
                        </a:rPr>
                        <a:t>Créer un calligramme</a:t>
                      </a:r>
                      <a:endParaRPr lang="fr-FR" sz="700">
                        <a:effectLst/>
                        <a:latin typeface="Calibri"/>
                        <a:ea typeface="Calibri"/>
                        <a:cs typeface="Times New Roman"/>
                      </a:endParaRPr>
                    </a:p>
                  </a:txBody>
                  <a:tcPr marL="41613" marR="41613" marT="0" marB="0" anchor="ctr"/>
                </a:tc>
                <a:tc hMerge="1">
                  <a:txBody>
                    <a:bodyPr/>
                    <a:lstStyle/>
                    <a:p>
                      <a:pPr algn="ctr">
                        <a:lnSpc>
                          <a:spcPct val="115000"/>
                        </a:lnSpc>
                        <a:spcAft>
                          <a:spcPts val="0"/>
                        </a:spcAft>
                      </a:pPr>
                      <a:endParaRPr lang="fr-FR" sz="700">
                        <a:effectLst/>
                        <a:latin typeface="Calibri"/>
                        <a:ea typeface="Calibri"/>
                        <a:cs typeface="Times New Roman"/>
                      </a:endParaRPr>
                    </a:p>
                  </a:txBody>
                  <a:tcPr marL="41613" marR="41613" marT="0" marB="0" anchor="ctr"/>
                </a:tc>
                <a:extLst>
                  <a:ext uri="{0D108BD9-81ED-4DB2-BD59-A6C34878D82A}">
                    <a16:rowId xmlns:a16="http://schemas.microsoft.com/office/drawing/2014/main" val="10004"/>
                  </a:ext>
                </a:extLst>
              </a:tr>
              <a:tr h="1089247">
                <a:tc vMerge="1">
                  <a:txBody>
                    <a:bodyPr/>
                    <a:lstStyle/>
                    <a:p>
                      <a:endParaRPr lang="fr-FR"/>
                    </a:p>
                  </a:txBody>
                  <a:tcPr/>
                </a:tc>
                <a:tc>
                  <a:txBody>
                    <a:bodyPr/>
                    <a:lstStyle/>
                    <a:p>
                      <a:pPr marL="342900" lvl="0" indent="-342900">
                        <a:lnSpc>
                          <a:spcPct val="115000"/>
                        </a:lnSpc>
                        <a:spcAft>
                          <a:spcPts val="0"/>
                        </a:spcAft>
                        <a:buFont typeface="+mj-lt"/>
                        <a:buAutoNum type="arabicPeriod"/>
                      </a:pPr>
                      <a:r>
                        <a:rPr lang="fr-FR" sz="700">
                          <a:effectLst/>
                        </a:rPr>
                        <a:t>Ecrire un message électronique simple ou une courte carte postale en référence à des modèles.</a:t>
                      </a:r>
                      <a:endParaRPr lang="fr-FR" sz="70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gridSpan="2">
                  <a:txBody>
                    <a:bodyPr/>
                    <a:lstStyle/>
                    <a:p>
                      <a:pPr algn="ctr">
                        <a:lnSpc>
                          <a:spcPct val="115000"/>
                        </a:lnSpc>
                        <a:spcAft>
                          <a:spcPts val="0"/>
                        </a:spcAft>
                      </a:pPr>
                      <a:r>
                        <a:rPr lang="fr-FR" sz="800" dirty="0">
                          <a:effectLst/>
                        </a:rPr>
                        <a:t>Etablir une correspondance scolaire</a:t>
                      </a:r>
                      <a:endParaRPr lang="fr-FR" sz="700" dirty="0">
                        <a:effectLst/>
                      </a:endParaRPr>
                    </a:p>
                    <a:p>
                      <a:pPr algn="ctr">
                        <a:lnSpc>
                          <a:spcPct val="115000"/>
                        </a:lnSpc>
                        <a:spcAft>
                          <a:spcPts val="0"/>
                        </a:spcAft>
                      </a:pPr>
                      <a:r>
                        <a:rPr lang="fr-FR" sz="800" dirty="0">
                          <a:effectLst/>
                        </a:rPr>
                        <a:t>-----</a:t>
                      </a:r>
                      <a:endParaRPr lang="fr-FR" sz="700" dirty="0">
                        <a:effectLst/>
                      </a:endParaRPr>
                    </a:p>
                    <a:p>
                      <a:pPr algn="ctr">
                        <a:lnSpc>
                          <a:spcPct val="115000"/>
                        </a:lnSpc>
                        <a:spcAft>
                          <a:spcPts val="0"/>
                        </a:spcAft>
                      </a:pPr>
                      <a:r>
                        <a:rPr lang="fr-FR" sz="800" dirty="0">
                          <a:effectLst/>
                        </a:rPr>
                        <a:t> Ecrire une carte de vœux</a:t>
                      </a:r>
                      <a:endParaRPr lang="fr-FR" sz="700" dirty="0">
                        <a:effectLst/>
                        <a:latin typeface="Calibri"/>
                        <a:ea typeface="Calibri"/>
                        <a:cs typeface="Times New Roman"/>
                      </a:endParaRPr>
                    </a:p>
                  </a:txBody>
                  <a:tcPr marL="41613" marR="41613" marT="0" marB="0" anchor="ctr"/>
                </a:tc>
                <a:tc hMerge="1">
                  <a:txBody>
                    <a:bodyPr/>
                    <a:lstStyle/>
                    <a:p>
                      <a:pPr algn="ctr">
                        <a:lnSpc>
                          <a:spcPct val="115000"/>
                        </a:lnSpc>
                        <a:spcAft>
                          <a:spcPts val="0"/>
                        </a:spcAft>
                      </a:pPr>
                      <a:endParaRPr lang="fr-FR" sz="700">
                        <a:effectLst/>
                        <a:latin typeface="Calibri"/>
                        <a:ea typeface="Calibri"/>
                        <a:cs typeface="Times New Roman"/>
                      </a:endParaRPr>
                    </a:p>
                  </a:txBody>
                  <a:tcPr marL="41613" marR="41613" marT="0" marB="0" anchor="ctr"/>
                </a:tc>
                <a:extLst>
                  <a:ext uri="{0D108BD9-81ED-4DB2-BD59-A6C34878D82A}">
                    <a16:rowId xmlns:a16="http://schemas.microsoft.com/office/drawing/2014/main" val="10005"/>
                  </a:ext>
                </a:extLst>
              </a:tr>
              <a:tr h="333248">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a:txBody>
                    <a:bodyPr/>
                    <a:lstStyle/>
                    <a:p>
                      <a:pPr marL="342900" lvl="0" indent="-342900">
                        <a:lnSpc>
                          <a:spcPct val="115000"/>
                        </a:lnSpc>
                        <a:spcAft>
                          <a:spcPts val="0"/>
                        </a:spcAft>
                        <a:buFont typeface="+mj-lt"/>
                        <a:buAutoNum type="arabicPeriod"/>
                      </a:pPr>
                      <a:r>
                        <a:rPr lang="fr-FR" sz="700">
                          <a:effectLst/>
                        </a:rPr>
                        <a:t>Renseigner un questionnaire.</a:t>
                      </a:r>
                      <a:endParaRPr lang="fr-FR" sz="70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a:effectLst/>
                        </a:rPr>
                        <a:t>Jeu de l’inspecteur</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gridSpan="2">
                  <a:txBody>
                    <a:bodyPr/>
                    <a:lstStyle/>
                    <a:p>
                      <a:pPr algn="ctr">
                        <a:lnSpc>
                          <a:spcPct val="115000"/>
                        </a:lnSpc>
                        <a:spcAft>
                          <a:spcPts val="0"/>
                        </a:spcAft>
                      </a:pPr>
                      <a:r>
                        <a:rPr lang="fr-FR" sz="800">
                          <a:effectLst/>
                        </a:rPr>
                        <a:t>Réaliser une enquête</a:t>
                      </a:r>
                      <a:endParaRPr lang="fr-FR" sz="700">
                        <a:effectLst/>
                        <a:latin typeface="Calibri"/>
                        <a:ea typeface="Calibri"/>
                        <a:cs typeface="Times New Roman"/>
                      </a:endParaRPr>
                    </a:p>
                  </a:txBody>
                  <a:tcPr marL="41613" marR="41613" marT="0" marB="0" anchor="ctr"/>
                </a:tc>
                <a:tc hMerge="1">
                  <a:txBody>
                    <a:bodyPr/>
                    <a:lstStyle/>
                    <a:p>
                      <a:pPr algn="ctr">
                        <a:lnSpc>
                          <a:spcPct val="115000"/>
                        </a:lnSpc>
                        <a:spcAft>
                          <a:spcPts val="0"/>
                        </a:spcAft>
                      </a:pPr>
                      <a:endParaRPr lang="fr-FR" sz="700">
                        <a:effectLst/>
                        <a:latin typeface="Calibri"/>
                        <a:ea typeface="Calibri"/>
                        <a:cs typeface="Times New Roman"/>
                      </a:endParaRPr>
                    </a:p>
                  </a:txBody>
                  <a:tcPr marL="41613" marR="41613" marT="0" marB="0" anchor="ctr"/>
                </a:tc>
                <a:extLst>
                  <a:ext uri="{0D108BD9-81ED-4DB2-BD59-A6C34878D82A}">
                    <a16:rowId xmlns:a16="http://schemas.microsoft.com/office/drawing/2014/main" val="10006"/>
                  </a:ext>
                </a:extLst>
              </a:tr>
              <a:tr h="775415">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a:txBody>
                    <a:bodyPr/>
                    <a:lstStyle/>
                    <a:p>
                      <a:pPr marL="342900" lvl="0" indent="-342900">
                        <a:lnSpc>
                          <a:spcPct val="115000"/>
                        </a:lnSpc>
                        <a:spcAft>
                          <a:spcPts val="0"/>
                        </a:spcAft>
                        <a:buFont typeface="+mj-lt"/>
                        <a:buAutoNum type="arabicPeriod"/>
                      </a:pPr>
                      <a:r>
                        <a:rPr lang="fr-FR" sz="700">
                          <a:effectLst/>
                        </a:rPr>
                        <a:t>Produire de manière autonome quelques phrases sur soi-même, sur des personnages réels ou imaginaires.</a:t>
                      </a:r>
                      <a:endParaRPr lang="fr-FR" sz="70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a:effectLst/>
                        </a:rPr>
                        <a:t>Jeu des monstres</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Créer un jeu des contes</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Ecrire la légende d’un album, d’un imagier.</a:t>
                      </a:r>
                      <a:endParaRPr lang="fr-FR" sz="700">
                        <a:effectLst/>
                        <a:latin typeface="Calibri"/>
                        <a:ea typeface="Calibri"/>
                        <a:cs typeface="Times New Roman"/>
                      </a:endParaRPr>
                    </a:p>
                  </a:txBody>
                  <a:tcPr marL="41613" marR="41613" marT="0" marB="0" anchor="ctr"/>
                </a:tc>
                <a:tc gridSpan="2">
                  <a:txBody>
                    <a:bodyPr/>
                    <a:lstStyle/>
                    <a:p>
                      <a:pPr algn="ctr">
                        <a:lnSpc>
                          <a:spcPct val="115000"/>
                        </a:lnSpc>
                        <a:spcAft>
                          <a:spcPts val="0"/>
                        </a:spcAft>
                      </a:pPr>
                      <a:r>
                        <a:rPr lang="fr-FR" sz="800">
                          <a:effectLst/>
                        </a:rPr>
                        <a:t>Créer un référentiel culturel des pays anglophones.</a:t>
                      </a:r>
                      <a:endParaRPr lang="fr-FR" sz="700">
                        <a:effectLst/>
                        <a:latin typeface="Calibri"/>
                        <a:ea typeface="Calibri"/>
                        <a:cs typeface="Times New Roman"/>
                      </a:endParaRPr>
                    </a:p>
                  </a:txBody>
                  <a:tcPr marL="41613" marR="41613" marT="0" marB="0" anchor="ctr"/>
                </a:tc>
                <a:tc hMerge="1">
                  <a:txBody>
                    <a:bodyPr/>
                    <a:lstStyle/>
                    <a:p>
                      <a:pPr algn="ctr">
                        <a:lnSpc>
                          <a:spcPct val="115000"/>
                        </a:lnSpc>
                        <a:spcAft>
                          <a:spcPts val="0"/>
                        </a:spcAft>
                      </a:pPr>
                      <a:endParaRPr lang="fr-FR" sz="700">
                        <a:effectLst/>
                        <a:latin typeface="Calibri"/>
                        <a:ea typeface="Calibri"/>
                        <a:cs typeface="Times New Roman"/>
                      </a:endParaRPr>
                    </a:p>
                  </a:txBody>
                  <a:tcPr marL="41613" marR="41613" marT="0" marB="0" anchor="ctr"/>
                </a:tc>
                <a:extLst>
                  <a:ext uri="{0D108BD9-81ED-4DB2-BD59-A6C34878D82A}">
                    <a16:rowId xmlns:a16="http://schemas.microsoft.com/office/drawing/2014/main" val="10007"/>
                  </a:ext>
                </a:extLst>
              </a:tr>
              <a:tr h="333248">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a:txBody>
                    <a:bodyPr/>
                    <a:lstStyle/>
                    <a:p>
                      <a:pPr marL="342900" lvl="0" indent="-342900">
                        <a:lnSpc>
                          <a:spcPct val="115000"/>
                        </a:lnSpc>
                        <a:spcAft>
                          <a:spcPts val="0"/>
                        </a:spcAft>
                        <a:buFont typeface="+mj-lt"/>
                        <a:buAutoNum type="arabicPeriod"/>
                      </a:pPr>
                      <a:r>
                        <a:rPr lang="fr-FR" sz="700">
                          <a:effectLst/>
                        </a:rPr>
                        <a:t>Ecrire sous la dictée des expressions connues.</a:t>
                      </a:r>
                      <a:endParaRPr lang="fr-FR" sz="700">
                        <a:effectLst/>
                        <a:latin typeface="Calibri"/>
                        <a:ea typeface="Calibri"/>
                        <a:cs typeface="Times New Roman"/>
                      </a:endParaRPr>
                    </a:p>
                  </a:txBody>
                  <a:tcPr marL="41613" marR="41613" marT="0" marB="0"/>
                </a:tc>
                <a:tc>
                  <a:txBody>
                    <a:bodyPr/>
                    <a:lstStyle/>
                    <a:p>
                      <a:pPr algn="ctr">
                        <a:lnSpc>
                          <a:spcPct val="115000"/>
                        </a:lnSpc>
                        <a:spcAft>
                          <a:spcPts val="0"/>
                        </a:spcAft>
                      </a:pPr>
                      <a:r>
                        <a:rPr lang="fr-FR" sz="800">
                          <a:effectLst/>
                        </a:rPr>
                        <a:t>Jeu de l’inspecteur</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Written Chinese whispers</a:t>
                      </a:r>
                      <a:endParaRPr lang="fr-FR" sz="700">
                        <a:effectLst/>
                        <a:latin typeface="Calibri"/>
                        <a:ea typeface="Calibri"/>
                        <a:cs typeface="Times New Roman"/>
                      </a:endParaRPr>
                    </a:p>
                  </a:txBody>
                  <a:tcPr marL="41613" marR="41613" marT="0" marB="0" anchor="ctr"/>
                </a:tc>
                <a:tc>
                  <a:txBody>
                    <a:bodyPr/>
                    <a:lstStyle/>
                    <a:p>
                      <a:pPr algn="ctr">
                        <a:lnSpc>
                          <a:spcPct val="115000"/>
                        </a:lnSpc>
                        <a:spcAft>
                          <a:spcPts val="0"/>
                        </a:spcAft>
                      </a:pPr>
                      <a:r>
                        <a:rPr lang="fr-FR" sz="800">
                          <a:effectLst/>
                        </a:rPr>
                        <a:t> </a:t>
                      </a:r>
                      <a:endParaRPr lang="fr-FR" sz="700">
                        <a:effectLst/>
                        <a:latin typeface="Calibri"/>
                        <a:ea typeface="Calibri"/>
                        <a:cs typeface="Times New Roman"/>
                      </a:endParaRPr>
                    </a:p>
                  </a:txBody>
                  <a:tcPr marL="41613" marR="41613" marT="0" marB="0" anchor="ctr"/>
                </a:tc>
                <a:tc gridSpan="2">
                  <a:txBody>
                    <a:bodyPr/>
                    <a:lstStyle/>
                    <a:p>
                      <a:pPr algn="ctr">
                        <a:lnSpc>
                          <a:spcPct val="115000"/>
                        </a:lnSpc>
                        <a:spcAft>
                          <a:spcPts val="0"/>
                        </a:spcAft>
                      </a:pPr>
                      <a:r>
                        <a:rPr lang="fr-FR" sz="800" dirty="0">
                          <a:effectLst/>
                        </a:rPr>
                        <a:t> </a:t>
                      </a:r>
                      <a:endParaRPr lang="fr-FR" sz="700" dirty="0">
                        <a:effectLst/>
                        <a:latin typeface="Calibri"/>
                        <a:ea typeface="Calibri"/>
                        <a:cs typeface="Times New Roman"/>
                      </a:endParaRPr>
                    </a:p>
                  </a:txBody>
                  <a:tcPr marL="41613" marR="41613" marT="0" marB="0" anchor="ctr"/>
                </a:tc>
                <a:tc hMerge="1">
                  <a:txBody>
                    <a:bodyPr/>
                    <a:lstStyle/>
                    <a:p>
                      <a:pPr algn="ctr">
                        <a:lnSpc>
                          <a:spcPct val="115000"/>
                        </a:lnSpc>
                        <a:spcAft>
                          <a:spcPts val="0"/>
                        </a:spcAft>
                      </a:pPr>
                      <a:endParaRPr lang="fr-FR" sz="700" dirty="0">
                        <a:effectLst/>
                        <a:latin typeface="Calibri"/>
                        <a:ea typeface="Calibri"/>
                        <a:cs typeface="Times New Roman"/>
                      </a:endParaRPr>
                    </a:p>
                  </a:txBody>
                  <a:tcPr marL="41613" marR="41613"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42221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04664" y="8464790"/>
            <a:ext cx="5688632" cy="355682"/>
          </a:xfrm>
        </p:spPr>
        <p:txBody>
          <a:bodyPr/>
          <a:lstStyle/>
          <a:p>
            <a:r>
              <a:rPr lang="fr-FR" dirty="0"/>
              <a:t>Bilan de compétences CM2  - DSDEN de la Manche - Livret de l'enseignant</a:t>
            </a:r>
          </a:p>
        </p:txBody>
      </p:sp>
      <p:sp>
        <p:nvSpPr>
          <p:cNvPr id="3" name="Espace réservé du numéro de diapositive 2"/>
          <p:cNvSpPr>
            <a:spLocks noGrp="1"/>
          </p:cNvSpPr>
          <p:nvPr>
            <p:ph type="sldNum" sz="quarter" idx="12"/>
          </p:nvPr>
        </p:nvSpPr>
        <p:spPr/>
        <p:txBody>
          <a:bodyPr/>
          <a:lstStyle/>
          <a:p>
            <a:fld id="{DBAB73B4-6AB0-47B7-A406-AA32CF40EA9C}" type="slidenum">
              <a:rPr lang="fr-FR" smtClean="0"/>
              <a:t>18</a:t>
            </a:fld>
            <a:endParaRPr lang="fr-FR"/>
          </a:p>
        </p:txBody>
      </p:sp>
      <p:pic>
        <p:nvPicPr>
          <p:cNvPr id="5" name="Image 4"/>
          <p:cNvPicPr>
            <a:picLocks noChangeAspect="1"/>
          </p:cNvPicPr>
          <p:nvPr/>
        </p:nvPicPr>
        <p:blipFill>
          <a:blip r:embed="rId2"/>
          <a:stretch>
            <a:fillRect/>
          </a:stretch>
        </p:blipFill>
        <p:spPr>
          <a:xfrm>
            <a:off x="584193" y="251520"/>
            <a:ext cx="5329573" cy="7842521"/>
          </a:xfrm>
          <a:prstGeom prst="rect">
            <a:avLst/>
          </a:prstGeom>
        </p:spPr>
      </p:pic>
    </p:spTree>
    <p:extLst>
      <p:ext uri="{BB962C8B-B14F-4D97-AF65-F5344CB8AC3E}">
        <p14:creationId xmlns:p14="http://schemas.microsoft.com/office/powerpoint/2010/main" val="386715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332656" y="8621671"/>
            <a:ext cx="6264696" cy="486833"/>
          </a:xfrm>
        </p:spPr>
        <p:txBody>
          <a:bodyPr/>
          <a:lstStyle/>
          <a:p>
            <a:r>
              <a:rPr lang="fr-FR"/>
              <a:t>Bilan de compétences CM2  - DSDEN de la Manche - Livret de l'enseignant</a:t>
            </a:r>
            <a:endParaRPr lang="fr-FR" dirty="0"/>
          </a:p>
        </p:txBody>
      </p:sp>
      <p:grpSp>
        <p:nvGrpSpPr>
          <p:cNvPr id="24" name="Group 27"/>
          <p:cNvGrpSpPr>
            <a:grpSpLocks/>
          </p:cNvGrpSpPr>
          <p:nvPr/>
        </p:nvGrpSpPr>
        <p:grpSpPr bwMode="auto">
          <a:xfrm>
            <a:off x="106826050" y="105238550"/>
            <a:ext cx="6684963" cy="9575800"/>
            <a:chOff x="106825890" y="105238352"/>
            <a:chExt cx="6685881" cy="9576519"/>
          </a:xfrm>
        </p:grpSpPr>
        <p:sp>
          <p:nvSpPr>
            <p:cNvPr id="25" name="Text Box 28"/>
            <p:cNvSpPr txBox="1">
              <a:spLocks noChangeArrowheads="1"/>
            </p:cNvSpPr>
            <p:nvPr/>
          </p:nvSpPr>
          <p:spPr bwMode="auto">
            <a:xfrm>
              <a:off x="106825890" y="111915051"/>
              <a:ext cx="6661150" cy="2102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100" b="0" i="0" u="sng" strike="noStrike" cap="none" normalizeH="0" baseline="0" dirty="0">
                  <a:ln>
                    <a:noFill/>
                  </a:ln>
                  <a:solidFill>
                    <a:srgbClr val="000000"/>
                  </a:solidFill>
                  <a:effectLst/>
                  <a:latin typeface="Arial" pitchFamily="34" charset="0"/>
                  <a:cs typeface="Arial" pitchFamily="34" charset="0"/>
                </a:rPr>
                <a:t>Le matériel d'évaluation comprend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Arial" pitchFamily="34" charset="0"/>
                  <a:cs typeface="Arial" pitchFamily="34" charset="0"/>
                </a:rPr>
                <a:t>	- un </a:t>
              </a:r>
              <a:r>
                <a:rPr kumimoji="0" lang="fr-FR" altLang="fr-FR" sz="1100" b="1" i="0" u="none" strike="noStrike" cap="none" normalizeH="0" baseline="0" dirty="0">
                  <a:ln>
                    <a:noFill/>
                  </a:ln>
                  <a:solidFill>
                    <a:srgbClr val="000000"/>
                  </a:solidFill>
                  <a:effectLst/>
                  <a:latin typeface="Arial" pitchFamily="34" charset="0"/>
                  <a:cs typeface="Arial" pitchFamily="34" charset="0"/>
                </a:rPr>
                <a:t>cahier de l'élève *</a:t>
              </a: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Arial" pitchFamily="34" charset="0"/>
                  <a:cs typeface="Arial" pitchFamily="34" charset="0"/>
                </a:rPr>
                <a:t>	- un </a:t>
              </a:r>
              <a:r>
                <a:rPr kumimoji="0" lang="fr-FR" altLang="fr-FR" sz="1100" b="1" i="0" u="none" strike="noStrike" cap="none" normalizeH="0" baseline="0" dirty="0">
                  <a:ln>
                    <a:noFill/>
                  </a:ln>
                  <a:solidFill>
                    <a:srgbClr val="000000"/>
                  </a:solidFill>
                  <a:effectLst/>
                  <a:latin typeface="Arial" pitchFamily="34" charset="0"/>
                  <a:cs typeface="Arial" pitchFamily="34" charset="0"/>
                </a:rPr>
                <a:t>livret de l'enseignant * </a:t>
              </a:r>
              <a:r>
                <a:rPr kumimoji="0" lang="fr-FR" altLang="fr-FR" sz="1100" b="0" i="0" u="none" strike="noStrike" cap="none" normalizeH="0" baseline="0" dirty="0">
                  <a:ln>
                    <a:noFill/>
                  </a:ln>
                  <a:solidFill>
                    <a:srgbClr val="000000"/>
                  </a:solidFill>
                  <a:effectLst/>
                  <a:latin typeface="Arial" pitchFamily="34" charset="0"/>
                  <a:cs typeface="Arial" pitchFamily="34" charset="0"/>
                </a:rPr>
                <a:t>: une notice explicative pour les consignes de passation, les corrigés, les supports nécessaires à l’expression orale, le récapitulatif des capacités et connaissances évaluées.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Arial" pitchFamily="34" charset="0"/>
                  <a:cs typeface="Arial" pitchFamily="34" charset="0"/>
                </a:rPr>
                <a:t>	- des </a:t>
              </a:r>
              <a:r>
                <a:rPr kumimoji="0" lang="fr-FR" altLang="fr-FR" sz="1100" b="1" i="0" u="none" strike="noStrike" cap="none" normalizeH="0" baseline="0" dirty="0">
                  <a:ln>
                    <a:noFill/>
                  </a:ln>
                  <a:solidFill>
                    <a:srgbClr val="000000"/>
                  </a:solidFill>
                  <a:effectLst/>
                  <a:latin typeface="Arial" pitchFamily="34" charset="0"/>
                  <a:cs typeface="Arial" pitchFamily="34" charset="0"/>
                </a:rPr>
                <a:t>fichiers audio, </a:t>
              </a:r>
              <a:r>
                <a:rPr kumimoji="0" lang="fr-FR" altLang="fr-FR" sz="1100" b="0" i="0" u="none" strike="noStrike" cap="none" normalizeH="0" baseline="0" dirty="0">
                  <a:ln>
                    <a:noFill/>
                  </a:ln>
                  <a:solidFill>
                    <a:srgbClr val="000000"/>
                  </a:solidFill>
                  <a:effectLst/>
                  <a:latin typeface="Arial" pitchFamily="34" charset="0"/>
                  <a:cs typeface="Arial" pitchFamily="34" charset="0"/>
                </a:rPr>
                <a:t>disponibles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noProof="1">
                  <a:ln>
                    <a:noFill/>
                  </a:ln>
                  <a:solidFill>
                    <a:srgbClr val="000000"/>
                  </a:solidFill>
                  <a:effectLst/>
                  <a:latin typeface="Arial" pitchFamily="34" charset="0"/>
                  <a:cs typeface="Arial" pitchFamily="34" charset="0"/>
                </a:rPr>
                <a:t>►</a:t>
              </a:r>
              <a:r>
                <a:rPr kumimoji="0" lang="fr-FR" altLang="fr-FR" sz="1100" b="0" i="0" u="none" strike="noStrike" cap="none" normalizeH="0" baseline="0" dirty="0">
                  <a:ln>
                    <a:noFill/>
                  </a:ln>
                  <a:solidFill>
                    <a:srgbClr val="000000"/>
                  </a:solidFill>
                  <a:effectLst/>
                  <a:latin typeface="Arial" pitchFamily="34" charset="0"/>
                  <a:cs typeface="Arial" pitchFamily="34" charset="0"/>
                </a:rPr>
                <a:t> au </a:t>
              </a:r>
              <a:r>
                <a:rPr kumimoji="0" lang="fr-FR" altLang="fr-FR" sz="1100" b="0" i="0" u="sng" strike="noStrike" cap="none" normalizeH="0" baseline="0" dirty="0">
                  <a:ln>
                    <a:noFill/>
                  </a:ln>
                  <a:solidFill>
                    <a:srgbClr val="000000"/>
                  </a:solidFill>
                  <a:effectLst/>
                  <a:latin typeface="Arial" pitchFamily="34" charset="0"/>
                  <a:cs typeface="Arial" pitchFamily="34" charset="0"/>
                </a:rPr>
                <a:t>format mp3, sur l’espace Langues Vivantes Départemental</a:t>
              </a:r>
              <a:r>
                <a:rPr kumimoji="0" lang="fr-FR" altLang="fr-FR" sz="1100" b="0" i="0" u="none" strike="noStrike" cap="none" normalizeH="0" baseline="0" dirty="0">
                  <a:ln>
                    <a:noFill/>
                  </a:ln>
                  <a:solidFill>
                    <a:srgbClr val="000000"/>
                  </a:solidFill>
                  <a:effectLst/>
                  <a:latin typeface="Arial" pitchFamily="34" charset="0"/>
                  <a:cs typeface="Arial" pitchFamily="34" charset="0"/>
                </a:rPr>
                <a:t> du site de la Direction des Services Départementaux de l'Éducation Nationale de l’Orne :</a:t>
              </a:r>
              <a:endParaRPr kumimoji="0" lang="fr-FR" altLang="fr-FR" sz="1100" b="1"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Arial" pitchFamily="34" charset="0"/>
                  <a:cs typeface="Arial" pitchFamily="34" charset="0"/>
                </a:rPr>
                <a:t>(* les livrets sont également disponibles en téléchargement à l'adresse ci-dessus)</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6" name="Text Box 29"/>
            <p:cNvSpPr txBox="1">
              <a:spLocks noChangeArrowheads="1"/>
            </p:cNvSpPr>
            <p:nvPr/>
          </p:nvSpPr>
          <p:spPr bwMode="auto">
            <a:xfrm>
              <a:off x="108871893" y="105332426"/>
              <a:ext cx="2517503" cy="520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200" b="1" i="0" u="none" strike="noStrike" cap="none" normalizeH="0" baseline="0">
                  <a:ln>
                    <a:noFill/>
                  </a:ln>
                  <a:solidFill>
                    <a:srgbClr val="000000"/>
                  </a:solidFill>
                  <a:effectLst/>
                  <a:latin typeface="Arial" pitchFamily="34" charset="0"/>
                  <a:cs typeface="Arial" pitchFamily="34" charset="0"/>
                </a:rPr>
                <a:t>PRÉSENTATION</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27" name="Line 30"/>
            <p:cNvSpPr>
              <a:spLocks noChangeShapeType="1"/>
            </p:cNvSpPr>
            <p:nvPr/>
          </p:nvSpPr>
          <p:spPr bwMode="auto">
            <a:xfrm>
              <a:off x="106935623" y="105238352"/>
              <a:ext cx="64897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28" name="Line 31"/>
            <p:cNvSpPr>
              <a:spLocks noChangeShapeType="1"/>
            </p:cNvSpPr>
            <p:nvPr/>
          </p:nvSpPr>
          <p:spPr bwMode="auto">
            <a:xfrm>
              <a:off x="106935623" y="105995402"/>
              <a:ext cx="64897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pic>
          <p:nvPicPr>
            <p:cNvPr id="2080" name="Picture 32"/>
            <p:cNvPicPr preferRelativeResize="0">
              <a:picLocks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81078" y="105335406"/>
              <a:ext cx="972456" cy="607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81" name="Picture 33"/>
            <p:cNvPicPr preferRelativeResize="0">
              <a:picLocks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4048">
              <a:off x="107751074" y="105326578"/>
              <a:ext cx="919632" cy="61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9" name="Text Box 34"/>
            <p:cNvSpPr txBox="1">
              <a:spLocks noChangeArrowheads="1"/>
            </p:cNvSpPr>
            <p:nvPr/>
          </p:nvSpPr>
          <p:spPr bwMode="auto">
            <a:xfrm>
              <a:off x="108118785" y="114021301"/>
              <a:ext cx="3867150" cy="314325"/>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Arial" pitchFamily="34" charset="0"/>
                  <a:cs typeface="Arial" pitchFamily="34" charset="0"/>
                </a:rPr>
                <a:t>lien vers le site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grpSp>
          <p:nvGrpSpPr>
            <p:cNvPr id="30" name="Group 35"/>
            <p:cNvGrpSpPr>
              <a:grpSpLocks/>
            </p:cNvGrpSpPr>
            <p:nvPr/>
          </p:nvGrpSpPr>
          <p:grpSpPr bwMode="auto">
            <a:xfrm>
              <a:off x="107626275" y="114405052"/>
              <a:ext cx="5133854" cy="409819"/>
              <a:chOff x="104595575" y="114492600"/>
              <a:chExt cx="5133854" cy="409819"/>
            </a:xfrm>
          </p:grpSpPr>
          <p:pic>
            <p:nvPicPr>
              <p:cNvPr id="2084"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595575" y="114492600"/>
                <a:ext cx="4000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2" name="Text Box 37"/>
              <p:cNvSpPr txBox="1">
                <a:spLocks noChangeArrowheads="1"/>
              </p:cNvSpPr>
              <p:nvPr/>
            </p:nvSpPr>
            <p:spPr bwMode="auto">
              <a:xfrm>
                <a:off x="105057203" y="114518860"/>
                <a:ext cx="4672226" cy="383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Arial" pitchFamily="34" charset="0"/>
                    <a:cs typeface="Arial" pitchFamily="34" charset="0"/>
                  </a:rPr>
                  <a:t>Pour une question ou une demande de renseignements, vous pouvez adresser à tout moment un courrier électronique à : </a:t>
                </a:r>
                <a:r>
                  <a:rPr kumimoji="0" lang="fr-FR" altLang="fr-FR" sz="1000" b="0" i="1" u="none" strike="noStrike" cap="none" normalizeH="0" baseline="0">
                    <a:ln>
                      <a:noFill/>
                    </a:ln>
                    <a:solidFill>
                      <a:srgbClr val="000000"/>
                    </a:solidFill>
                    <a:effectLst/>
                    <a:latin typeface="Arial" pitchFamily="34" charset="0"/>
                    <a:cs typeface="Arial" pitchFamily="34" charset="0"/>
                  </a:rPr>
                  <a:t>                     @ac-caen.fr</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grpSp>
        <p:sp>
          <p:nvSpPr>
            <p:cNvPr id="31" name="Text Box 38"/>
            <p:cNvSpPr txBox="1">
              <a:spLocks noChangeArrowheads="1"/>
            </p:cNvSpPr>
            <p:nvPr/>
          </p:nvSpPr>
          <p:spPr bwMode="auto">
            <a:xfrm>
              <a:off x="106851771" y="106128719"/>
              <a:ext cx="6660000" cy="5879248"/>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Arial" pitchFamily="34" charset="0"/>
                  <a:cs typeface="Arial" pitchFamily="34" charset="0"/>
                </a:rPr>
                <a:t>Chers collègues,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Arial" pitchFamily="34" charset="0"/>
                  <a:cs typeface="Arial" pitchFamily="34" charset="0"/>
                </a:rPr>
                <a:t>À la fin du cycle 3, les élèves devront avoir acquis le niveau A1 et 2 compétences du niveau A2 du Cadre Européen Commun de Référence.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Arial" pitchFamily="34" charset="0"/>
                  <a:cs typeface="Arial" pitchFamily="34" charset="0"/>
                </a:rPr>
                <a:t>Afin de vous accompagner dans la validation obligatoire du niveau A1, le groupe départemental Langues Vivantes met à la disposition des écoles un protocole d'aide à l'évaluation des 5 compétences langagières du CECRL en Anglais.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Arial" pitchFamily="34" charset="0"/>
                  <a:cs typeface="Arial" pitchFamily="34" charset="0"/>
                </a:rPr>
                <a:t> Cet outil est conçu pour vous aider. Il peut être utilisé partiellement ou dans sa totalité. Pour éviter une surcharge de travail d'évaluations en fin d'année, nous vous suggérons de répartir la validation des items du livret sur le second semestre (en cohérence avec votre progression et en fonction du rythme d'apprentissage de vos élèves).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Arial" pitchFamily="34" charset="0"/>
                  <a:cs typeface="Arial" pitchFamily="34" charset="0"/>
                </a:rPr>
                <a:t>Un temps de remédiation  en fin d'année peut être envisagé pour les items non validés.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Arial" pitchFamily="34" charset="0"/>
                  <a:cs typeface="Arial" pitchFamily="34" charset="0"/>
                </a:rPr>
                <a:t>Vous trouverez quelques pistes de pratiques en annexe de ce livre de l’enseignant. Elles permettent la mise en œuvre d’une démarche actionnelle et favorisent l’acquisition de ces compétences. </a:t>
              </a:r>
              <a:r>
                <a:rPr kumimoji="0" lang="fr-FR" altLang="fr-FR" sz="1000" b="1" i="0" u="none" strike="noStrike" cap="none" normalizeH="0" baseline="0" dirty="0">
                  <a:ln>
                    <a:noFill/>
                  </a:ln>
                  <a:solidFill>
                    <a:srgbClr val="000000"/>
                  </a:solidFill>
                  <a:effectLst/>
                  <a:latin typeface="Arial" pitchFamily="34" charset="0"/>
                  <a:cs typeface="Arial" pitchFamily="34" charset="0"/>
                </a:rPr>
                <a:t>Réalisées de manière régulière</a:t>
              </a:r>
              <a:r>
                <a:rPr kumimoji="0" lang="fr-FR" altLang="fr-FR" sz="1000" b="0" i="0" u="none" strike="noStrike" cap="none" normalizeH="0" baseline="0" dirty="0">
                  <a:ln>
                    <a:noFill/>
                  </a:ln>
                  <a:solidFill>
                    <a:srgbClr val="000000"/>
                  </a:solidFill>
                  <a:effectLst/>
                  <a:latin typeface="Arial" pitchFamily="34" charset="0"/>
                  <a:cs typeface="Arial" pitchFamily="34" charset="0"/>
                </a:rPr>
                <a:t>, elles permettront aux élèves d’acquérir le niveau A1 du CECRL. (Voir fiche de validation jointe.)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fr-FR" sz="1000" b="0" i="0" u="none" strike="noStrike" cap="none" normalizeH="0" baseline="0" dirty="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Arial" pitchFamily="34" charset="0"/>
                  <a:cs typeface="Arial" pitchFamily="34" charset="0"/>
                </a:rPr>
                <a:t>Une progression </a:t>
              </a:r>
              <a:r>
                <a:rPr kumimoji="0" lang="fr-FR" altLang="fr-FR" sz="1000" b="0" i="0" u="none" strike="noStrike" cap="none" normalizeH="0" baseline="0" dirty="0" err="1">
                  <a:ln>
                    <a:noFill/>
                  </a:ln>
                  <a:solidFill>
                    <a:srgbClr val="000000"/>
                  </a:solidFill>
                  <a:effectLst/>
                  <a:latin typeface="Arial" pitchFamily="34" charset="0"/>
                  <a:cs typeface="Arial" pitchFamily="34" charset="0"/>
                </a:rPr>
                <a:t>spiralaire</a:t>
              </a:r>
              <a:r>
                <a:rPr kumimoji="0" lang="fr-FR" altLang="fr-FR" sz="1000" b="0" i="0" u="none" strike="noStrike" cap="none" normalizeH="0" baseline="0" dirty="0">
                  <a:ln>
                    <a:noFill/>
                  </a:ln>
                  <a:solidFill>
                    <a:srgbClr val="000000"/>
                  </a:solidFill>
                  <a:effectLst/>
                  <a:latin typeface="Arial" pitchFamily="34" charset="0"/>
                  <a:cs typeface="Arial" pitchFamily="34" charset="0"/>
                </a:rPr>
                <a:t> nous semble la plus adaptée pour </a:t>
              </a:r>
              <a:r>
                <a:rPr kumimoji="0" lang="fr-FR" altLang="fr-FR" sz="1000" b="0" i="0" u="sng" strike="noStrike" cap="none" normalizeH="0" baseline="0" dirty="0">
                  <a:ln>
                    <a:noFill/>
                  </a:ln>
                  <a:solidFill>
                    <a:srgbClr val="000000"/>
                  </a:solidFill>
                  <a:effectLst/>
                  <a:latin typeface="Arial" pitchFamily="34" charset="0"/>
                  <a:cs typeface="Arial" pitchFamily="34" charset="0"/>
                </a:rPr>
                <a:t>réactiver et réinvestir les connaissances et compétences</a:t>
              </a:r>
              <a:r>
                <a:rPr kumimoji="0" lang="fr-FR" altLang="fr-FR" sz="1000" b="0" i="0" u="none" strike="noStrike" cap="none" normalizeH="0" baseline="0" dirty="0">
                  <a:ln>
                    <a:noFill/>
                  </a:ln>
                  <a:solidFill>
                    <a:srgbClr val="000000"/>
                  </a:solidFill>
                  <a:effectLst/>
                  <a:latin typeface="Arial" pitchFamily="34" charset="0"/>
                  <a:cs typeface="Arial" pitchFamily="34" charset="0"/>
                </a:rPr>
                <a:t> acquises tout au long du cycle.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fr-FR" sz="1000" b="0" i="0" u="none" strike="noStrike" cap="none" normalizeH="0" baseline="0" dirty="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Arial" pitchFamily="34" charset="0"/>
                  <a:cs typeface="Arial" pitchFamily="34" charset="0"/>
                </a:rPr>
                <a:t>Vous pourrez donc </a:t>
              </a:r>
              <a:r>
                <a:rPr kumimoji="0" lang="fr-FR" altLang="fr-FR" sz="1000" b="0" i="0" u="none" strike="noStrike" cap="none" normalizeH="0" baseline="0" dirty="0">
                  <a:ln>
                    <a:noFill/>
                  </a:ln>
                  <a:solidFill>
                    <a:srgbClr val="000000"/>
                  </a:solidFill>
                  <a:effectLst/>
                  <a:latin typeface="Arial Rounded MT Bold" pitchFamily="34" charset="0"/>
                  <a:cs typeface="Arial" pitchFamily="34" charset="0"/>
                </a:rPr>
                <a:t>entraîner régulièrement vos élèves à</a:t>
              </a:r>
              <a:r>
                <a:rPr kumimoji="0" lang="fr-FR" altLang="fr-FR" sz="1000" b="0" i="0" u="none" strike="noStrike" cap="none" normalizeH="0" baseline="0" dirty="0">
                  <a:ln>
                    <a:noFill/>
                  </a:ln>
                  <a:solidFill>
                    <a:srgbClr val="00000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Arial" pitchFamily="34" charset="0"/>
                  <a:cs typeface="Arial" pitchFamily="34" charset="0"/>
                </a:rPr>
                <a:t>- effectuer des </a:t>
              </a:r>
              <a:r>
                <a:rPr kumimoji="0" lang="fr-FR" altLang="fr-FR" sz="1000" b="0" i="0" u="sng" strike="noStrike" cap="none" normalizeH="0" baseline="0" dirty="0">
                  <a:ln>
                    <a:noFill/>
                  </a:ln>
                  <a:solidFill>
                    <a:srgbClr val="000000"/>
                  </a:solidFill>
                  <a:effectLst/>
                  <a:latin typeface="Arial" pitchFamily="34" charset="0"/>
                  <a:cs typeface="Arial" pitchFamily="34" charset="0"/>
                </a:rPr>
                <a:t>tâches d’écoute</a:t>
              </a:r>
              <a:r>
                <a:rPr kumimoji="0" lang="fr-FR" altLang="fr-FR" sz="1000" b="0" i="0" u="none" strike="noStrike" cap="none" normalizeH="0" baseline="0" dirty="0">
                  <a:ln>
                    <a:noFill/>
                  </a:ln>
                  <a:solidFill>
                    <a:srgbClr val="000000"/>
                  </a:solidFill>
                  <a:effectLst/>
                  <a:latin typeface="Arial" pitchFamily="34" charset="0"/>
                  <a:cs typeface="Arial" pitchFamily="34" charset="0"/>
                </a:rPr>
                <a:t> de compréhension de plus en plus fines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Arial" pitchFamily="34" charset="0"/>
                  <a:cs typeface="Arial" pitchFamily="34" charset="0"/>
                </a:rPr>
                <a:t>- </a:t>
              </a:r>
              <a:r>
                <a:rPr kumimoji="0" lang="fr-FR" altLang="fr-FR" sz="1000" b="0" i="0" u="sng" strike="noStrike" cap="none" normalizeH="0" baseline="0" dirty="0">
                  <a:ln>
                    <a:noFill/>
                  </a:ln>
                  <a:solidFill>
                    <a:srgbClr val="000000"/>
                  </a:solidFill>
                  <a:effectLst/>
                  <a:latin typeface="Arial" pitchFamily="34" charset="0"/>
                  <a:cs typeface="Arial" pitchFamily="34" charset="0"/>
                </a:rPr>
                <a:t>lire pour comprendre</a:t>
              </a:r>
              <a:r>
                <a:rPr kumimoji="0" lang="fr-FR" altLang="fr-FR" sz="1000" b="0" i="0" u="none" strike="noStrike" cap="none" normalizeH="0" baseline="0" dirty="0">
                  <a:ln>
                    <a:noFill/>
                  </a:ln>
                  <a:solidFill>
                    <a:srgbClr val="000000"/>
                  </a:solidFill>
                  <a:effectLst/>
                  <a:latin typeface="Arial" pitchFamily="34" charset="0"/>
                  <a:cs typeface="Arial" pitchFamily="34" charset="0"/>
                </a:rPr>
                <a:t> des énoncés et textes simples (différents supports)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Arial" pitchFamily="34" charset="0"/>
                  <a:cs typeface="Arial" pitchFamily="34" charset="0"/>
                </a:rPr>
                <a:t>- </a:t>
              </a:r>
              <a:r>
                <a:rPr kumimoji="0" lang="fr-FR" altLang="fr-FR" sz="1000" b="0" i="0" u="sng" strike="noStrike" cap="none" normalizeH="0" baseline="0" dirty="0">
                  <a:ln>
                    <a:noFill/>
                  </a:ln>
                  <a:solidFill>
                    <a:srgbClr val="000000"/>
                  </a:solidFill>
                  <a:effectLst/>
                  <a:latin typeface="Arial" pitchFamily="34" charset="0"/>
                  <a:cs typeface="Arial" pitchFamily="34" charset="0"/>
                </a:rPr>
                <a:t>parler en continu et en interaction</a:t>
              </a:r>
              <a:r>
                <a:rPr kumimoji="0" lang="fr-FR" altLang="fr-FR" sz="1000" b="0" i="0" u="none" strike="noStrike" cap="none" normalizeH="0" baseline="0" dirty="0">
                  <a:ln>
                    <a:noFill/>
                  </a:ln>
                  <a:solidFill>
                    <a:srgbClr val="000000"/>
                  </a:solidFill>
                  <a:effectLst/>
                  <a:latin typeface="Arial" pitchFamily="34" charset="0"/>
                  <a:cs typeface="Arial" pitchFamily="34" charset="0"/>
                </a:rPr>
                <a:t> par le biais de </a:t>
              </a:r>
              <a:r>
                <a:rPr kumimoji="0" lang="fr-FR" altLang="fr-FR" sz="1000" b="1" i="0" u="none" strike="noStrike" cap="none" normalizeH="0" baseline="0" dirty="0">
                  <a:ln>
                    <a:noFill/>
                  </a:ln>
                  <a:solidFill>
                    <a:srgbClr val="000000"/>
                  </a:solidFill>
                  <a:effectLst/>
                  <a:latin typeface="Arial" pitchFamily="34" charset="0"/>
                  <a:cs typeface="Arial" pitchFamily="34" charset="0"/>
                </a:rPr>
                <a:t>jeux de rôles</a:t>
              </a:r>
              <a:r>
                <a:rPr kumimoji="0" lang="fr-FR" altLang="fr-FR" sz="1000" b="0" i="0" u="none" strike="noStrike" cap="none" normalizeH="0" baseline="0" dirty="0">
                  <a:ln>
                    <a:noFill/>
                  </a:ln>
                  <a:solidFill>
                    <a:srgbClr val="000000"/>
                  </a:solidFill>
                  <a:effectLst/>
                  <a:latin typeface="Arial" pitchFamily="34" charset="0"/>
                  <a:cs typeface="Arial" pitchFamily="34" charset="0"/>
                </a:rPr>
                <a:t> (saynète, </a:t>
              </a:r>
              <a:r>
                <a:rPr kumimoji="0" lang="fr-FR" altLang="fr-FR" sz="1000" b="0" i="0" u="none" strike="noStrike" cap="none" normalizeH="0" baseline="0" dirty="0" err="1">
                  <a:ln>
                    <a:noFill/>
                  </a:ln>
                  <a:solidFill>
                    <a:srgbClr val="000000"/>
                  </a:solidFill>
                  <a:effectLst/>
                  <a:latin typeface="Arial" pitchFamily="34" charset="0"/>
                  <a:cs typeface="Arial" pitchFamily="34" charset="0"/>
                </a:rPr>
                <a:t>cluedo</a:t>
              </a:r>
              <a:r>
                <a:rPr kumimoji="0" lang="fr-FR" altLang="fr-FR" sz="1000" b="0" i="0" u="none" strike="noStrike" cap="none" normalizeH="0" baseline="0" dirty="0">
                  <a:ln>
                    <a:noFill/>
                  </a:ln>
                  <a:solidFill>
                    <a:srgbClr val="000000"/>
                  </a:solidFill>
                  <a:effectLst/>
                  <a:latin typeface="Arial" pitchFamily="34" charset="0"/>
                  <a:cs typeface="Arial" pitchFamily="34" charset="0"/>
                </a:rPr>
                <a:t>, commerçant, correspondance…) mais aussi de </a:t>
              </a:r>
              <a:r>
                <a:rPr kumimoji="0" lang="fr-FR" altLang="fr-FR" sz="1000" b="1" i="0" u="none" strike="noStrike" cap="none" normalizeH="0" baseline="0" dirty="0">
                  <a:ln>
                    <a:noFill/>
                  </a:ln>
                  <a:solidFill>
                    <a:srgbClr val="000000"/>
                  </a:solidFill>
                  <a:effectLst/>
                  <a:latin typeface="Arial" pitchFamily="34" charset="0"/>
                  <a:cs typeface="Arial" pitchFamily="34" charset="0"/>
                </a:rPr>
                <a:t>jeux à règles</a:t>
              </a:r>
              <a:r>
                <a:rPr kumimoji="0" lang="fr-FR" altLang="fr-FR" sz="1000" b="0" i="0" u="none" strike="noStrike" cap="none" normalizeH="0" baseline="0" dirty="0">
                  <a:ln>
                    <a:noFill/>
                  </a:ln>
                  <a:solidFill>
                    <a:srgbClr val="000000"/>
                  </a:solidFill>
                  <a:effectLst/>
                  <a:latin typeface="Arial" pitchFamily="34" charset="0"/>
                  <a:cs typeface="Arial" pitchFamily="34" charset="0"/>
                </a:rPr>
                <a:t> pour privilégier la spontanéité ainsi que la formulation de questions et de réponses. Ces jeux favoriseront l’utilisation en situation de structures de plus en plus complexes.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Arial" pitchFamily="34" charset="0"/>
                  <a:cs typeface="Arial" pitchFamily="34" charset="0"/>
                </a:rPr>
                <a:t>- </a:t>
              </a:r>
              <a:r>
                <a:rPr kumimoji="0" lang="fr-FR" altLang="fr-FR" sz="1000" b="0" i="0" u="sng" strike="noStrike" cap="none" normalizeH="0" baseline="0" dirty="0">
                  <a:ln>
                    <a:noFill/>
                  </a:ln>
                  <a:solidFill>
                    <a:srgbClr val="000000"/>
                  </a:solidFill>
                  <a:effectLst/>
                  <a:latin typeface="Arial" pitchFamily="34" charset="0"/>
                  <a:cs typeface="Arial" pitchFamily="34" charset="0"/>
                </a:rPr>
                <a:t>écrire </a:t>
              </a:r>
              <a:r>
                <a:rPr kumimoji="0" lang="fr-FR" altLang="fr-FR" sz="1000" b="0" i="0" u="none" strike="noStrike" cap="none" normalizeH="0" baseline="0" dirty="0">
                  <a:ln>
                    <a:noFill/>
                  </a:ln>
                  <a:solidFill>
                    <a:srgbClr val="000000"/>
                  </a:solidFill>
                  <a:effectLst/>
                  <a:latin typeface="Arial" pitchFamily="34" charset="0"/>
                  <a:cs typeface="Arial" pitchFamily="34" charset="0"/>
                </a:rPr>
                <a:t>de manière autonome et/ou </a:t>
              </a:r>
              <a:r>
                <a:rPr kumimoji="0" lang="fr-FR" altLang="fr-FR" sz="1000" b="0" i="0" u="sng" strike="noStrike" cap="none" normalizeH="0" baseline="0" dirty="0">
                  <a:ln>
                    <a:noFill/>
                  </a:ln>
                  <a:solidFill>
                    <a:srgbClr val="000000"/>
                  </a:solidFill>
                  <a:effectLst/>
                  <a:latin typeface="Arial" pitchFamily="34" charset="0"/>
                  <a:cs typeface="Arial" pitchFamily="34" charset="0"/>
                </a:rPr>
                <a:t>avec des aides appropriées</a:t>
              </a:r>
              <a:r>
                <a:rPr kumimoji="0" lang="fr-FR" altLang="fr-FR" sz="1000" b="0" i="0" u="none" strike="noStrike" cap="none" normalizeH="0" baseline="0" dirty="0">
                  <a:ln>
                    <a:noFill/>
                  </a:ln>
                  <a:solidFill>
                    <a:srgbClr val="00000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fr-FR" sz="1000" b="0" i="0" u="none" strike="noStrike" cap="none" normalizeH="0" baseline="0" dirty="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altLang="fr-FR" sz="1000" b="0" i="0" u="none" strike="noStrike" cap="none" normalizeH="0" baseline="0" dirty="0">
                  <a:ln>
                    <a:noFill/>
                  </a:ln>
                  <a:solidFill>
                    <a:srgbClr val="000000"/>
                  </a:solidFill>
                  <a:effectLst/>
                  <a:latin typeface="Arial" pitchFamily="34" charset="0"/>
                  <a:cs typeface="Arial" pitchFamily="34" charset="0"/>
                </a:rPr>
                <a:t>Toutes ces compétences peuvent être aussi travaillées à partir des albums de jeunesse.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altLang="fr-FR" sz="1000" b="0" i="0" u="none" strike="noStrike" cap="none" normalizeH="0" baseline="0" dirty="0">
                  <a:ln>
                    <a:noFill/>
                  </a:ln>
                  <a:solidFill>
                    <a:srgbClr val="000000"/>
                  </a:solidFill>
                  <a:effectLst/>
                  <a:latin typeface="Arial" pitchFamily="34" charset="0"/>
                  <a:cs typeface="Arial" pitchFamily="34" charset="0"/>
                </a:rPr>
                <a:t>Des outils pour accompagner vos pratiques sont disponibles sur les sites départemental et académique.</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42" name="Group 51"/>
          <p:cNvGrpSpPr>
            <a:grpSpLocks/>
          </p:cNvGrpSpPr>
          <p:nvPr/>
        </p:nvGrpSpPr>
        <p:grpSpPr bwMode="auto">
          <a:xfrm>
            <a:off x="179660" y="107504"/>
            <a:ext cx="6489700" cy="757237"/>
            <a:chOff x="106935623" y="105238352"/>
            <a:chExt cx="6489700" cy="757050"/>
          </a:xfrm>
        </p:grpSpPr>
        <p:sp>
          <p:nvSpPr>
            <p:cNvPr id="43" name="Text Box 52"/>
            <p:cNvSpPr txBox="1">
              <a:spLocks noChangeArrowheads="1"/>
            </p:cNvSpPr>
            <p:nvPr/>
          </p:nvSpPr>
          <p:spPr bwMode="auto">
            <a:xfrm>
              <a:off x="108871893" y="105332426"/>
              <a:ext cx="2517503" cy="520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200" b="1" i="0" u="none" strike="noStrike" cap="none" normalizeH="0" baseline="0">
                  <a:ln>
                    <a:noFill/>
                  </a:ln>
                  <a:solidFill>
                    <a:srgbClr val="000000"/>
                  </a:solidFill>
                  <a:effectLst/>
                  <a:latin typeface="Arial" pitchFamily="34" charset="0"/>
                  <a:cs typeface="Arial" pitchFamily="34" charset="0"/>
                </a:rPr>
                <a:t>PRÉSENTATION</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44" name="Line 53"/>
            <p:cNvSpPr>
              <a:spLocks noChangeShapeType="1"/>
            </p:cNvSpPr>
            <p:nvPr/>
          </p:nvSpPr>
          <p:spPr bwMode="auto">
            <a:xfrm>
              <a:off x="106935623" y="105238352"/>
              <a:ext cx="64897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45" name="Line 54"/>
            <p:cNvSpPr>
              <a:spLocks noChangeShapeType="1"/>
            </p:cNvSpPr>
            <p:nvPr/>
          </p:nvSpPr>
          <p:spPr bwMode="auto">
            <a:xfrm>
              <a:off x="106935623" y="105995402"/>
              <a:ext cx="64897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pic>
          <p:nvPicPr>
            <p:cNvPr id="2103" name="Picture 55"/>
            <p:cNvPicPr preferRelativeResize="0">
              <a:picLocks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81078" y="105335406"/>
              <a:ext cx="808141" cy="517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104" name="Picture 56"/>
            <p:cNvPicPr preferRelativeResize="0">
              <a:picLocks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475952">
              <a:off x="107749743" y="105326555"/>
              <a:ext cx="922294" cy="543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46" name="Rectangle 45"/>
          <p:cNvSpPr/>
          <p:nvPr/>
        </p:nvSpPr>
        <p:spPr>
          <a:xfrm>
            <a:off x="179660" y="813058"/>
            <a:ext cx="6489700" cy="6063198"/>
          </a:xfrm>
          <a:prstGeom prst="rect">
            <a:avLst/>
          </a:prstGeom>
        </p:spPr>
        <p:txBody>
          <a:bodyPr wrap="square">
            <a:spAutoFit/>
          </a:bodyPr>
          <a:lstStyle/>
          <a:p>
            <a:r>
              <a:rPr lang="fr-FR" sz="1200" dirty="0"/>
              <a:t>Chers collègues,</a:t>
            </a:r>
          </a:p>
          <a:p>
            <a:pPr algn="just"/>
            <a:r>
              <a:rPr lang="fr-FR" sz="1200" dirty="0"/>
              <a:t>À la fin du cycle 3, les élèves devront avoir acquis le niveau A1 et deux compétences du niveau A2 du Cadre Européen Commun de Référence.</a:t>
            </a:r>
          </a:p>
          <a:p>
            <a:pPr algn="just"/>
            <a:r>
              <a:rPr lang="fr-FR" sz="1200" dirty="0"/>
              <a:t>Afin de vous accompagner dans la validation obligatoire du niveau A1, le groupe départemental Langues Vivantes met à la disposition des écoles un protocole d'aide à l'évaluation des 5 compétences langagières du CECRL en Anglais.</a:t>
            </a:r>
          </a:p>
          <a:p>
            <a:pPr algn="just"/>
            <a:r>
              <a:rPr lang="fr-FR" sz="1200" dirty="0"/>
              <a:t> Cet outil est conçu pour vous aider. Il peut être utilisé partiellement ou dans sa totalité. Pour éviter une surcharge de travail d'évaluations en fin d'année, nous vous suggérons de répartir la validation des items du livret sur le second semestre (en cohérence avec votre progression et en fonction du rythme d'apprentissage de vos élèves).</a:t>
            </a:r>
          </a:p>
          <a:p>
            <a:pPr algn="just"/>
            <a:r>
              <a:rPr lang="fr-FR" sz="1200" dirty="0"/>
              <a:t>Un temps de remédiation  en fin d'année peut être envisagé pour les items non validés.</a:t>
            </a:r>
          </a:p>
          <a:p>
            <a:pPr algn="just"/>
            <a:r>
              <a:rPr lang="fr-FR" sz="1200" dirty="0"/>
              <a:t>Vous trouverez quelques pistes de pratiques en annexe de ce livret de l’enseignant. Elles permettent la mise en œuvre d’une démarche actionnelle et favorisent l’acquisition de ces compétences. </a:t>
            </a:r>
            <a:r>
              <a:rPr lang="fr-FR" sz="1200" b="1" dirty="0"/>
              <a:t>Réalisées de manière régulière</a:t>
            </a:r>
            <a:r>
              <a:rPr lang="fr-FR" sz="1200" dirty="0"/>
              <a:t>, elles permettront aux élèves d’acquérir le niveau A1 du CECRL. (Voir fiche de validation jointe.) </a:t>
            </a:r>
          </a:p>
          <a:p>
            <a:r>
              <a:rPr lang="fr-FR" sz="1000" dirty="0"/>
              <a:t> </a:t>
            </a:r>
          </a:p>
          <a:p>
            <a:r>
              <a:rPr lang="fr-FR" sz="1200" dirty="0"/>
              <a:t>Une progression </a:t>
            </a:r>
            <a:r>
              <a:rPr lang="fr-FR" sz="1200" dirty="0" err="1"/>
              <a:t>spiralaire</a:t>
            </a:r>
            <a:r>
              <a:rPr lang="fr-FR" sz="1200" dirty="0"/>
              <a:t> nous semble la plus adaptée pour </a:t>
            </a:r>
            <a:r>
              <a:rPr lang="fr-FR" sz="1200" u="sng" dirty="0"/>
              <a:t>réactiver et réinvestir les connaissances et compétences</a:t>
            </a:r>
            <a:r>
              <a:rPr lang="fr-FR" sz="1200" dirty="0"/>
              <a:t> acquises tout au long du cycle. </a:t>
            </a:r>
          </a:p>
          <a:p>
            <a:r>
              <a:rPr lang="fr-FR" sz="1200" dirty="0"/>
              <a:t> </a:t>
            </a:r>
          </a:p>
          <a:p>
            <a:r>
              <a:rPr lang="fr-FR" sz="1200" dirty="0"/>
              <a:t>Vous pourrez donc entraîner régulièrement vos élèves à :</a:t>
            </a:r>
          </a:p>
          <a:p>
            <a:r>
              <a:rPr lang="fr-FR" sz="1200" dirty="0"/>
              <a:t>- effectuer des </a:t>
            </a:r>
            <a:r>
              <a:rPr lang="fr-FR" sz="1200" u="sng" dirty="0"/>
              <a:t>tâches d’écoute</a:t>
            </a:r>
            <a:r>
              <a:rPr lang="fr-FR" sz="1200" dirty="0"/>
              <a:t> de compréhension de plus en plus fines</a:t>
            </a:r>
          </a:p>
          <a:p>
            <a:r>
              <a:rPr lang="fr-FR" sz="1200" dirty="0"/>
              <a:t>- </a:t>
            </a:r>
            <a:r>
              <a:rPr lang="fr-FR" sz="1200" u="sng" dirty="0"/>
              <a:t>lire pour comprendre</a:t>
            </a:r>
            <a:r>
              <a:rPr lang="fr-FR" sz="1200" dirty="0"/>
              <a:t> des énoncés et textes simples (différents supports)</a:t>
            </a:r>
          </a:p>
          <a:p>
            <a:pPr algn="just"/>
            <a:r>
              <a:rPr lang="fr-FR" sz="1200" dirty="0"/>
              <a:t>- </a:t>
            </a:r>
            <a:r>
              <a:rPr lang="fr-FR" sz="1200" u="sng" dirty="0"/>
              <a:t>parler en continu et en interaction</a:t>
            </a:r>
            <a:r>
              <a:rPr lang="fr-FR" sz="1200" dirty="0"/>
              <a:t> par le biais de </a:t>
            </a:r>
            <a:r>
              <a:rPr lang="fr-FR" sz="1200" b="1" dirty="0"/>
              <a:t>jeux de rôles</a:t>
            </a:r>
            <a:r>
              <a:rPr lang="fr-FR" sz="1200" dirty="0"/>
              <a:t> (saynète, </a:t>
            </a:r>
            <a:r>
              <a:rPr lang="fr-FR" sz="1200" dirty="0" err="1"/>
              <a:t>cluedo</a:t>
            </a:r>
            <a:r>
              <a:rPr lang="fr-FR" sz="1200" dirty="0"/>
              <a:t>, commerçant, correspondance…) mais aussi de </a:t>
            </a:r>
            <a:r>
              <a:rPr lang="fr-FR" sz="1200" b="1" dirty="0"/>
              <a:t>jeux à règles</a:t>
            </a:r>
            <a:r>
              <a:rPr lang="fr-FR" sz="1200" dirty="0"/>
              <a:t> pour privilégier la spontanéité ainsi que la formulation de questions et de réponses. Ces jeux favoriseront l’utilisation en situation de structures de plus en plus complexes.</a:t>
            </a:r>
          </a:p>
          <a:p>
            <a:r>
              <a:rPr lang="fr-FR" sz="1200" dirty="0"/>
              <a:t>- </a:t>
            </a:r>
            <a:r>
              <a:rPr lang="fr-FR" sz="1200" u="sng" dirty="0"/>
              <a:t>écrire </a:t>
            </a:r>
            <a:r>
              <a:rPr lang="fr-FR" sz="1200" dirty="0"/>
              <a:t>de manière autonome et/ou </a:t>
            </a:r>
            <a:r>
              <a:rPr lang="fr-FR" sz="1200" u="sng" dirty="0"/>
              <a:t>avec des aides appropriées</a:t>
            </a:r>
            <a:r>
              <a:rPr lang="fr-FR" sz="1200" dirty="0"/>
              <a:t>.</a:t>
            </a:r>
          </a:p>
          <a:p>
            <a:r>
              <a:rPr lang="fr-FR" sz="1200" dirty="0"/>
              <a:t> </a:t>
            </a:r>
            <a:endParaRPr lang="fr-FR" sz="600" dirty="0"/>
          </a:p>
          <a:p>
            <a:r>
              <a:rPr lang="fr-FR" sz="1200" dirty="0"/>
              <a:t>Toutes ces compétences peuvent être aussi travaillées à partir des albums de jeunesse. </a:t>
            </a:r>
          </a:p>
          <a:p>
            <a:r>
              <a:rPr lang="fr-FR" sz="1200" dirty="0"/>
              <a:t>Des outils pour accompagner vos pratiques sont disponibles sur les sites départemental et académique.</a:t>
            </a:r>
          </a:p>
          <a:p>
            <a:r>
              <a:rPr lang="fr-FR" sz="1600" dirty="0"/>
              <a:t> </a:t>
            </a:r>
          </a:p>
        </p:txBody>
      </p:sp>
      <p:sp>
        <p:nvSpPr>
          <p:cNvPr id="47" name="Rectangle 46"/>
          <p:cNvSpPr/>
          <p:nvPr/>
        </p:nvSpPr>
        <p:spPr>
          <a:xfrm>
            <a:off x="908720" y="6724484"/>
            <a:ext cx="5477098" cy="16773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1100" u="sng" dirty="0"/>
              <a:t>Le matériel d'évaluation comprend :</a:t>
            </a:r>
            <a:endParaRPr lang="fr-FR" sz="1100" dirty="0"/>
          </a:p>
          <a:p>
            <a:r>
              <a:rPr lang="fr-FR" sz="1100" dirty="0"/>
              <a:t> </a:t>
            </a:r>
          </a:p>
          <a:p>
            <a:r>
              <a:rPr lang="fr-FR" sz="1100" dirty="0"/>
              <a:t>	- un </a:t>
            </a:r>
            <a:r>
              <a:rPr lang="fr-FR" sz="1100" b="1" dirty="0"/>
              <a:t>livret</a:t>
            </a:r>
            <a:r>
              <a:rPr lang="fr-FR" sz="1100" dirty="0"/>
              <a:t> </a:t>
            </a:r>
            <a:r>
              <a:rPr lang="fr-FR" sz="1100" b="1" dirty="0"/>
              <a:t>de l'élève *</a:t>
            </a:r>
            <a:endParaRPr lang="fr-FR" sz="1100" dirty="0"/>
          </a:p>
          <a:p>
            <a:r>
              <a:rPr lang="fr-FR" sz="1100" dirty="0"/>
              <a:t> 	- un </a:t>
            </a:r>
            <a:r>
              <a:rPr lang="fr-FR" sz="1100" b="1" dirty="0"/>
              <a:t>livret de l'enseignant * </a:t>
            </a:r>
            <a:r>
              <a:rPr lang="fr-FR" sz="1100" dirty="0"/>
              <a:t>: une notice explicative pour les consignes de passation, les corrigés, les supports nécessaires à l’expression orale, le récapitulatif des capacités et connaissances évaluées.</a:t>
            </a:r>
          </a:p>
          <a:p>
            <a:r>
              <a:rPr lang="fr-FR" sz="1100" dirty="0"/>
              <a:t> 	- des </a:t>
            </a:r>
            <a:r>
              <a:rPr lang="fr-FR" sz="1100" b="1" dirty="0"/>
              <a:t>fichiers audio, </a:t>
            </a:r>
            <a:r>
              <a:rPr lang="fr-FR" sz="1100" dirty="0"/>
              <a:t>disponibles : au format mp3.  </a:t>
            </a:r>
          </a:p>
          <a:p>
            <a:endParaRPr lang="fr-FR" sz="400" dirty="0"/>
          </a:p>
          <a:p>
            <a:pPr fontAlgn="ctr"/>
            <a:r>
              <a:rPr lang="fr-FR" sz="1100" b="1" dirty="0"/>
              <a:t>Le matériel d’évaluation est disponible en téléchargement à l'adresse : </a:t>
            </a:r>
            <a:endParaRPr lang="fr-FR" sz="1100" dirty="0"/>
          </a:p>
          <a:p>
            <a:pPr fontAlgn="ctr"/>
            <a:r>
              <a:rPr lang="fr-FR" sz="1100" dirty="0"/>
              <a:t>https://www.ac-caen.fr/dsden50/discip/</a:t>
            </a:r>
            <a:r>
              <a:rPr lang="fr-FR" sz="1100" b="1" dirty="0"/>
              <a:t>languesvivantes</a:t>
            </a:r>
            <a:r>
              <a:rPr lang="fr-FR" sz="1100" dirty="0"/>
              <a:t>/</a:t>
            </a:r>
          </a:p>
        </p:txBody>
      </p:sp>
      <p:sp>
        <p:nvSpPr>
          <p:cNvPr id="2" name="Espace réservé du numéro de diapositive 1"/>
          <p:cNvSpPr>
            <a:spLocks noGrp="1"/>
          </p:cNvSpPr>
          <p:nvPr>
            <p:ph type="sldNum" sz="quarter" idx="12"/>
          </p:nvPr>
        </p:nvSpPr>
        <p:spPr/>
        <p:txBody>
          <a:bodyPr/>
          <a:lstStyle/>
          <a:p>
            <a:fld id="{DBAB73B4-6AB0-47B7-A406-AA32CF40EA9C}" type="slidenum">
              <a:rPr lang="fr-FR" smtClean="0"/>
              <a:t>2</a:t>
            </a:fld>
            <a:endParaRPr lang="fr-FR" dirty="0"/>
          </a:p>
        </p:txBody>
      </p:sp>
      <p:pic>
        <p:nvPicPr>
          <p:cNvPr id="33" name="Image 32" descr="Image vectorielle gratuite: &lt;strong&gt;Dessin&lt;/strong&gt; Animé, &lt;strong&gt;Casque&lt;/strong&gt; D'Écoute, Red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0306" y="7611609"/>
            <a:ext cx="429617" cy="357601"/>
          </a:xfrm>
          <a:prstGeom prst="rect">
            <a:avLst/>
          </a:prstGeom>
        </p:spPr>
      </p:pic>
    </p:spTree>
    <p:extLst>
      <p:ext uri="{BB962C8B-B14F-4D97-AF65-F5344CB8AC3E}">
        <p14:creationId xmlns:p14="http://schemas.microsoft.com/office/powerpoint/2010/main" val="316475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60648" y="8621671"/>
            <a:ext cx="5832648" cy="486833"/>
          </a:xfrm>
        </p:spPr>
        <p:txBody>
          <a:bodyPr/>
          <a:lstStyle/>
          <a:p>
            <a:r>
              <a:rPr lang="fr-FR"/>
              <a:t>Bilan de compétences CM2  - DSDEN de la Manche - Livret de l'enseignant</a:t>
            </a:r>
            <a:endParaRPr lang="fr-FR" dirty="0"/>
          </a:p>
        </p:txBody>
      </p:sp>
      <p:sp>
        <p:nvSpPr>
          <p:cNvPr id="5" name="Text Box 2"/>
          <p:cNvSpPr txBox="1">
            <a:spLocks noChangeArrowheads="1"/>
          </p:cNvSpPr>
          <p:nvPr/>
        </p:nvSpPr>
        <p:spPr bwMode="auto">
          <a:xfrm>
            <a:off x="116632" y="1043608"/>
            <a:ext cx="6408712" cy="1800200"/>
          </a:xfrm>
          <a:prstGeom prst="rect">
            <a:avLst/>
          </a:prstGeom>
          <a:noFill/>
          <a:ln w="9525" algn="in">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200" b="1" i="0" u="sng" strike="noStrike" cap="none" normalizeH="0" baseline="0" dirty="0">
                <a:ln>
                  <a:noFill/>
                </a:ln>
                <a:solidFill>
                  <a:srgbClr val="0070C0"/>
                </a:solidFill>
                <a:effectLst/>
                <a:latin typeface="Arial Rounded MT Bold" panose="020F0704030504030204" pitchFamily="34" charset="0"/>
                <a:cs typeface="Arial" pitchFamily="34" charset="0"/>
              </a:rPr>
              <a:t>Activité 1</a:t>
            </a:r>
            <a:r>
              <a:rPr kumimoji="0" lang="fr-FR" altLang="fr-FR" sz="1200" b="1" i="0" u="none" strike="noStrike" cap="none" normalizeH="0" baseline="0" dirty="0">
                <a:ln>
                  <a:noFill/>
                </a:ln>
                <a:solidFill>
                  <a:srgbClr val="0070C0"/>
                </a:solidFill>
                <a:effectLst/>
                <a:latin typeface="Arial Rounded MT Bold" panose="020F0704030504030204" pitchFamily="34" charset="0"/>
                <a:cs typeface="Arial" pitchFamily="34" charset="0"/>
              </a:rPr>
              <a:t> : </a:t>
            </a:r>
          </a:p>
          <a:p>
            <a:pPr marL="0" marR="0" lvl="0" indent="0" algn="just" defTabSz="914400" rtl="0" eaLnBrk="1" fontAlgn="base" latinLnBrk="0" hangingPunct="1">
              <a:lnSpc>
                <a:spcPct val="100000"/>
              </a:lnSpc>
              <a:spcBef>
                <a:spcPct val="0"/>
              </a:spcBef>
              <a:spcAft>
                <a:spcPct val="0"/>
              </a:spcAft>
              <a:buClrTx/>
              <a:buSzTx/>
              <a:buFontTx/>
              <a:buNone/>
              <a:tabLst/>
            </a:pPr>
            <a:r>
              <a:rPr lang="fr-FR" altLang="fr-FR" sz="1200" b="1" u="sng" dirty="0">
                <a:solidFill>
                  <a:srgbClr val="000000"/>
                </a:solidFill>
                <a:cs typeface="Calibri" panose="020F0502020204030204" pitchFamily="34" charset="0"/>
              </a:rPr>
              <a:t>Exercice 1 </a:t>
            </a:r>
            <a:r>
              <a:rPr lang="fr-FR" altLang="fr-FR" sz="1200" b="1" dirty="0">
                <a:solidFill>
                  <a:srgbClr val="000000"/>
                </a:solidFill>
                <a:latin typeface="Calibri" panose="020F0502020204030204" pitchFamily="34" charset="0"/>
                <a:cs typeface="Calibri" panose="020F0502020204030204" pitchFamily="34" charset="0"/>
              </a:rPr>
              <a:t>:</a:t>
            </a:r>
            <a:r>
              <a:rPr kumimoji="0" lang="fr-FR" altLang="fr-FR"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Tu vas entendre des</a:t>
            </a:r>
            <a:r>
              <a:rPr kumimoji="0" lang="fr-FR" altLang="fr-FR" sz="1200" b="1" i="0" u="none" strike="noStrike" cap="none" normalizeH="0" dirty="0">
                <a:ln>
                  <a:noFill/>
                </a:ln>
                <a:solidFill>
                  <a:srgbClr val="000000"/>
                </a:solidFill>
                <a:effectLst/>
                <a:latin typeface="Calibri" panose="020F0502020204030204" pitchFamily="34" charset="0"/>
                <a:cs typeface="Calibri" panose="020F0502020204030204" pitchFamily="34" charset="0"/>
              </a:rPr>
              <a:t> textes dits dans </a:t>
            </a:r>
            <a:r>
              <a:rPr lang="fr-FR" altLang="fr-FR" sz="1200" b="1" dirty="0">
                <a:solidFill>
                  <a:srgbClr val="000000"/>
                </a:solidFill>
                <a:latin typeface="Calibri" panose="020F0502020204030204" pitchFamily="34" charset="0"/>
                <a:cs typeface="Calibri" panose="020F0502020204030204" pitchFamily="34" charset="0"/>
              </a:rPr>
              <a:t>q</a:t>
            </a:r>
            <a:r>
              <a:rPr kumimoji="0" lang="fr-FR" altLang="fr-FR"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uatre </a:t>
            </a:r>
            <a:r>
              <a:rPr lang="fr-FR" altLang="fr-FR" sz="1200" b="1" dirty="0">
                <a:solidFill>
                  <a:srgbClr val="000000"/>
                </a:solidFill>
                <a:latin typeface="Calibri" panose="020F0502020204030204" pitchFamily="34" charset="0"/>
                <a:cs typeface="Calibri" panose="020F0502020204030204" pitchFamily="34" charset="0"/>
              </a:rPr>
              <a:t>langues</a:t>
            </a:r>
            <a:r>
              <a:rPr kumimoji="0" lang="fr-FR" altLang="fr-FR"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Retrouve le texte qui est dit en anglais et mets une croix au bon endroit dans le tableau.</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1" u="none" strike="noStrike" cap="none" normalizeH="0" baseline="0" dirty="0">
                <a:ln>
                  <a:noFill/>
                </a:ln>
                <a:solidFill>
                  <a:srgbClr val="000000"/>
                </a:solidFill>
                <a:effectLst/>
                <a:latin typeface="Arial" pitchFamily="34" charset="0"/>
                <a:cs typeface="Arial" pitchFamily="34" charset="0"/>
              </a:rPr>
              <a:t>Tu entendras la série deux fois.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1" u="none" strike="noStrike" cap="none" normalizeH="0" baseline="0" dirty="0">
                <a:ln>
                  <a:noFill/>
                </a:ln>
                <a:solidFill>
                  <a:srgbClr val="000000"/>
                </a:solidFill>
                <a:effectLst/>
                <a:latin typeface="Arial" pitchFamily="34" charset="0"/>
                <a:cs typeface="Arial" pitchFamily="34" charset="0"/>
              </a:rPr>
              <a:t>Écoute et complète le tableau</a:t>
            </a:r>
            <a:r>
              <a:rPr kumimoji="0" lang="fr-FR" altLang="fr-FR" sz="1200" b="0" i="0" u="none" strike="noStrike" cap="none" normalizeH="0" baseline="0" dirty="0">
                <a:ln>
                  <a:noFill/>
                </a:ln>
                <a:solidFill>
                  <a:srgbClr val="00000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lang="fr-FR" altLang="fr-FR" sz="1200" dirty="0">
              <a:solidFill>
                <a:srgbClr val="000000"/>
              </a:solidFill>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4136909148"/>
              </p:ext>
            </p:extLst>
          </p:nvPr>
        </p:nvGraphicFramePr>
        <p:xfrm>
          <a:off x="447488" y="2001538"/>
          <a:ext cx="5965288" cy="704689"/>
        </p:xfrm>
        <a:graphic>
          <a:graphicData uri="http://schemas.openxmlformats.org/drawingml/2006/table">
            <a:tbl>
              <a:tblPr/>
              <a:tblGrid>
                <a:gridCol w="1432629">
                  <a:extLst>
                    <a:ext uri="{9D8B030D-6E8A-4147-A177-3AD203B41FA5}">
                      <a16:colId xmlns:a16="http://schemas.microsoft.com/office/drawing/2014/main" val="20000"/>
                    </a:ext>
                  </a:extLst>
                </a:gridCol>
                <a:gridCol w="1557667">
                  <a:extLst>
                    <a:ext uri="{9D8B030D-6E8A-4147-A177-3AD203B41FA5}">
                      <a16:colId xmlns:a16="http://schemas.microsoft.com/office/drawing/2014/main" val="20001"/>
                    </a:ext>
                  </a:extLst>
                </a:gridCol>
                <a:gridCol w="1515229">
                  <a:extLst>
                    <a:ext uri="{9D8B030D-6E8A-4147-A177-3AD203B41FA5}">
                      <a16:colId xmlns:a16="http://schemas.microsoft.com/office/drawing/2014/main" val="20002"/>
                    </a:ext>
                  </a:extLst>
                </a:gridCol>
                <a:gridCol w="1459763">
                  <a:extLst>
                    <a:ext uri="{9D8B030D-6E8A-4147-A177-3AD203B41FA5}">
                      <a16:colId xmlns:a16="http://schemas.microsoft.com/office/drawing/2014/main" val="20003"/>
                    </a:ext>
                  </a:extLst>
                </a:gridCol>
              </a:tblGrid>
              <a:tr h="315399">
                <a:tc>
                  <a:txBody>
                    <a:bodyPr/>
                    <a:lstStyle/>
                    <a:p>
                      <a:pPr marR="0" indent="0" algn="ctr" rtl="0">
                        <a:spcBef>
                          <a:spcPts val="0"/>
                        </a:spcBef>
                        <a:spcAft>
                          <a:spcPts val="0"/>
                        </a:spcAft>
                      </a:pPr>
                      <a:r>
                        <a:rPr lang="fr-FR" sz="1000" kern="1400" dirty="0">
                          <a:solidFill>
                            <a:srgbClr val="000000"/>
                          </a:solidFill>
                          <a:effectLst/>
                          <a:latin typeface="Segoe UI Semibold"/>
                        </a:rPr>
                        <a:t>Texte 1</a:t>
                      </a:r>
                      <a:endParaRPr lang="fr-FR" sz="1000" kern="1400" dirty="0">
                        <a:solidFill>
                          <a:srgbClr val="000000"/>
                        </a:solidFill>
                        <a:effectLst/>
                        <a:latin typeface="Times New Roman"/>
                      </a:endParaRPr>
                    </a:p>
                  </a:txBody>
                  <a:tcPr marL="36277" marR="36277" marT="36277" marB="3627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DCD"/>
                    </a:solidFill>
                  </a:tcPr>
                </a:tc>
                <a:tc>
                  <a:txBody>
                    <a:bodyPr/>
                    <a:lstStyle/>
                    <a:p>
                      <a:pPr marR="0" indent="0" algn="ctr" rtl="0">
                        <a:spcBef>
                          <a:spcPts val="0"/>
                        </a:spcBef>
                        <a:spcAft>
                          <a:spcPts val="0"/>
                        </a:spcAft>
                      </a:pPr>
                      <a:r>
                        <a:rPr lang="fr-FR" sz="1000" kern="1400">
                          <a:solidFill>
                            <a:srgbClr val="000000"/>
                          </a:solidFill>
                          <a:effectLst/>
                          <a:latin typeface="Segoe UI Semibold"/>
                        </a:rPr>
                        <a:t>Texte 2</a:t>
                      </a:r>
                      <a:endParaRPr lang="fr-FR" sz="1000" kern="1400">
                        <a:solidFill>
                          <a:srgbClr val="000000"/>
                        </a:solidFill>
                        <a:effectLst/>
                        <a:latin typeface="Times New Roman"/>
                      </a:endParaRPr>
                    </a:p>
                  </a:txBody>
                  <a:tcPr marL="36277" marR="36277" marT="36277" marB="3627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DCD"/>
                    </a:solidFill>
                  </a:tcPr>
                </a:tc>
                <a:tc>
                  <a:txBody>
                    <a:bodyPr/>
                    <a:lstStyle/>
                    <a:p>
                      <a:pPr marR="0" indent="0" algn="ctr" rtl="0">
                        <a:spcBef>
                          <a:spcPts val="0"/>
                        </a:spcBef>
                        <a:spcAft>
                          <a:spcPts val="0"/>
                        </a:spcAft>
                      </a:pPr>
                      <a:r>
                        <a:rPr lang="fr-FR" sz="1000" kern="1400">
                          <a:solidFill>
                            <a:srgbClr val="000000"/>
                          </a:solidFill>
                          <a:effectLst/>
                          <a:latin typeface="Segoe UI Semibold"/>
                        </a:rPr>
                        <a:t>Texte 3</a:t>
                      </a:r>
                      <a:endParaRPr lang="fr-FR" sz="1000" kern="1400">
                        <a:solidFill>
                          <a:srgbClr val="000000"/>
                        </a:solidFill>
                        <a:effectLst/>
                        <a:latin typeface="Times New Roman"/>
                      </a:endParaRPr>
                    </a:p>
                  </a:txBody>
                  <a:tcPr marL="36277" marR="36277" marT="36277" marB="3627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DCD"/>
                    </a:solidFill>
                  </a:tcPr>
                </a:tc>
                <a:tc>
                  <a:txBody>
                    <a:bodyPr/>
                    <a:lstStyle/>
                    <a:p>
                      <a:pPr marR="0" indent="0" algn="ctr" rtl="0">
                        <a:spcBef>
                          <a:spcPts val="0"/>
                        </a:spcBef>
                        <a:spcAft>
                          <a:spcPts val="0"/>
                        </a:spcAft>
                      </a:pPr>
                      <a:r>
                        <a:rPr lang="fr-FR" sz="1000" kern="1400" dirty="0">
                          <a:solidFill>
                            <a:srgbClr val="000000"/>
                          </a:solidFill>
                          <a:effectLst/>
                          <a:latin typeface="Segoe UI Semibold"/>
                        </a:rPr>
                        <a:t>Texte 4</a:t>
                      </a:r>
                      <a:endParaRPr lang="fr-FR" sz="1000" kern="1400" dirty="0">
                        <a:solidFill>
                          <a:srgbClr val="000000"/>
                        </a:solidFill>
                        <a:effectLst/>
                        <a:latin typeface="Times New Roman"/>
                      </a:endParaRPr>
                    </a:p>
                  </a:txBody>
                  <a:tcPr marL="36277" marR="36277" marT="36277" marB="3627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DCD"/>
                    </a:solidFill>
                  </a:tcPr>
                </a:tc>
                <a:extLst>
                  <a:ext uri="{0D108BD9-81ED-4DB2-BD59-A6C34878D82A}">
                    <a16:rowId xmlns:a16="http://schemas.microsoft.com/office/drawing/2014/main" val="10000"/>
                  </a:ext>
                </a:extLst>
              </a:tr>
              <a:tr h="389290">
                <a:tc>
                  <a:txBody>
                    <a:bodyPr/>
                    <a:lstStyle/>
                    <a:p>
                      <a:pPr marR="0" indent="0" algn="ctr" rtl="0">
                        <a:spcBef>
                          <a:spcPts val="0"/>
                        </a:spcBef>
                        <a:spcAft>
                          <a:spcPts val="0"/>
                        </a:spcAft>
                      </a:pPr>
                      <a:r>
                        <a:rPr lang="fr-FR" sz="1000" kern="1400" dirty="0">
                          <a:solidFill>
                            <a:srgbClr val="000000"/>
                          </a:solidFill>
                          <a:effectLst/>
                          <a:latin typeface="Times New Roman"/>
                        </a:rPr>
                        <a:t> </a:t>
                      </a:r>
                    </a:p>
                  </a:txBody>
                  <a:tcPr marL="36277" marR="36277" marT="36277" marB="3627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1000" kern="1400">
                          <a:solidFill>
                            <a:srgbClr val="000000"/>
                          </a:solidFill>
                          <a:effectLst/>
                          <a:latin typeface="Segoe UI Semibold"/>
                        </a:rPr>
                        <a:t> </a:t>
                      </a:r>
                      <a:endParaRPr lang="fr-FR" sz="1000" kern="1400">
                        <a:solidFill>
                          <a:srgbClr val="000000"/>
                        </a:solidFill>
                        <a:effectLst/>
                        <a:latin typeface="Times New Roman"/>
                      </a:endParaRPr>
                    </a:p>
                  </a:txBody>
                  <a:tcPr marL="36277" marR="36277" marT="36277" marB="3627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1800" kern="1400" dirty="0">
                          <a:solidFill>
                            <a:srgbClr val="00B050"/>
                          </a:solidFill>
                          <a:effectLst/>
                          <a:latin typeface="Segoe UI Semibold"/>
                          <a:sym typeface="Wingdings"/>
                        </a:rPr>
                        <a:t></a:t>
                      </a:r>
                      <a:r>
                        <a:rPr lang="fr-FR" sz="1800" kern="1400" dirty="0">
                          <a:solidFill>
                            <a:srgbClr val="00B050"/>
                          </a:solidFill>
                          <a:effectLst/>
                          <a:latin typeface="Segoe UI Semibold"/>
                        </a:rPr>
                        <a:t> </a:t>
                      </a:r>
                      <a:endParaRPr lang="fr-FR" sz="1800" kern="1400" dirty="0">
                        <a:solidFill>
                          <a:srgbClr val="00B050"/>
                        </a:solidFill>
                        <a:effectLst/>
                        <a:latin typeface="Times New Roman"/>
                      </a:endParaRPr>
                    </a:p>
                  </a:txBody>
                  <a:tcPr marL="36277" marR="36277" marT="36277" marB="3627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1000" kern="1400" dirty="0">
                          <a:solidFill>
                            <a:srgbClr val="000000"/>
                          </a:solidFill>
                          <a:effectLst/>
                          <a:latin typeface="Segoe UI Semibold"/>
                        </a:rPr>
                        <a:t> </a:t>
                      </a:r>
                      <a:endParaRPr lang="fr-FR" sz="1000" kern="1400" dirty="0">
                        <a:solidFill>
                          <a:srgbClr val="000000"/>
                        </a:solidFill>
                        <a:effectLst/>
                        <a:latin typeface="Times New Roman"/>
                      </a:endParaRPr>
                    </a:p>
                  </a:txBody>
                  <a:tcPr marL="36277" marR="36277" marT="36277" marB="3627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Control 1"/>
          <p:cNvSpPr>
            <a:spLocks noChangeArrowheads="1" noChangeShapeType="1"/>
          </p:cNvSpPr>
          <p:nvPr/>
        </p:nvSpPr>
        <p:spPr bwMode="auto">
          <a:xfrm>
            <a:off x="754063" y="6256338"/>
            <a:ext cx="6223000" cy="7112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7" name="Text Box 2"/>
          <p:cNvSpPr txBox="1">
            <a:spLocks noChangeArrowheads="1"/>
          </p:cNvSpPr>
          <p:nvPr/>
        </p:nvSpPr>
        <p:spPr bwMode="auto">
          <a:xfrm>
            <a:off x="188640" y="2990345"/>
            <a:ext cx="6054792" cy="4822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200" b="1" u="sng" strike="noStrike" cap="none" normalizeH="0" baseline="0" dirty="0">
                <a:ln>
                  <a:noFill/>
                </a:ln>
                <a:solidFill>
                  <a:srgbClr val="000000"/>
                </a:solidFill>
                <a:effectLst/>
                <a:latin typeface="Calibri" panose="020F0502020204030204" pitchFamily="34" charset="0"/>
                <a:cs typeface="Calibri" panose="020F0502020204030204" pitchFamily="34" charset="0"/>
              </a:rPr>
              <a:t>Exercice 2</a:t>
            </a:r>
            <a:r>
              <a:rPr kumimoji="0" lang="fr-FR" altLang="fr-FR"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Tu vas entendre des séries de trois mots. Dans chacune d'elle, retrouve l'intrus et </a:t>
            </a:r>
            <a:r>
              <a:rPr kumimoji="0" lang="fr-FR" altLang="fr-FR" sz="12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coche la case correspondant à sa position dans la série.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fr-FR" sz="300" i="0" u="none" strike="noStrike" cap="none" normalizeH="0" baseline="0" dirty="0">
              <a:ln>
                <a:noFill/>
              </a:ln>
              <a:solidFill>
                <a:srgbClr val="000000"/>
              </a:solidFill>
              <a:effectLst/>
              <a:latin typeface="Segoe UI Semibold"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0" i="1" u="none" strike="noStrike" cap="none" normalizeH="0" baseline="0" dirty="0">
                <a:ln>
                  <a:noFill/>
                </a:ln>
                <a:solidFill>
                  <a:srgbClr val="000000"/>
                </a:solidFill>
                <a:effectLst/>
                <a:latin typeface="Segoe UI Semibold" pitchFamily="34" charset="0"/>
                <a:cs typeface="Arial" pitchFamily="34" charset="0"/>
              </a:rPr>
              <a:t>Tu entendras chaque série deux fois.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fr-FR" sz="1000" b="0" i="1"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1" u="none" strike="noStrike" cap="none" normalizeH="0" baseline="0" dirty="0">
                <a:ln>
                  <a:noFill/>
                </a:ln>
                <a:solidFill>
                  <a:srgbClr val="000000"/>
                </a:solidFill>
                <a:effectLst/>
                <a:latin typeface="Arial" pitchFamily="34" charset="0"/>
                <a:cs typeface="Arial" pitchFamily="34" charset="0"/>
              </a:rPr>
              <a:t>Série n° 1 :  L'intrus est le ...</a:t>
            </a:r>
          </a:p>
          <a:p>
            <a:pPr lvl="0" fontAlgn="base">
              <a:spcBef>
                <a:spcPct val="0"/>
              </a:spcBef>
              <a:spcAft>
                <a:spcPct val="0"/>
              </a:spcAft>
            </a:pP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mot n° 1</a:t>
            </a:r>
            <a:r>
              <a:rPr kumimoji="0" lang="fr-FR" altLang="fr-FR" sz="1100" b="1"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mot n° 2	         </a:t>
            </a:r>
            <a:r>
              <a:rPr lang="fr-FR" sz="1100" b="1" dirty="0">
                <a:solidFill>
                  <a:srgbClr val="00B050"/>
                </a:solidFill>
                <a:sym typeface="Wingdings"/>
              </a:rPr>
              <a:t> </a:t>
            </a:r>
            <a:r>
              <a:rPr kumimoji="0" lang="fr-FR" altLang="fr-FR" sz="1100" b="0" i="0" u="sng" strike="noStrike" cap="none" normalizeH="0" baseline="0" dirty="0">
                <a:ln>
                  <a:noFill/>
                </a:ln>
                <a:solidFill>
                  <a:srgbClr val="000000"/>
                </a:solidFill>
                <a:effectLst/>
                <a:latin typeface="Arial" pitchFamily="34" charset="0"/>
                <a:cs typeface="Arial" pitchFamily="34" charset="0"/>
              </a:rPr>
              <a:t>mot n° 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1" u="none" strike="noStrike" cap="none" normalizeH="0" baseline="0" dirty="0">
                <a:ln>
                  <a:noFill/>
                </a:ln>
                <a:solidFill>
                  <a:srgbClr val="000000"/>
                </a:solidFill>
                <a:effectLst/>
                <a:latin typeface="Arial" pitchFamily="34" charset="0"/>
                <a:cs typeface="Arial" pitchFamily="34" charset="0"/>
              </a:rPr>
              <a:t>Série n° 2 :  L'intrus est le ...</a:t>
            </a:r>
          </a:p>
          <a:p>
            <a:pPr lvl="0" fontAlgn="base">
              <a:spcBef>
                <a:spcPct val="0"/>
              </a:spcBef>
              <a:spcAft>
                <a:spcPct val="0"/>
              </a:spcAft>
            </a:pP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mot n° 1</a:t>
            </a:r>
            <a:r>
              <a:rPr kumimoji="0" lang="fr-FR" altLang="fr-FR" sz="1100" b="1"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mot n° 2	        </a:t>
            </a:r>
            <a:r>
              <a:rPr lang="fr-FR" sz="1100" b="1" dirty="0">
                <a:solidFill>
                  <a:srgbClr val="00B050"/>
                </a:solidFill>
                <a:sym typeface="Wingdings"/>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sng" strike="noStrike" cap="none" normalizeH="0" baseline="0" dirty="0">
                <a:ln>
                  <a:noFill/>
                </a:ln>
                <a:solidFill>
                  <a:srgbClr val="000000"/>
                </a:solidFill>
                <a:effectLst/>
                <a:latin typeface="Arial" pitchFamily="34" charset="0"/>
                <a:cs typeface="Arial" pitchFamily="34" charset="0"/>
              </a:rPr>
              <a:t>mot n° 3</a:t>
            </a:r>
            <a:r>
              <a:rPr lang="fr-FR" sz="1100" b="1" dirty="0">
                <a:solidFill>
                  <a:srgbClr val="00B050"/>
                </a:solidFill>
                <a:sym typeface="Wingdings"/>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1" u="none" strike="noStrike" cap="none" normalizeH="0" baseline="0" dirty="0">
                <a:ln>
                  <a:noFill/>
                </a:ln>
                <a:solidFill>
                  <a:srgbClr val="000000"/>
                </a:solidFill>
                <a:effectLst/>
                <a:latin typeface="Arial" pitchFamily="34" charset="0"/>
                <a:cs typeface="Arial" pitchFamily="34" charset="0"/>
              </a:rPr>
              <a:t>Série n° 3 :  L'intrus est le ...</a:t>
            </a:r>
          </a:p>
          <a:p>
            <a:pPr lvl="0" fontAlgn="base">
              <a:spcBef>
                <a:spcPct val="0"/>
              </a:spcBef>
              <a:spcAft>
                <a:spcPct val="0"/>
              </a:spcAft>
            </a:pP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lang="fr-FR" sz="1100" b="1" dirty="0">
                <a:solidFill>
                  <a:srgbClr val="00B050"/>
                </a:solidFill>
                <a:sym typeface="Wingdings"/>
              </a:rPr>
              <a:t></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sng" strike="noStrike" cap="none" normalizeH="0" baseline="0" dirty="0">
                <a:ln>
                  <a:noFill/>
                </a:ln>
                <a:solidFill>
                  <a:srgbClr val="000000"/>
                </a:solidFill>
                <a:effectLst/>
                <a:latin typeface="Arial" pitchFamily="34" charset="0"/>
                <a:cs typeface="Arial" pitchFamily="34" charset="0"/>
              </a:rPr>
              <a:t>mot n° 1</a:t>
            </a:r>
            <a:r>
              <a:rPr kumimoji="0" lang="fr-FR" altLang="fr-FR" sz="1100" b="1"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mot n° 2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mot n° 3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1" u="none" strike="noStrike" cap="none" normalizeH="0" baseline="0" dirty="0">
                <a:ln>
                  <a:noFill/>
                </a:ln>
                <a:solidFill>
                  <a:srgbClr val="000000"/>
                </a:solidFill>
                <a:effectLst/>
                <a:latin typeface="Arial" pitchFamily="34" charset="0"/>
                <a:cs typeface="Arial" pitchFamily="34" charset="0"/>
              </a:rPr>
              <a:t>Série n° 4 :  L'intrus est le ...</a:t>
            </a:r>
          </a:p>
          <a:p>
            <a:pPr lvl="0" fontAlgn="base">
              <a:spcBef>
                <a:spcPct val="0"/>
              </a:spcBef>
              <a:spcAft>
                <a:spcPct val="0"/>
              </a:spcAft>
            </a:pP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mot n° 1</a:t>
            </a:r>
            <a:r>
              <a:rPr kumimoji="0" lang="fr-FR" altLang="fr-FR" sz="1100" b="1"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lang="fr-FR" sz="1100" b="1" dirty="0">
                <a:solidFill>
                  <a:srgbClr val="00B050"/>
                </a:solidFill>
                <a:sym typeface="Wingdings"/>
              </a:rPr>
              <a:t></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sng" strike="noStrike" cap="none" normalizeH="0" baseline="0" dirty="0">
                <a:ln>
                  <a:noFill/>
                </a:ln>
                <a:solidFill>
                  <a:srgbClr val="000000"/>
                </a:solidFill>
                <a:effectLst/>
                <a:latin typeface="Arial" pitchFamily="34" charset="0"/>
                <a:cs typeface="Arial" pitchFamily="34" charset="0"/>
              </a:rPr>
              <a:t> </a:t>
            </a:r>
            <a:r>
              <a:rPr kumimoji="0" lang="fr-FR" altLang="fr-FR" sz="1100" b="0" i="0" u="sng" strike="noStrike" cap="none" normalizeH="0" baseline="0" dirty="0">
                <a:ln>
                  <a:noFill/>
                </a:ln>
                <a:solidFill>
                  <a:srgbClr val="000000"/>
                </a:solidFill>
                <a:effectLst/>
                <a:latin typeface="Arial" pitchFamily="34" charset="0"/>
                <a:cs typeface="Arial" pitchFamily="34" charset="0"/>
              </a:rPr>
              <a:t>mot n° 2</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mot n° 3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1" u="none" strike="noStrike" cap="none" normalizeH="0" baseline="0" dirty="0">
                <a:ln>
                  <a:noFill/>
                </a:ln>
                <a:solidFill>
                  <a:srgbClr val="000000"/>
                </a:solidFill>
                <a:effectLst/>
                <a:latin typeface="Arial" pitchFamily="34" charset="0"/>
                <a:cs typeface="Arial" pitchFamily="34" charset="0"/>
              </a:rPr>
              <a:t>Série n° 5 :  L'intrus est le ...</a:t>
            </a:r>
          </a:p>
          <a:p>
            <a:pPr lvl="0" fontAlgn="base">
              <a:spcBef>
                <a:spcPct val="0"/>
              </a:spcBef>
              <a:spcAft>
                <a:spcPct val="0"/>
              </a:spcAft>
            </a:pP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lang="fr-FR" sz="1100" b="1" dirty="0">
                <a:solidFill>
                  <a:srgbClr val="00B050"/>
                </a:solidFill>
                <a:sym typeface="Wingdings"/>
              </a:rPr>
              <a:t></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sng" strike="noStrike" cap="none" normalizeH="0" baseline="0" dirty="0">
                <a:ln>
                  <a:noFill/>
                </a:ln>
                <a:solidFill>
                  <a:srgbClr val="000000"/>
                </a:solidFill>
                <a:effectLst/>
                <a:latin typeface="Arial" pitchFamily="34" charset="0"/>
                <a:cs typeface="Arial" pitchFamily="34" charset="0"/>
              </a:rPr>
              <a:t>mot n° 1</a:t>
            </a:r>
            <a:r>
              <a:rPr kumimoji="0" lang="fr-FR" altLang="fr-FR" sz="1100" b="1"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mot n° 2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mot n° 3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1" u="none" strike="noStrike" cap="none" normalizeH="0" baseline="0" dirty="0">
                <a:ln>
                  <a:noFill/>
                </a:ln>
                <a:solidFill>
                  <a:srgbClr val="000000"/>
                </a:solidFill>
                <a:effectLst/>
                <a:latin typeface="Arial" pitchFamily="34" charset="0"/>
                <a:cs typeface="Arial" pitchFamily="34" charset="0"/>
              </a:rPr>
              <a:t>Série n° 6 :  L'intrus est le ...</a:t>
            </a:r>
          </a:p>
          <a:p>
            <a:pPr lvl="0" fontAlgn="base">
              <a:spcBef>
                <a:spcPct val="0"/>
              </a:spcBef>
              <a:spcAft>
                <a:spcPct val="0"/>
              </a:spcAft>
            </a:pP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lang="fr-FR" sz="1100" b="1" dirty="0">
                <a:solidFill>
                  <a:srgbClr val="00B050"/>
                </a:solidFill>
                <a:sym typeface="Wingdings"/>
              </a:rPr>
              <a:t> </a:t>
            </a:r>
            <a:r>
              <a:rPr kumimoji="0" lang="fr-FR" altLang="fr-FR" sz="1300" b="0" i="0" u="sng" strike="noStrike" cap="none" normalizeH="0" baseline="0" dirty="0">
                <a:ln>
                  <a:noFill/>
                </a:ln>
                <a:solidFill>
                  <a:srgbClr val="000000"/>
                </a:solidFill>
                <a:effectLst/>
                <a:latin typeface="Arial" pitchFamily="34" charset="0"/>
                <a:cs typeface="Arial" pitchFamily="34" charset="0"/>
              </a:rPr>
              <a:t> </a:t>
            </a:r>
            <a:r>
              <a:rPr kumimoji="0" lang="fr-FR" altLang="fr-FR" sz="1100" b="0" i="0" u="sng" strike="noStrike" cap="none" normalizeH="0" baseline="0" dirty="0">
                <a:ln>
                  <a:noFill/>
                </a:ln>
                <a:solidFill>
                  <a:srgbClr val="000000"/>
                </a:solidFill>
                <a:effectLst/>
                <a:latin typeface="Arial" pitchFamily="34" charset="0"/>
                <a:cs typeface="Arial" pitchFamily="34" charset="0"/>
              </a:rPr>
              <a:t>mot n° 1</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mot n° 2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mot n° 3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4279863576"/>
              </p:ext>
            </p:extLst>
          </p:nvPr>
        </p:nvGraphicFramePr>
        <p:xfrm>
          <a:off x="188640" y="246003"/>
          <a:ext cx="6482984" cy="822960"/>
        </p:xfrm>
        <a:graphic>
          <a:graphicData uri="http://schemas.openxmlformats.org/drawingml/2006/table">
            <a:tbl>
              <a:tblPr firstRow="1" bandRow="1">
                <a:tableStyleId>{5C22544A-7EE6-4342-B048-85BDC9FD1C3A}</a:tableStyleId>
              </a:tblPr>
              <a:tblGrid>
                <a:gridCol w="2046366">
                  <a:extLst>
                    <a:ext uri="{9D8B030D-6E8A-4147-A177-3AD203B41FA5}">
                      <a16:colId xmlns:a16="http://schemas.microsoft.com/office/drawing/2014/main" val="20000"/>
                    </a:ext>
                  </a:extLst>
                </a:gridCol>
                <a:gridCol w="4436618">
                  <a:extLst>
                    <a:ext uri="{9D8B030D-6E8A-4147-A177-3AD203B41FA5}">
                      <a16:colId xmlns:a16="http://schemas.microsoft.com/office/drawing/2014/main" val="20001"/>
                    </a:ext>
                  </a:extLst>
                </a:gridCol>
              </a:tblGrid>
              <a:tr h="370840">
                <a:tc>
                  <a:txBody>
                    <a:bodyPr/>
                    <a:lstStyle/>
                    <a:p>
                      <a:r>
                        <a:rPr lang="fr-FR" sz="1400" b="1" u="sng" dirty="0"/>
                        <a:t>Niveau A1</a:t>
                      </a:r>
                    </a:p>
                    <a:p>
                      <a:endParaRPr lang="fr-FR" sz="1400" b="1" u="sng" dirty="0"/>
                    </a:p>
                    <a:p>
                      <a:r>
                        <a:rPr lang="fr-FR" sz="1400" b="1" u="none" dirty="0"/>
                        <a:t>COMPRENDRE -ECOUTER</a:t>
                      </a:r>
                    </a:p>
                  </a:txBody>
                  <a:tcPr/>
                </a:tc>
                <a:tc>
                  <a:txBody>
                    <a:bodyPr/>
                    <a:lstStyle/>
                    <a:p>
                      <a:pPr algn="just"/>
                      <a:r>
                        <a:rPr lang="fr-FR" sz="1200" dirty="0"/>
                        <a:t>Je peux comprendre des mots familiers et des expressions très courantes au sujet de moi-même, de ma famille et de  l'environnement concret et immédiat, si les gens parlent lentement et distinctement.</a:t>
                      </a:r>
                      <a:endParaRPr lang="fr-FR" dirty="0"/>
                    </a:p>
                  </a:txBody>
                  <a:tcPr/>
                </a:tc>
                <a:extLst>
                  <a:ext uri="{0D108BD9-81ED-4DB2-BD59-A6C34878D82A}">
                    <a16:rowId xmlns:a16="http://schemas.microsoft.com/office/drawing/2014/main" val="10000"/>
                  </a:ext>
                </a:extLst>
              </a:tr>
            </a:tbl>
          </a:graphicData>
        </a:graphic>
      </p:graphicFrame>
      <p:sp>
        <p:nvSpPr>
          <p:cNvPr id="18" name="AutoShape 4"/>
          <p:cNvSpPr>
            <a:spLocks noChangeArrowheads="1"/>
          </p:cNvSpPr>
          <p:nvPr/>
        </p:nvSpPr>
        <p:spPr bwMode="auto">
          <a:xfrm>
            <a:off x="6015391" y="8281039"/>
            <a:ext cx="227012" cy="161925"/>
          </a:xfrm>
          <a:prstGeom prst="roundRect">
            <a:avLst>
              <a:gd name="adj" fmla="val 16667"/>
            </a:avLst>
          </a:prstGeom>
          <a:solidFill>
            <a:srgbClr val="99CDCD"/>
          </a:solidFill>
          <a:ln w="317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9" name="Rectangle 18"/>
          <p:cNvSpPr/>
          <p:nvPr/>
        </p:nvSpPr>
        <p:spPr>
          <a:xfrm>
            <a:off x="620688" y="8050206"/>
            <a:ext cx="5667003" cy="461665"/>
          </a:xfrm>
          <a:prstGeom prst="rect">
            <a:avLst/>
          </a:prstGeom>
        </p:spPr>
        <p:txBody>
          <a:bodyPr wrap="square">
            <a:spAutoFit/>
          </a:bodyPr>
          <a:lstStyle/>
          <a:p>
            <a:r>
              <a:rPr lang="fr-FR" sz="1200" dirty="0"/>
              <a:t>Pour la correction, vous pourrez indiquer la réussite de l’activité en cochant la case          </a:t>
            </a:r>
            <a:r>
              <a:rPr lang="fr-FR" sz="1200" u="sng" dirty="0"/>
              <a:t>(activité réussie à partir de 5 réponses correctes).</a:t>
            </a:r>
          </a:p>
        </p:txBody>
      </p:sp>
      <p:sp>
        <p:nvSpPr>
          <p:cNvPr id="21" name="Rectangle 20"/>
          <p:cNvSpPr/>
          <p:nvPr/>
        </p:nvSpPr>
        <p:spPr>
          <a:xfrm>
            <a:off x="116632" y="8100392"/>
            <a:ext cx="522900" cy="523220"/>
          </a:xfrm>
          <a:prstGeom prst="rect">
            <a:avLst/>
          </a:prstGeom>
        </p:spPr>
        <p:txBody>
          <a:bodyPr wrap="none">
            <a:spAutoFit/>
          </a:bodyPr>
          <a:lstStyle/>
          <a:p>
            <a:r>
              <a:rPr lang="fr-FR" sz="2800" dirty="0">
                <a:sym typeface="Wingdings"/>
              </a:rPr>
              <a:t></a:t>
            </a:r>
            <a:endParaRPr lang="fr-FR" sz="2800" dirty="0"/>
          </a:p>
        </p:txBody>
      </p:sp>
      <p:sp>
        <p:nvSpPr>
          <p:cNvPr id="10" name="Espace réservé du numéro de diapositive 9"/>
          <p:cNvSpPr>
            <a:spLocks noGrp="1"/>
          </p:cNvSpPr>
          <p:nvPr>
            <p:ph type="sldNum" sz="quarter" idx="12"/>
          </p:nvPr>
        </p:nvSpPr>
        <p:spPr>
          <a:xfrm>
            <a:off x="6224411" y="8621670"/>
            <a:ext cx="277788" cy="486833"/>
          </a:xfrm>
        </p:spPr>
        <p:txBody>
          <a:bodyPr/>
          <a:lstStyle/>
          <a:p>
            <a:fld id="{DBAB73B4-6AB0-47B7-A406-AA32CF40EA9C}" type="slidenum">
              <a:rPr lang="fr-FR" smtClean="0"/>
              <a:t>3</a:t>
            </a:fld>
            <a:endParaRPr lang="fr-FR" dirty="0"/>
          </a:p>
        </p:txBody>
      </p:sp>
      <p:grpSp>
        <p:nvGrpSpPr>
          <p:cNvPr id="12" name="Groupe 11"/>
          <p:cNvGrpSpPr/>
          <p:nvPr/>
        </p:nvGrpSpPr>
        <p:grpSpPr>
          <a:xfrm>
            <a:off x="4558967" y="1427837"/>
            <a:ext cx="1853809" cy="470391"/>
            <a:chOff x="4293096" y="1423983"/>
            <a:chExt cx="1853809" cy="470391"/>
          </a:xfrm>
        </p:grpSpPr>
        <p:pic>
          <p:nvPicPr>
            <p:cNvPr id="6" name="Image 5" descr="Image vectorielle gratuite: &lt;strong&gt;Dessin&lt;/strong&gt; Animé, &lt;strong&gt;Casque&lt;/strong&gt; D'Écoute, Re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3096" y="1423983"/>
              <a:ext cx="565122" cy="470391"/>
            </a:xfrm>
            <a:prstGeom prst="rect">
              <a:avLst/>
            </a:prstGeom>
          </p:spPr>
        </p:pic>
        <p:sp>
          <p:nvSpPr>
            <p:cNvPr id="11" name="ZoneTexte 10"/>
            <p:cNvSpPr txBox="1"/>
            <p:nvPr/>
          </p:nvSpPr>
          <p:spPr>
            <a:xfrm>
              <a:off x="4892305" y="1513283"/>
              <a:ext cx="1254600" cy="369332"/>
            </a:xfrm>
            <a:prstGeom prst="rect">
              <a:avLst/>
            </a:prstGeom>
            <a:noFill/>
            <a:ln>
              <a:solidFill>
                <a:schemeClr val="tx1"/>
              </a:solidFill>
            </a:ln>
          </p:spPr>
          <p:txBody>
            <a:bodyPr wrap="square" rtlCol="0">
              <a:spAutoFit/>
            </a:bodyPr>
            <a:lstStyle/>
            <a:p>
              <a:r>
                <a:rPr lang="fr-FR" dirty="0"/>
                <a:t>  </a:t>
              </a:r>
              <a:r>
                <a:rPr lang="fr-FR" sz="1100" dirty="0"/>
                <a:t>CO activité1 EX1</a:t>
              </a:r>
              <a:endParaRPr lang="fr-FR" dirty="0"/>
            </a:p>
          </p:txBody>
        </p:sp>
      </p:grpSp>
      <p:grpSp>
        <p:nvGrpSpPr>
          <p:cNvPr id="16" name="Groupe 15"/>
          <p:cNvGrpSpPr/>
          <p:nvPr/>
        </p:nvGrpSpPr>
        <p:grpSpPr>
          <a:xfrm>
            <a:off x="4558967" y="3217364"/>
            <a:ext cx="1853809" cy="470391"/>
            <a:chOff x="4293096" y="1423983"/>
            <a:chExt cx="1853809" cy="470391"/>
          </a:xfrm>
        </p:grpSpPr>
        <p:pic>
          <p:nvPicPr>
            <p:cNvPr id="17" name="Image 16" descr="Image vectorielle gratuite: &lt;strong&gt;Dessin&lt;/strong&gt; Animé, &lt;strong&gt;Casque&lt;/strong&gt; D'Écoute, Re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3096" y="1423983"/>
              <a:ext cx="565122" cy="470391"/>
            </a:xfrm>
            <a:prstGeom prst="rect">
              <a:avLst/>
            </a:prstGeom>
          </p:spPr>
        </p:pic>
        <p:sp>
          <p:nvSpPr>
            <p:cNvPr id="20" name="ZoneTexte 19"/>
            <p:cNvSpPr txBox="1"/>
            <p:nvPr/>
          </p:nvSpPr>
          <p:spPr>
            <a:xfrm>
              <a:off x="4892305" y="1513283"/>
              <a:ext cx="1254600" cy="369332"/>
            </a:xfrm>
            <a:prstGeom prst="rect">
              <a:avLst/>
            </a:prstGeom>
            <a:noFill/>
            <a:ln>
              <a:solidFill>
                <a:schemeClr val="tx1"/>
              </a:solidFill>
            </a:ln>
          </p:spPr>
          <p:txBody>
            <a:bodyPr wrap="square" rtlCol="0">
              <a:spAutoFit/>
            </a:bodyPr>
            <a:lstStyle/>
            <a:p>
              <a:r>
                <a:rPr lang="fr-FR" dirty="0"/>
                <a:t>  </a:t>
              </a:r>
              <a:r>
                <a:rPr lang="fr-FR" sz="1100" dirty="0"/>
                <a:t>CO activité1 EX2</a:t>
              </a:r>
              <a:endParaRPr lang="fr-FR" dirty="0"/>
            </a:p>
          </p:txBody>
        </p:sp>
      </p:grpSp>
    </p:spTree>
    <p:extLst>
      <p:ext uri="{BB962C8B-B14F-4D97-AF65-F5344CB8AC3E}">
        <p14:creationId xmlns:p14="http://schemas.microsoft.com/office/powerpoint/2010/main" val="110488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1052" y="8603782"/>
            <a:ext cx="6032340" cy="486833"/>
          </a:xfrm>
        </p:spPr>
        <p:txBody>
          <a:bodyPr/>
          <a:lstStyle/>
          <a:p>
            <a:r>
              <a:rPr lang="fr-FR"/>
              <a:t>Bilan de compétences CM2  - DSDEN de la Manche - Livret de l'enseignant</a:t>
            </a:r>
            <a:endParaRPr lang="fr-FR" dirty="0"/>
          </a:p>
        </p:txBody>
      </p:sp>
      <p:sp>
        <p:nvSpPr>
          <p:cNvPr id="12" name="ZoneTexte 11"/>
          <p:cNvSpPr txBox="1"/>
          <p:nvPr/>
        </p:nvSpPr>
        <p:spPr>
          <a:xfrm>
            <a:off x="764704" y="683568"/>
            <a:ext cx="5544616" cy="369332"/>
          </a:xfrm>
          <a:prstGeom prst="rect">
            <a:avLst/>
          </a:prstGeom>
          <a:noFill/>
        </p:spPr>
        <p:txBody>
          <a:bodyPr wrap="square" rtlCol="0">
            <a:spAutoFit/>
          </a:bodyPr>
          <a:lstStyle/>
          <a:p>
            <a:endParaRPr lang="fr-FR" dirty="0"/>
          </a:p>
        </p:txBody>
      </p:sp>
      <p:sp>
        <p:nvSpPr>
          <p:cNvPr id="13" name="Text Box 7"/>
          <p:cNvSpPr txBox="1">
            <a:spLocks noChangeArrowheads="1"/>
          </p:cNvSpPr>
          <p:nvPr/>
        </p:nvSpPr>
        <p:spPr bwMode="auto">
          <a:xfrm>
            <a:off x="107120520" y="110750350"/>
            <a:ext cx="6880225" cy="245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sng" strike="noStrike" cap="none" normalizeH="0" baseline="0" dirty="0">
                <a:ln>
                  <a:noFill/>
                </a:ln>
                <a:solidFill>
                  <a:srgbClr val="000000"/>
                </a:solidFill>
                <a:effectLst/>
                <a:latin typeface="Segoe UI Semibold" pitchFamily="34" charset="0"/>
                <a:cs typeface="Arial" pitchFamily="34" charset="0"/>
              </a:rPr>
              <a:t>Activité 3</a:t>
            </a:r>
            <a:r>
              <a:rPr kumimoji="0" lang="fr-FR" altLang="fr-FR" sz="1200" b="1" i="0" u="none" strike="noStrike" cap="none" normalizeH="0" baseline="0" dirty="0">
                <a:ln>
                  <a:noFill/>
                </a:ln>
                <a:solidFill>
                  <a:srgbClr val="000000"/>
                </a:solidFill>
                <a:effectLst/>
                <a:latin typeface="Segoe UI Semibold" pitchFamily="34" charset="0"/>
                <a:cs typeface="Arial" pitchFamily="34" charset="0"/>
              </a:rPr>
              <a:t> </a:t>
            </a:r>
            <a:r>
              <a:rPr kumimoji="0" lang="fr-FR" altLang="fr-FR" sz="1200" b="1" i="0" u="none" strike="noStrike" cap="none" normalizeH="0" baseline="0" dirty="0">
                <a:ln>
                  <a:noFill/>
                </a:ln>
                <a:solidFill>
                  <a:srgbClr val="3399FF"/>
                </a:solidFill>
                <a:effectLst/>
                <a:latin typeface="Segoe UI Semibold" pitchFamily="34" charset="0"/>
                <a:cs typeface="Arial" pitchFamily="34" charset="0"/>
              </a:rPr>
              <a:t>:</a:t>
            </a:r>
            <a:r>
              <a:rPr kumimoji="0" lang="fr-FR" altLang="fr-FR" sz="1200" b="1" i="0" u="none" strike="noStrike" cap="none" normalizeH="0" baseline="0" dirty="0">
                <a:ln>
                  <a:noFill/>
                </a:ln>
                <a:solidFill>
                  <a:srgbClr val="000000"/>
                </a:solidFill>
                <a:effectLst/>
                <a:latin typeface="Segoe UI Semibold" pitchFamily="34" charset="0"/>
                <a:cs typeface="Arial" pitchFamily="34" charset="0"/>
              </a:rPr>
              <a:t> Tu vas entendre une conversation deux fois. Écoute attentivement puis réponds à ces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Segoe UI Semibold" pitchFamily="34" charset="0"/>
                <a:cs typeface="Arial" pitchFamily="34" charset="0"/>
              </a:rPr>
              <a:t>deux questions en cochant la bonne réponse.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Arial" pitchFamily="34" charset="0"/>
                <a:cs typeface="Arial" pitchFamily="34" charset="0"/>
              </a:rPr>
              <a:t>1</a:t>
            </a:r>
            <a:r>
              <a:rPr kumimoji="0" lang="fr-FR" altLang="fr-FR" sz="1100" b="1" i="0" u="sng" strike="noStrike" cap="none" normalizeH="0" baseline="0" dirty="0">
                <a:ln>
                  <a:noFill/>
                </a:ln>
                <a:solidFill>
                  <a:srgbClr val="000000"/>
                </a:solidFill>
                <a:effectLst/>
                <a:latin typeface="Arial" pitchFamily="34" charset="0"/>
                <a:cs typeface="Arial" pitchFamily="34" charset="0"/>
              </a:rPr>
              <a:t>) </a:t>
            </a:r>
            <a:r>
              <a:rPr kumimoji="0" lang="fr-FR" altLang="fr-FR" sz="1100" b="1" i="0" u="sng" strike="noStrike" cap="none" normalizeH="0" baseline="0" dirty="0">
                <a:ln>
                  <a:noFill/>
                </a:ln>
                <a:solidFill>
                  <a:srgbClr val="000000"/>
                </a:solidFill>
                <a:effectLst/>
                <a:latin typeface="Segoe UI Semibold" pitchFamily="34" charset="0"/>
                <a:cs typeface="Arial" pitchFamily="34" charset="0"/>
              </a:rPr>
              <a:t>Ce que tu viens d'entendre se passe :</a:t>
            </a:r>
            <a:endParaRPr kumimoji="0" lang="fr-FR" altLang="fr-FR" sz="1100" b="0" i="0" u="none" strike="noStrike" cap="none" normalizeH="0" baseline="0" dirty="0">
              <a:ln>
                <a:noFill/>
              </a:ln>
              <a:solidFill>
                <a:srgbClr val="000000"/>
              </a:solidFill>
              <a:effectLst/>
              <a:latin typeface="Segoe UI Semibold"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Arial" pitchFamily="34" charset="0"/>
                <a:cs typeface="Arial" pitchFamily="34" charset="0"/>
              </a:rPr>
              <a:t>        dans une maison                      dans un supermarché                      au marché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1" i="0" u="sng" strike="noStrike" cap="none" normalizeH="0" baseline="0" dirty="0">
                <a:ln>
                  <a:noFill/>
                </a:ln>
                <a:solidFill>
                  <a:srgbClr val="000000"/>
                </a:solidFill>
                <a:effectLst/>
                <a:latin typeface="Arial" pitchFamily="34" charset="0"/>
                <a:cs typeface="Arial" pitchFamily="34" charset="0"/>
              </a:rPr>
              <a:t>2) </a:t>
            </a:r>
            <a:r>
              <a:rPr kumimoji="0" lang="fr-FR" altLang="fr-FR" sz="1100" b="1" i="0" u="sng" strike="noStrike" cap="none" normalizeH="0" baseline="0" dirty="0">
                <a:ln>
                  <a:noFill/>
                </a:ln>
                <a:solidFill>
                  <a:srgbClr val="000000"/>
                </a:solidFill>
                <a:effectLst/>
                <a:latin typeface="Segoe UI Semibold" pitchFamily="34" charset="0"/>
                <a:cs typeface="Arial" pitchFamily="34" charset="0"/>
              </a:rPr>
              <a:t>Que font les deux personnages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Arial" pitchFamily="34" charset="0"/>
                <a:cs typeface="Arial" pitchFamily="34" charset="0"/>
              </a:rPr>
              <a:t>ils préparent un repas                  ils écrivent la liste des courses        ils partent en pique-nique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Wingdings" pitchFamily="2" charset="2"/>
                <a:cs typeface="Arial" pitchFamily="34" charset="0"/>
              </a:rPr>
              <a:t>q</a:t>
            </a: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0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Arial" pitchFamily="34" charset="0"/>
                <a:cs typeface="Arial" pitchFamily="34" charset="0"/>
              </a:rPr>
              <a:t>2) Quels sont les personnages de cette histoire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5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Arial" pitchFamily="34" charset="0"/>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un enseignant et deux élèves en évaluation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Arial" pitchFamily="34" charset="0"/>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trois amis qui discutent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Arial" pitchFamily="34" charset="0"/>
                <a:cs typeface="Arial" pitchFamily="34" charset="0"/>
              </a:rPr>
              <a:t>	</a:t>
            </a:r>
            <a:r>
              <a:rPr kumimoji="0" lang="fr-FR" altLang="fr-FR" sz="1300" b="0" i="0" u="none" strike="noStrike" cap="none" normalizeH="0" baseline="0" noProof="1">
                <a:ln>
                  <a:noFill/>
                </a:ln>
                <a:solidFill>
                  <a:srgbClr val="000000"/>
                </a:solidFill>
                <a:effectLst/>
                <a:latin typeface="Arial" pitchFamily="34" charset="0"/>
                <a:cs typeface="Arial" pitchFamily="34" charset="0"/>
              </a:rPr>
              <a:t>q</a:t>
            </a:r>
            <a:r>
              <a:rPr kumimoji="0" lang="fr-FR" altLang="fr-FR" sz="1300" b="0" i="0" u="none" strike="noStrike" cap="none" normalizeH="0" baseline="0" dirty="0">
                <a:ln>
                  <a:noFill/>
                </a:ln>
                <a:solidFill>
                  <a:srgbClr val="000000"/>
                </a:solidFill>
                <a:effectLst/>
                <a:latin typeface="Arial" pitchFamily="34" charset="0"/>
                <a:cs typeface="Arial" pitchFamily="34" charset="0"/>
              </a:rPr>
              <a:t> </a:t>
            </a:r>
            <a:r>
              <a:rPr kumimoji="0" lang="fr-FR" altLang="fr-FR" sz="1100" b="0" i="0" u="none" strike="noStrike" cap="none" normalizeH="0" baseline="0" dirty="0">
                <a:ln>
                  <a:noFill/>
                </a:ln>
                <a:solidFill>
                  <a:srgbClr val="000000"/>
                </a:solidFill>
                <a:effectLst/>
                <a:latin typeface="Arial" pitchFamily="34" charset="0"/>
                <a:cs typeface="Arial" pitchFamily="34" charset="0"/>
              </a:rPr>
              <a:t>deux candidats à un jeu et un animateur</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3"/>
          <p:cNvSpPr/>
          <p:nvPr/>
        </p:nvSpPr>
        <p:spPr>
          <a:xfrm>
            <a:off x="188640" y="538386"/>
            <a:ext cx="6408712" cy="2139047"/>
          </a:xfrm>
          <a:prstGeom prst="rect">
            <a:avLst/>
          </a:prstGeom>
        </p:spPr>
        <p:txBody>
          <a:bodyPr wrap="square">
            <a:spAutoFit/>
          </a:bodyPr>
          <a:lstStyle/>
          <a:p>
            <a:r>
              <a:rPr lang="fr-FR" sz="1200" b="1" u="sng" dirty="0">
                <a:solidFill>
                  <a:srgbClr val="0070C0"/>
                </a:solidFill>
                <a:latin typeface="Arial Rounded MT Bold" panose="020F0704030504030204" pitchFamily="34" charset="0"/>
                <a:cs typeface="Arial" panose="020B0604020202020204" pitchFamily="34" charset="0"/>
              </a:rPr>
              <a:t>Activité 2</a:t>
            </a:r>
            <a:r>
              <a:rPr lang="fr-FR" sz="1200" b="1" dirty="0">
                <a:solidFill>
                  <a:srgbClr val="0070C0"/>
                </a:solidFill>
                <a:latin typeface="Arial Rounded MT Bold" panose="020F0704030504030204" pitchFamily="34" charset="0"/>
                <a:cs typeface="Arial" panose="020B0604020202020204" pitchFamily="34" charset="0"/>
              </a:rPr>
              <a:t>: </a:t>
            </a:r>
            <a:r>
              <a:rPr lang="fr-FR" sz="1100" b="1" dirty="0">
                <a:latin typeface="Arial" panose="020B0604020202020204" pitchFamily="34" charset="0"/>
                <a:cs typeface="Arial" panose="020B0604020202020204" pitchFamily="34" charset="0"/>
              </a:rPr>
              <a:t>Tu vas entendre une conversation deux fois. Écoute attentivement puis réponds à ces deux questions en cochant la bonne réponse.</a:t>
            </a:r>
          </a:p>
          <a:p>
            <a:endParaRPr lang="fr-FR" sz="1200" dirty="0"/>
          </a:p>
          <a:p>
            <a:pPr marL="171450" indent="-171450">
              <a:buFont typeface="Arial" panose="020B0604020202020204" pitchFamily="34" charset="0"/>
              <a:buChar char="•"/>
            </a:pPr>
            <a:r>
              <a:rPr lang="fr-FR" sz="1200" b="1" u="sng" dirty="0"/>
              <a:t>Exercice 1</a:t>
            </a:r>
            <a:r>
              <a:rPr lang="fr-FR" sz="1200" dirty="0"/>
              <a:t> :</a:t>
            </a:r>
          </a:p>
          <a:p>
            <a:r>
              <a:rPr lang="fr-FR" sz="1200" dirty="0"/>
              <a:t>1)</a:t>
            </a:r>
            <a:r>
              <a:rPr lang="fr-FR" sz="1200" u="sng" dirty="0"/>
              <a:t> Ce que tu viens d'entendre se passe </a:t>
            </a:r>
            <a:r>
              <a:rPr lang="fr-FR" sz="1200" dirty="0"/>
              <a:t>:</a:t>
            </a:r>
          </a:p>
          <a:p>
            <a:endParaRPr lang="fr-FR" sz="400" dirty="0"/>
          </a:p>
          <a:p>
            <a:r>
              <a:rPr lang="fr-FR" sz="1200" dirty="0"/>
              <a:t>     </a:t>
            </a:r>
            <a:r>
              <a:rPr lang="fr-FR" sz="1200" b="1" dirty="0">
                <a:solidFill>
                  <a:srgbClr val="00B050"/>
                </a:solidFill>
                <a:sym typeface="Wingdings"/>
              </a:rPr>
              <a:t></a:t>
            </a:r>
            <a:r>
              <a:rPr lang="fr-FR" sz="1200" dirty="0"/>
              <a:t> dans une maison 	</a:t>
            </a:r>
            <a:r>
              <a:rPr lang="fr-FR" sz="1200" dirty="0">
                <a:sym typeface="Wingdings"/>
              </a:rPr>
              <a:t></a:t>
            </a:r>
            <a:r>
              <a:rPr lang="fr-FR" sz="1200" dirty="0"/>
              <a:t> dans un supermarché                             </a:t>
            </a:r>
            <a:r>
              <a:rPr lang="fr-FR" sz="1200" dirty="0">
                <a:sym typeface="Wingdings"/>
              </a:rPr>
              <a:t></a:t>
            </a:r>
            <a:r>
              <a:rPr lang="fr-FR" sz="1200" dirty="0"/>
              <a:t> au marché</a:t>
            </a:r>
          </a:p>
          <a:p>
            <a:r>
              <a:rPr lang="fr-FR" sz="1200" dirty="0"/>
              <a:t>                </a:t>
            </a:r>
          </a:p>
          <a:p>
            <a:r>
              <a:rPr lang="fr-FR" sz="1200" dirty="0"/>
              <a:t>2) </a:t>
            </a:r>
            <a:r>
              <a:rPr lang="fr-FR" sz="1200" u="sng" dirty="0"/>
              <a:t>Que font les deux personnages </a:t>
            </a:r>
            <a:r>
              <a:rPr lang="fr-FR" sz="1200" dirty="0"/>
              <a:t>?</a:t>
            </a:r>
          </a:p>
          <a:p>
            <a:endParaRPr lang="fr-FR" sz="800" dirty="0"/>
          </a:p>
          <a:p>
            <a:r>
              <a:rPr lang="fr-FR" sz="1200" dirty="0">
                <a:sym typeface="Wingdings"/>
              </a:rPr>
              <a:t>      </a:t>
            </a:r>
            <a:r>
              <a:rPr lang="fr-FR" sz="1200" dirty="0"/>
              <a:t>ils préparent un repas    </a:t>
            </a:r>
            <a:r>
              <a:rPr lang="fr-FR" sz="1200" b="1" dirty="0">
                <a:solidFill>
                  <a:srgbClr val="00B050"/>
                </a:solidFill>
                <a:sym typeface="Wingdings"/>
              </a:rPr>
              <a:t> </a:t>
            </a:r>
            <a:r>
              <a:rPr lang="fr-FR" sz="1200" dirty="0"/>
              <a:t> ils écrivent la liste des courses              </a:t>
            </a:r>
            <a:r>
              <a:rPr lang="fr-FR" sz="1200" dirty="0">
                <a:sym typeface="Wingdings"/>
              </a:rPr>
              <a:t>   </a:t>
            </a:r>
            <a:r>
              <a:rPr lang="fr-FR" sz="1200" dirty="0"/>
              <a:t>ils partent en pique-nique</a:t>
            </a:r>
          </a:p>
          <a:p>
            <a:endParaRPr lang="fr-FR" sz="1200" dirty="0"/>
          </a:p>
        </p:txBody>
      </p:sp>
      <p:pic>
        <p:nvPicPr>
          <p:cNvPr id="3080"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r="12768"/>
          <a:stretch/>
        </p:blipFill>
        <p:spPr bwMode="auto">
          <a:xfrm>
            <a:off x="389781" y="3923928"/>
            <a:ext cx="5631507"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p:cNvSpPr txBox="1"/>
          <p:nvPr/>
        </p:nvSpPr>
        <p:spPr>
          <a:xfrm>
            <a:off x="260649" y="2515455"/>
            <a:ext cx="6172082" cy="3416320"/>
          </a:xfrm>
          <a:prstGeom prst="rect">
            <a:avLst/>
          </a:prstGeom>
          <a:noFill/>
        </p:spPr>
        <p:txBody>
          <a:bodyPr wrap="square" rtlCol="0">
            <a:spAutoFit/>
          </a:bodyPr>
          <a:lstStyle/>
          <a:p>
            <a:pPr marL="171450" indent="-171450">
              <a:buFont typeface="Arial" panose="020B0604020202020204" pitchFamily="34" charset="0"/>
              <a:buChar char="•"/>
            </a:pPr>
            <a:r>
              <a:rPr lang="fr-FR" sz="1200" b="1" u="sng" dirty="0"/>
              <a:t>Exercice 2 </a:t>
            </a:r>
            <a:r>
              <a:rPr lang="fr-FR" sz="1200" b="1" dirty="0"/>
              <a:t>:</a:t>
            </a:r>
          </a:p>
          <a:p>
            <a:r>
              <a:rPr lang="fr-FR" sz="1200" b="1" dirty="0"/>
              <a:t>Écoute les extraits suivants. Réponds ensuite à chaque question posée en entourant la bonne réponse.</a:t>
            </a:r>
            <a:endParaRPr lang="fr-FR" sz="1200" dirty="0"/>
          </a:p>
          <a:p>
            <a:r>
              <a:rPr lang="fr-FR" sz="1200" i="1" dirty="0"/>
              <a:t>Tu entendras chaque extrait deux fois.</a:t>
            </a:r>
            <a:endParaRPr lang="fr-FR" sz="1200" dirty="0"/>
          </a:p>
          <a:p>
            <a:r>
              <a:rPr lang="fr-FR" sz="1200" i="1" dirty="0"/>
              <a:t> </a:t>
            </a:r>
            <a:endParaRPr lang="fr-FR" sz="1200" dirty="0"/>
          </a:p>
          <a:p>
            <a:pPr lvl="1"/>
            <a:r>
              <a:rPr lang="fr-FR" sz="1200" b="1" i="1" u="sng" dirty="0"/>
              <a:t>extrait n° 1 </a:t>
            </a:r>
            <a:r>
              <a:rPr lang="fr-FR" sz="1200" b="1" i="1" dirty="0"/>
              <a:t>: (2 questions)</a:t>
            </a:r>
            <a:endParaRPr lang="fr-FR" sz="1200" dirty="0"/>
          </a:p>
          <a:p>
            <a:r>
              <a:rPr lang="fr-FR" sz="1200" b="1" i="1" dirty="0"/>
              <a:t> </a:t>
            </a:r>
            <a:endParaRPr lang="fr-FR" sz="1200" dirty="0"/>
          </a:p>
          <a:p>
            <a:r>
              <a:rPr lang="fr-FR" sz="1200" i="1" dirty="0"/>
              <a:t>Le temps est…</a:t>
            </a:r>
            <a:endParaRPr lang="fr-FR" sz="1200" dirty="0"/>
          </a:p>
          <a:p>
            <a:r>
              <a:rPr lang="fr-FR" sz="1200" i="1" dirty="0"/>
              <a:t> </a:t>
            </a:r>
            <a:endParaRPr lang="fr-FR" sz="1200" dirty="0"/>
          </a:p>
          <a:p>
            <a:r>
              <a:rPr lang="fr-FR" sz="1200" dirty="0"/>
              <a:t> </a:t>
            </a:r>
          </a:p>
          <a:p>
            <a:r>
              <a:rPr lang="fr-FR" sz="1200" dirty="0"/>
              <a:t>          </a:t>
            </a:r>
          </a:p>
          <a:p>
            <a:r>
              <a:rPr lang="fr-FR" sz="1200" dirty="0"/>
              <a:t> </a:t>
            </a:r>
          </a:p>
          <a:p>
            <a:r>
              <a:rPr lang="fr-FR" sz="1200" dirty="0"/>
              <a:t>     </a:t>
            </a:r>
          </a:p>
          <a:p>
            <a:r>
              <a:rPr lang="fr-FR" sz="1200" dirty="0"/>
              <a:t> </a:t>
            </a:r>
          </a:p>
          <a:p>
            <a:r>
              <a:rPr lang="fr-FR" sz="1200" i="1" dirty="0"/>
              <a:t>Il fait…                                                                                    </a:t>
            </a:r>
            <a:endParaRPr lang="fr-FR" sz="1200" dirty="0"/>
          </a:p>
          <a:p>
            <a:r>
              <a:rPr lang="fr-FR" dirty="0"/>
              <a:t>       </a:t>
            </a:r>
          </a:p>
          <a:p>
            <a:r>
              <a:rPr lang="fr-FR" dirty="0"/>
              <a:t>      </a:t>
            </a:r>
          </a:p>
        </p:txBody>
      </p:sp>
      <p:pic>
        <p:nvPicPr>
          <p:cNvPr id="3081" name="Picture 9" descr="chau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2669" y="5364088"/>
            <a:ext cx="573438" cy="786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Ellipse 26"/>
          <p:cNvSpPr/>
          <p:nvPr/>
        </p:nvSpPr>
        <p:spPr>
          <a:xfrm>
            <a:off x="228399" y="4066869"/>
            <a:ext cx="972518" cy="720080"/>
          </a:xfrm>
          <a:prstGeom prst="ellipse">
            <a:avLst/>
          </a:prstGeom>
          <a:solidFill>
            <a:srgbClr val="FFFFFF">
              <a:alpha val="5098"/>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1" name="Rectangle 20"/>
          <p:cNvSpPr/>
          <p:nvPr/>
        </p:nvSpPr>
        <p:spPr>
          <a:xfrm>
            <a:off x="116632" y="6372200"/>
            <a:ext cx="6285316" cy="646331"/>
          </a:xfrm>
          <a:prstGeom prst="rect">
            <a:avLst/>
          </a:prstGeom>
        </p:spPr>
        <p:txBody>
          <a:bodyPr wrap="square">
            <a:spAutoFit/>
          </a:bodyPr>
          <a:lstStyle/>
          <a:p>
            <a:pPr lvl="1"/>
            <a:r>
              <a:rPr lang="fr-FR" sz="1200" b="1" i="1" u="sng" dirty="0"/>
              <a:t>extrait n° 2 </a:t>
            </a:r>
            <a:r>
              <a:rPr lang="fr-FR" sz="1200" b="1" i="1" dirty="0"/>
              <a:t>: entoure ce que James doit acheter. </a:t>
            </a:r>
            <a:r>
              <a:rPr lang="fr-FR" sz="1200" i="1" dirty="0"/>
              <a:t>(Pour t'aider pendant la première écoute, seuls les passages importants ont été conservés.)</a:t>
            </a:r>
            <a:endParaRPr lang="fr-FR" sz="1200" dirty="0"/>
          </a:p>
          <a:p>
            <a:r>
              <a:rPr lang="fr-FR" sz="1200" dirty="0"/>
              <a:t> </a:t>
            </a:r>
          </a:p>
        </p:txBody>
      </p:sp>
      <p:sp>
        <p:nvSpPr>
          <p:cNvPr id="26" name="Rectangle 25"/>
          <p:cNvSpPr/>
          <p:nvPr/>
        </p:nvSpPr>
        <p:spPr>
          <a:xfrm>
            <a:off x="655005" y="6829698"/>
            <a:ext cx="5366283" cy="17573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grpSp>
        <p:nvGrpSpPr>
          <p:cNvPr id="22" name="Group 10"/>
          <p:cNvGrpSpPr>
            <a:grpSpLocks/>
          </p:cNvGrpSpPr>
          <p:nvPr/>
        </p:nvGrpSpPr>
        <p:grpSpPr bwMode="auto">
          <a:xfrm>
            <a:off x="655005" y="6829698"/>
            <a:ext cx="5187950" cy="982662"/>
            <a:chOff x="106899075" y="109406383"/>
            <a:chExt cx="5197560" cy="981767"/>
          </a:xfrm>
        </p:grpSpPr>
        <p:sp>
          <p:nvSpPr>
            <p:cNvPr id="23" name="Control 11"/>
            <p:cNvSpPr>
              <a:spLocks noChangeArrowheads="1" noChangeShapeType="1"/>
            </p:cNvSpPr>
            <p:nvPr/>
          </p:nvSpPr>
          <p:spPr bwMode="auto">
            <a:xfrm>
              <a:off x="106899075" y="109406383"/>
              <a:ext cx="5197560" cy="981767"/>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pic>
          <p:nvPicPr>
            <p:cNvPr id="308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26728" y="109475970"/>
              <a:ext cx="1190942" cy="838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8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453795" y="109475970"/>
              <a:ext cx="946267" cy="892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8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781528" y="109432563"/>
              <a:ext cx="987373" cy="86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8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040650" y="109432563"/>
              <a:ext cx="931107" cy="878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24" name="Group 16"/>
          <p:cNvGrpSpPr>
            <a:grpSpLocks/>
          </p:cNvGrpSpPr>
          <p:nvPr/>
        </p:nvGrpSpPr>
        <p:grpSpPr bwMode="auto">
          <a:xfrm>
            <a:off x="689322" y="7635056"/>
            <a:ext cx="5187950" cy="1041400"/>
            <a:chOff x="107546775" y="110358699"/>
            <a:chExt cx="5188035" cy="1040897"/>
          </a:xfrm>
        </p:grpSpPr>
        <p:sp>
          <p:nvSpPr>
            <p:cNvPr id="25" name="Control 17"/>
            <p:cNvSpPr>
              <a:spLocks noChangeArrowheads="1" noChangeShapeType="1"/>
            </p:cNvSpPr>
            <p:nvPr/>
          </p:nvSpPr>
          <p:spPr bwMode="auto">
            <a:xfrm>
              <a:off x="107546775" y="110358699"/>
              <a:ext cx="5188035" cy="1040897"/>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pic>
          <p:nvPicPr>
            <p:cNvPr id="309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02714" y="110427699"/>
              <a:ext cx="1034100" cy="882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91"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999558" y="110471219"/>
              <a:ext cx="1171631" cy="797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92" name="Picture 2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383209" y="110435416"/>
              <a:ext cx="899851" cy="817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93" name="Picture 2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1588778" y="110503143"/>
              <a:ext cx="963573" cy="71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40" name="Ellipse 39"/>
          <p:cNvSpPr/>
          <p:nvPr/>
        </p:nvSpPr>
        <p:spPr>
          <a:xfrm>
            <a:off x="1892273" y="5275847"/>
            <a:ext cx="1055691" cy="931394"/>
          </a:xfrm>
          <a:prstGeom prst="ellipse">
            <a:avLst/>
          </a:prstGeom>
          <a:solidFill>
            <a:srgbClr val="FFFFFF">
              <a:alpha val="5098"/>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41" name="Ellipse 40"/>
          <p:cNvSpPr/>
          <p:nvPr/>
        </p:nvSpPr>
        <p:spPr>
          <a:xfrm>
            <a:off x="620688" y="6829697"/>
            <a:ext cx="1216342" cy="909019"/>
          </a:xfrm>
          <a:prstGeom prst="ellipse">
            <a:avLst/>
          </a:prstGeom>
          <a:solidFill>
            <a:srgbClr val="FFFFFF">
              <a:alpha val="5098"/>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42" name="Ellipse 41"/>
          <p:cNvSpPr/>
          <p:nvPr/>
        </p:nvSpPr>
        <p:spPr>
          <a:xfrm>
            <a:off x="2066955" y="6795128"/>
            <a:ext cx="1216342" cy="984442"/>
          </a:xfrm>
          <a:prstGeom prst="ellipse">
            <a:avLst/>
          </a:prstGeom>
          <a:solidFill>
            <a:srgbClr val="FFFFFF">
              <a:alpha val="5098"/>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43" name="Ellipse 42"/>
          <p:cNvSpPr/>
          <p:nvPr/>
        </p:nvSpPr>
        <p:spPr>
          <a:xfrm>
            <a:off x="4695723" y="6812951"/>
            <a:ext cx="1216342" cy="927401"/>
          </a:xfrm>
          <a:prstGeom prst="ellipse">
            <a:avLst/>
          </a:prstGeom>
          <a:solidFill>
            <a:srgbClr val="FFFFFF">
              <a:alpha val="5098"/>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44" name="Ellipse 43"/>
          <p:cNvSpPr/>
          <p:nvPr/>
        </p:nvSpPr>
        <p:spPr>
          <a:xfrm>
            <a:off x="697792" y="7704089"/>
            <a:ext cx="1216342" cy="984442"/>
          </a:xfrm>
          <a:prstGeom prst="ellipse">
            <a:avLst/>
          </a:prstGeom>
          <a:solidFill>
            <a:srgbClr val="FFFFFF">
              <a:alpha val="5098"/>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45" name="Ellipse 44"/>
          <p:cNvSpPr/>
          <p:nvPr/>
        </p:nvSpPr>
        <p:spPr>
          <a:xfrm>
            <a:off x="3313693" y="7721444"/>
            <a:ext cx="1216342" cy="984442"/>
          </a:xfrm>
          <a:prstGeom prst="ellipse">
            <a:avLst/>
          </a:prstGeom>
          <a:solidFill>
            <a:srgbClr val="FFFFFF">
              <a:alpha val="5098"/>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46" name="Ellipse 45"/>
          <p:cNvSpPr/>
          <p:nvPr/>
        </p:nvSpPr>
        <p:spPr>
          <a:xfrm>
            <a:off x="4686887" y="7740352"/>
            <a:ext cx="1216342" cy="895412"/>
          </a:xfrm>
          <a:prstGeom prst="ellipse">
            <a:avLst/>
          </a:prstGeom>
          <a:solidFill>
            <a:srgbClr val="FFFFFF">
              <a:alpha val="5098"/>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Espace réservé du numéro de diapositive 1"/>
          <p:cNvSpPr>
            <a:spLocks noGrp="1"/>
          </p:cNvSpPr>
          <p:nvPr>
            <p:ph type="sldNum" sz="quarter" idx="12"/>
          </p:nvPr>
        </p:nvSpPr>
        <p:spPr>
          <a:xfrm>
            <a:off x="6377896" y="8576799"/>
            <a:ext cx="195404" cy="486833"/>
          </a:xfrm>
        </p:spPr>
        <p:txBody>
          <a:bodyPr/>
          <a:lstStyle/>
          <a:p>
            <a:fld id="{DBAB73B4-6AB0-47B7-A406-AA32CF40EA9C}" type="slidenum">
              <a:rPr lang="fr-FR" smtClean="0"/>
              <a:t>4</a:t>
            </a:fld>
            <a:endParaRPr lang="fr-FR" dirty="0"/>
          </a:p>
        </p:txBody>
      </p:sp>
      <p:grpSp>
        <p:nvGrpSpPr>
          <p:cNvPr id="32" name="Groupe 31"/>
          <p:cNvGrpSpPr/>
          <p:nvPr/>
        </p:nvGrpSpPr>
        <p:grpSpPr>
          <a:xfrm>
            <a:off x="3313693" y="993644"/>
            <a:ext cx="1853809" cy="470391"/>
            <a:chOff x="4293096" y="1423983"/>
            <a:chExt cx="1853809" cy="470391"/>
          </a:xfrm>
        </p:grpSpPr>
        <p:pic>
          <p:nvPicPr>
            <p:cNvPr id="33" name="Image 32" descr="Image vectorielle gratuite: &lt;strong&gt;Dessin&lt;/strong&gt; Animé, &lt;strong&gt;Casque&lt;/strong&gt; D'Écoute, Red ..."/>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93096" y="1423983"/>
              <a:ext cx="565122" cy="470391"/>
            </a:xfrm>
            <a:prstGeom prst="rect">
              <a:avLst/>
            </a:prstGeom>
          </p:spPr>
        </p:pic>
        <p:sp>
          <p:nvSpPr>
            <p:cNvPr id="34" name="ZoneTexte 33"/>
            <p:cNvSpPr txBox="1"/>
            <p:nvPr/>
          </p:nvSpPr>
          <p:spPr>
            <a:xfrm>
              <a:off x="4892305" y="1513283"/>
              <a:ext cx="1254600" cy="369332"/>
            </a:xfrm>
            <a:prstGeom prst="rect">
              <a:avLst/>
            </a:prstGeom>
            <a:noFill/>
            <a:ln>
              <a:solidFill>
                <a:schemeClr val="tx1"/>
              </a:solidFill>
            </a:ln>
          </p:spPr>
          <p:txBody>
            <a:bodyPr wrap="square" rtlCol="0">
              <a:spAutoFit/>
            </a:bodyPr>
            <a:lstStyle/>
            <a:p>
              <a:r>
                <a:rPr lang="fr-FR" dirty="0"/>
                <a:t>  </a:t>
              </a:r>
              <a:r>
                <a:rPr lang="fr-FR" sz="1100" dirty="0"/>
                <a:t>CO activité2 EX1</a:t>
              </a:r>
              <a:endParaRPr lang="fr-FR" dirty="0"/>
            </a:p>
          </p:txBody>
        </p:sp>
      </p:grpSp>
      <p:grpSp>
        <p:nvGrpSpPr>
          <p:cNvPr id="35" name="Groupe 34"/>
          <p:cNvGrpSpPr/>
          <p:nvPr/>
        </p:nvGrpSpPr>
        <p:grpSpPr>
          <a:xfrm>
            <a:off x="3313693" y="3219344"/>
            <a:ext cx="1853809" cy="470391"/>
            <a:chOff x="4293096" y="1423983"/>
            <a:chExt cx="1853809" cy="470391"/>
          </a:xfrm>
        </p:grpSpPr>
        <p:pic>
          <p:nvPicPr>
            <p:cNvPr id="36" name="Image 35" descr="Image vectorielle gratuite: &lt;strong&gt;Dessin&lt;/strong&gt; Animé, &lt;strong&gt;Casque&lt;/strong&gt; D'Écoute, Red ..."/>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93096" y="1423983"/>
              <a:ext cx="565122" cy="470391"/>
            </a:xfrm>
            <a:prstGeom prst="rect">
              <a:avLst/>
            </a:prstGeom>
          </p:spPr>
        </p:pic>
        <p:sp>
          <p:nvSpPr>
            <p:cNvPr id="37" name="ZoneTexte 36"/>
            <p:cNvSpPr txBox="1"/>
            <p:nvPr/>
          </p:nvSpPr>
          <p:spPr>
            <a:xfrm>
              <a:off x="4892305" y="1513283"/>
              <a:ext cx="1254600" cy="369332"/>
            </a:xfrm>
            <a:prstGeom prst="rect">
              <a:avLst/>
            </a:prstGeom>
            <a:noFill/>
            <a:ln>
              <a:solidFill>
                <a:schemeClr val="tx1"/>
              </a:solidFill>
            </a:ln>
          </p:spPr>
          <p:txBody>
            <a:bodyPr wrap="square" rtlCol="0">
              <a:spAutoFit/>
            </a:bodyPr>
            <a:lstStyle/>
            <a:p>
              <a:r>
                <a:rPr lang="fr-FR" dirty="0"/>
                <a:t>  </a:t>
              </a:r>
              <a:r>
                <a:rPr lang="fr-FR" sz="1100" dirty="0"/>
                <a:t>CO activité2 EX2</a:t>
              </a:r>
              <a:endParaRPr lang="fr-FR" dirty="0"/>
            </a:p>
          </p:txBody>
        </p:sp>
      </p:grpSp>
    </p:spTree>
    <p:extLst>
      <p:ext uri="{BB962C8B-B14F-4D97-AF65-F5344CB8AC3E}">
        <p14:creationId xmlns:p14="http://schemas.microsoft.com/office/powerpoint/2010/main" val="82138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16632" y="8460432"/>
            <a:ext cx="6596230" cy="486833"/>
          </a:xfrm>
        </p:spPr>
        <p:txBody>
          <a:bodyPr/>
          <a:lstStyle/>
          <a:p>
            <a:r>
              <a:rPr lang="fr-FR"/>
              <a:t>Bilan de compétences CM2  - DSDEN de la Manche - Livret de l'enseignant</a:t>
            </a:r>
            <a:endParaRPr lang="fr-FR" dirty="0"/>
          </a:p>
        </p:txBody>
      </p:sp>
      <p:grpSp>
        <p:nvGrpSpPr>
          <p:cNvPr id="5" name="Groupe 4"/>
          <p:cNvGrpSpPr/>
          <p:nvPr/>
        </p:nvGrpSpPr>
        <p:grpSpPr>
          <a:xfrm>
            <a:off x="256349" y="7601654"/>
            <a:ext cx="6282699" cy="523220"/>
            <a:chOff x="10608" y="1923475"/>
            <a:chExt cx="6282699" cy="523220"/>
          </a:xfrm>
        </p:grpSpPr>
        <p:sp>
          <p:nvSpPr>
            <p:cNvPr id="6" name="AutoShape 4"/>
            <p:cNvSpPr>
              <a:spLocks noChangeArrowheads="1"/>
            </p:cNvSpPr>
            <p:nvPr/>
          </p:nvSpPr>
          <p:spPr bwMode="auto">
            <a:xfrm>
              <a:off x="6066295" y="2042566"/>
              <a:ext cx="227012" cy="161925"/>
            </a:xfrm>
            <a:prstGeom prst="roundRect">
              <a:avLst>
                <a:gd name="adj" fmla="val 16667"/>
              </a:avLst>
            </a:prstGeom>
            <a:solidFill>
              <a:srgbClr val="99CDCD"/>
            </a:solidFill>
            <a:ln w="317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7" name="Rectangle 6"/>
            <p:cNvSpPr/>
            <p:nvPr/>
          </p:nvSpPr>
          <p:spPr>
            <a:xfrm>
              <a:off x="10608" y="1923475"/>
              <a:ext cx="522900" cy="523220"/>
            </a:xfrm>
            <a:prstGeom prst="rect">
              <a:avLst/>
            </a:prstGeom>
          </p:spPr>
          <p:txBody>
            <a:bodyPr wrap="none">
              <a:spAutoFit/>
            </a:bodyPr>
            <a:lstStyle/>
            <a:p>
              <a:r>
                <a:rPr lang="fr-FR" sz="2800" dirty="0">
                  <a:sym typeface="Wingdings"/>
                </a:rPr>
                <a:t></a:t>
              </a:r>
              <a:endParaRPr lang="fr-FR" sz="2800" dirty="0"/>
            </a:p>
          </p:txBody>
        </p:sp>
      </p:grpSp>
      <p:sp>
        <p:nvSpPr>
          <p:cNvPr id="9" name="Rectangle 8"/>
          <p:cNvSpPr/>
          <p:nvPr/>
        </p:nvSpPr>
        <p:spPr>
          <a:xfrm>
            <a:off x="131274" y="323528"/>
            <a:ext cx="5673990" cy="2769989"/>
          </a:xfrm>
          <a:prstGeom prst="rect">
            <a:avLst/>
          </a:prstGeom>
        </p:spPr>
        <p:txBody>
          <a:bodyPr wrap="square">
            <a:spAutoFit/>
          </a:bodyPr>
          <a:lstStyle/>
          <a:p>
            <a:pPr lvl="1"/>
            <a:r>
              <a:rPr lang="fr-FR" sz="1200" b="1" i="1" u="sng" dirty="0"/>
              <a:t>extrait n° 3 </a:t>
            </a:r>
            <a:r>
              <a:rPr lang="fr-FR" sz="1200" b="1" i="1" dirty="0"/>
              <a:t>: (3 questions) </a:t>
            </a:r>
            <a:endParaRPr lang="fr-FR" sz="1200" dirty="0"/>
          </a:p>
          <a:p>
            <a:r>
              <a:rPr lang="fr-FR" sz="1200" i="1" dirty="0"/>
              <a:t> </a:t>
            </a:r>
            <a:endParaRPr lang="fr-FR" sz="1200" dirty="0"/>
          </a:p>
          <a:p>
            <a:r>
              <a:rPr lang="fr-FR" sz="1200" b="1" i="1" dirty="0"/>
              <a:t>a) </a:t>
            </a:r>
            <a:r>
              <a:rPr lang="fr-FR" sz="1200" b="1" i="1" u="sng" dirty="0"/>
              <a:t>Combien faut-il acheter d'œufs ?</a:t>
            </a:r>
            <a:endParaRPr lang="fr-FR" sz="1200" dirty="0"/>
          </a:p>
          <a:p>
            <a:endParaRPr lang="fr-FR" sz="1200" dirty="0"/>
          </a:p>
          <a:p>
            <a:r>
              <a:rPr lang="fr-FR" sz="1200" dirty="0"/>
              <a:t>                            6  </a:t>
            </a:r>
            <a:r>
              <a:rPr lang="fr-FR" sz="1400" b="1" dirty="0">
                <a:solidFill>
                  <a:srgbClr val="00B050"/>
                </a:solidFill>
                <a:sym typeface="Wingdings"/>
              </a:rPr>
              <a:t></a:t>
            </a:r>
            <a:r>
              <a:rPr lang="fr-FR" sz="1200" dirty="0"/>
              <a:t>                           8 </a:t>
            </a:r>
            <a:r>
              <a:rPr lang="fr-FR" sz="1200" dirty="0">
                <a:sym typeface="Wingdings"/>
              </a:rPr>
              <a:t></a:t>
            </a:r>
            <a:r>
              <a:rPr lang="fr-FR" sz="1200" dirty="0"/>
              <a:t>                      ce n’est pas dit dans l’extrait </a:t>
            </a:r>
            <a:r>
              <a:rPr lang="fr-FR" sz="1200" dirty="0">
                <a:sym typeface="Wingdings"/>
              </a:rPr>
              <a:t> </a:t>
            </a:r>
            <a:r>
              <a:rPr lang="fr-FR" sz="1200" dirty="0"/>
              <a:t> </a:t>
            </a:r>
          </a:p>
          <a:p>
            <a:endParaRPr lang="fr-FR" sz="1200" dirty="0"/>
          </a:p>
          <a:p>
            <a:r>
              <a:rPr lang="fr-FR" sz="1200" b="1" i="1" dirty="0"/>
              <a:t>b) </a:t>
            </a:r>
            <a:r>
              <a:rPr lang="fr-FR" sz="1200" b="1" i="1" u="sng" dirty="0"/>
              <a:t>Quelle heure est-il ?</a:t>
            </a:r>
            <a:endParaRPr lang="fr-FR" sz="1200" dirty="0"/>
          </a:p>
          <a:p>
            <a:r>
              <a:rPr lang="fr-FR" sz="1200" i="1" dirty="0"/>
              <a:t> </a:t>
            </a:r>
            <a:endParaRPr lang="fr-FR" sz="900" dirty="0"/>
          </a:p>
          <a:p>
            <a:r>
              <a:rPr lang="fr-FR" sz="1200" dirty="0"/>
              <a:t>                             6 heures </a:t>
            </a:r>
            <a:r>
              <a:rPr lang="fr-FR" sz="1200" dirty="0">
                <a:sym typeface="Wingdings"/>
              </a:rPr>
              <a:t></a:t>
            </a:r>
            <a:r>
              <a:rPr lang="fr-FR" sz="1200" dirty="0"/>
              <a:t>              8 heures </a:t>
            </a:r>
            <a:r>
              <a:rPr lang="fr-FR" sz="1200" dirty="0">
                <a:sym typeface="Wingdings"/>
              </a:rPr>
              <a:t></a:t>
            </a:r>
            <a:r>
              <a:rPr lang="fr-FR" sz="1200" dirty="0"/>
              <a:t>            ce n’est pas dit dans l’extrait </a:t>
            </a:r>
            <a:r>
              <a:rPr lang="fr-FR" sz="1400" b="1" dirty="0">
                <a:solidFill>
                  <a:srgbClr val="00B050"/>
                </a:solidFill>
                <a:sym typeface="Wingdings"/>
              </a:rPr>
              <a:t></a:t>
            </a:r>
            <a:r>
              <a:rPr lang="fr-FR" sz="1400" b="1" dirty="0">
                <a:solidFill>
                  <a:srgbClr val="00B050"/>
                </a:solidFill>
              </a:rPr>
              <a:t> </a:t>
            </a:r>
            <a:endParaRPr lang="fr-FR" sz="1200" b="1" dirty="0">
              <a:solidFill>
                <a:srgbClr val="00B050"/>
              </a:solidFill>
            </a:endParaRPr>
          </a:p>
          <a:p>
            <a:r>
              <a:rPr lang="fr-FR" sz="1200" dirty="0"/>
              <a:t> </a:t>
            </a:r>
          </a:p>
          <a:p>
            <a:r>
              <a:rPr lang="fr-FR" sz="1200" dirty="0"/>
              <a:t> </a:t>
            </a:r>
            <a:r>
              <a:rPr lang="fr-FR" sz="1200" b="1" i="1" dirty="0"/>
              <a:t>c) </a:t>
            </a:r>
            <a:r>
              <a:rPr lang="fr-FR" sz="1200" b="1" i="1" u="sng" dirty="0"/>
              <a:t>James doit-il aller chez le boulanger ?</a:t>
            </a:r>
            <a:endParaRPr lang="fr-FR" sz="1200" dirty="0"/>
          </a:p>
          <a:p>
            <a:r>
              <a:rPr lang="fr-FR" sz="1200" b="1" i="1" dirty="0"/>
              <a:t> </a:t>
            </a:r>
            <a:endParaRPr lang="fr-FR" sz="1200" dirty="0"/>
          </a:p>
          <a:p>
            <a:r>
              <a:rPr lang="fr-FR" sz="1200" dirty="0"/>
              <a:t>                              oui </a:t>
            </a:r>
            <a:r>
              <a:rPr lang="fr-FR" sz="1400" b="1" dirty="0">
                <a:solidFill>
                  <a:srgbClr val="00B050"/>
                </a:solidFill>
                <a:sym typeface="Wingdings"/>
              </a:rPr>
              <a:t></a:t>
            </a:r>
            <a:r>
              <a:rPr lang="fr-FR" sz="1200" dirty="0"/>
              <a:t>                        non </a:t>
            </a:r>
            <a:r>
              <a:rPr lang="fr-FR" sz="1200" dirty="0">
                <a:sym typeface="Wingdings"/>
              </a:rPr>
              <a:t></a:t>
            </a:r>
            <a:r>
              <a:rPr lang="fr-FR" sz="1200" dirty="0"/>
              <a:t>                  ce n’est pas dit dans l’extrait </a:t>
            </a:r>
            <a:r>
              <a:rPr lang="fr-FR" sz="1200" dirty="0">
                <a:sym typeface="Wingdings"/>
              </a:rPr>
              <a:t></a:t>
            </a:r>
            <a:r>
              <a:rPr lang="fr-FR" sz="1200" dirty="0"/>
              <a:t> </a:t>
            </a:r>
          </a:p>
          <a:p>
            <a:r>
              <a:rPr lang="fr-FR" sz="1200" dirty="0"/>
              <a:t> </a:t>
            </a:r>
          </a:p>
        </p:txBody>
      </p:sp>
      <p:pic>
        <p:nvPicPr>
          <p:cNvPr id="4128"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62" y="4059371"/>
            <a:ext cx="6064380" cy="291708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7" name="Rectangle 26"/>
          <p:cNvSpPr/>
          <p:nvPr/>
        </p:nvSpPr>
        <p:spPr>
          <a:xfrm>
            <a:off x="225085" y="2932108"/>
            <a:ext cx="6522657" cy="830997"/>
          </a:xfrm>
          <a:prstGeom prst="rect">
            <a:avLst/>
          </a:prstGeom>
        </p:spPr>
        <p:txBody>
          <a:bodyPr wrap="square">
            <a:spAutoFit/>
          </a:bodyPr>
          <a:lstStyle/>
          <a:p>
            <a:pPr marL="171450" indent="-171450">
              <a:buFont typeface="Arial" panose="020B0604020202020204" pitchFamily="34" charset="0"/>
              <a:buChar char="•"/>
            </a:pPr>
            <a:r>
              <a:rPr lang="fr-FR" sz="1200" b="1" u="sng" dirty="0"/>
              <a:t>Exercice 3</a:t>
            </a:r>
            <a:r>
              <a:rPr lang="fr-FR" sz="1200" dirty="0"/>
              <a:t> </a:t>
            </a:r>
            <a:r>
              <a:rPr lang="fr-FR" sz="1200" b="1" dirty="0"/>
              <a:t>: Tu vas entendre une série de consignes de classe. À chaque fois, écris la lettre de l'illustration qui correspond en face du numéro de la consigne entendue, comme dans l'exemple.</a:t>
            </a:r>
            <a:endParaRPr lang="fr-FR" sz="1200" dirty="0"/>
          </a:p>
          <a:p>
            <a:r>
              <a:rPr lang="fr-FR" sz="1200" i="1" dirty="0"/>
              <a:t>Conseil pour l’enseignant : avant de commencer l’écoute, s’assurer que les élèves ont bien compris ce que représentent les illustrations (en français). </a:t>
            </a:r>
          </a:p>
        </p:txBody>
      </p:sp>
      <p:pic>
        <p:nvPicPr>
          <p:cNvPr id="413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297" y="5733740"/>
            <a:ext cx="1311330" cy="127588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4132"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430" y="6516216"/>
            <a:ext cx="133350" cy="2381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50" name="Rectangle 49"/>
          <p:cNvSpPr/>
          <p:nvPr/>
        </p:nvSpPr>
        <p:spPr>
          <a:xfrm>
            <a:off x="715785" y="7478543"/>
            <a:ext cx="5667003" cy="646331"/>
          </a:xfrm>
          <a:prstGeom prst="rect">
            <a:avLst/>
          </a:prstGeom>
        </p:spPr>
        <p:txBody>
          <a:bodyPr wrap="square">
            <a:spAutoFit/>
          </a:bodyPr>
          <a:lstStyle/>
          <a:p>
            <a:r>
              <a:rPr lang="fr-FR" sz="1200" dirty="0"/>
              <a:t>Pour la correction des trois exercices de l’activité2, vous pourrez indiquer la réussite de l’activité en cochant la case.</a:t>
            </a:r>
          </a:p>
          <a:p>
            <a:r>
              <a:rPr lang="fr-FR" sz="1200" dirty="0"/>
              <a:t> </a:t>
            </a:r>
            <a:r>
              <a:rPr lang="fr-FR" sz="1200" u="sng" dirty="0"/>
              <a:t>(activité réussie à partir de  9 réponses correctes sur la totalité de l’activité2).</a:t>
            </a:r>
          </a:p>
        </p:txBody>
      </p:sp>
      <p:sp>
        <p:nvSpPr>
          <p:cNvPr id="29" name="ZoneTexte 28"/>
          <p:cNvSpPr txBox="1"/>
          <p:nvPr/>
        </p:nvSpPr>
        <p:spPr>
          <a:xfrm>
            <a:off x="273397" y="7076033"/>
            <a:ext cx="628269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u="sng" dirty="0"/>
              <a:t>Correction</a:t>
            </a:r>
            <a:r>
              <a:rPr lang="fr-FR" dirty="0"/>
              <a:t> :         1 : C     2 : H     3 : E     4 : F      5 : B</a:t>
            </a:r>
          </a:p>
        </p:txBody>
      </p:sp>
      <p:sp>
        <p:nvSpPr>
          <p:cNvPr id="2" name="Espace réservé du numéro de diapositive 1"/>
          <p:cNvSpPr>
            <a:spLocks noGrp="1"/>
          </p:cNvSpPr>
          <p:nvPr>
            <p:ph type="sldNum" sz="quarter" idx="12"/>
          </p:nvPr>
        </p:nvSpPr>
        <p:spPr/>
        <p:txBody>
          <a:bodyPr/>
          <a:lstStyle/>
          <a:p>
            <a:fld id="{DBAB73B4-6AB0-47B7-A406-AA32CF40EA9C}" type="slidenum">
              <a:rPr lang="fr-FR" smtClean="0"/>
              <a:t>5</a:t>
            </a:fld>
            <a:endParaRPr lang="fr-FR"/>
          </a:p>
        </p:txBody>
      </p:sp>
      <p:grpSp>
        <p:nvGrpSpPr>
          <p:cNvPr id="14" name="Groupe 13"/>
          <p:cNvGrpSpPr/>
          <p:nvPr/>
        </p:nvGrpSpPr>
        <p:grpSpPr>
          <a:xfrm>
            <a:off x="4437112" y="3491882"/>
            <a:ext cx="1945676" cy="451353"/>
            <a:chOff x="4293096" y="1423983"/>
            <a:chExt cx="1853809" cy="491409"/>
          </a:xfrm>
        </p:grpSpPr>
        <p:pic>
          <p:nvPicPr>
            <p:cNvPr id="15" name="Image 14" descr="Image vectorielle gratuite: &lt;strong&gt;Dessin&lt;/strong&gt; Animé, &lt;strong&gt;Casque&lt;/strong&gt; D'Écoute, Red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3096" y="1423983"/>
              <a:ext cx="565122" cy="470391"/>
            </a:xfrm>
            <a:prstGeom prst="rect">
              <a:avLst/>
            </a:prstGeom>
          </p:spPr>
        </p:pic>
        <p:sp>
          <p:nvSpPr>
            <p:cNvPr id="16" name="ZoneTexte 15"/>
            <p:cNvSpPr txBox="1"/>
            <p:nvPr/>
          </p:nvSpPr>
          <p:spPr>
            <a:xfrm>
              <a:off x="4892305" y="1513283"/>
              <a:ext cx="1254600" cy="402109"/>
            </a:xfrm>
            <a:prstGeom prst="rect">
              <a:avLst/>
            </a:prstGeom>
            <a:noFill/>
            <a:ln>
              <a:solidFill>
                <a:schemeClr val="tx1"/>
              </a:solidFill>
            </a:ln>
          </p:spPr>
          <p:txBody>
            <a:bodyPr wrap="square" rtlCol="0">
              <a:spAutoFit/>
            </a:bodyPr>
            <a:lstStyle/>
            <a:p>
              <a:r>
                <a:rPr lang="fr-FR" dirty="0"/>
                <a:t>  </a:t>
              </a:r>
              <a:r>
                <a:rPr lang="fr-FR" sz="1100" dirty="0"/>
                <a:t>CO activité2 EX3</a:t>
              </a:r>
              <a:endParaRPr lang="fr-FR" dirty="0"/>
            </a:p>
          </p:txBody>
        </p:sp>
      </p:grpSp>
    </p:spTree>
    <p:extLst>
      <p:ext uri="{BB962C8B-B14F-4D97-AF65-F5344CB8AC3E}">
        <p14:creationId xmlns:p14="http://schemas.microsoft.com/office/powerpoint/2010/main" val="134965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033868739"/>
              </p:ext>
            </p:extLst>
          </p:nvPr>
        </p:nvGraphicFramePr>
        <p:xfrm>
          <a:off x="188640" y="179512"/>
          <a:ext cx="6482984" cy="1188720"/>
        </p:xfrm>
        <a:graphic>
          <a:graphicData uri="http://schemas.openxmlformats.org/drawingml/2006/table">
            <a:tbl>
              <a:tblPr firstRow="1" bandRow="1">
                <a:tableStyleId>{5C22544A-7EE6-4342-B048-85BDC9FD1C3A}</a:tableStyleId>
              </a:tblPr>
              <a:tblGrid>
                <a:gridCol w="2046366">
                  <a:extLst>
                    <a:ext uri="{9D8B030D-6E8A-4147-A177-3AD203B41FA5}">
                      <a16:colId xmlns:a16="http://schemas.microsoft.com/office/drawing/2014/main" val="20000"/>
                    </a:ext>
                  </a:extLst>
                </a:gridCol>
                <a:gridCol w="4436618">
                  <a:extLst>
                    <a:ext uri="{9D8B030D-6E8A-4147-A177-3AD203B41FA5}">
                      <a16:colId xmlns:a16="http://schemas.microsoft.com/office/drawing/2014/main" val="20001"/>
                    </a:ext>
                  </a:extLst>
                </a:gridCol>
              </a:tblGrid>
              <a:tr h="370840">
                <a:tc>
                  <a:txBody>
                    <a:bodyPr/>
                    <a:lstStyle/>
                    <a:p>
                      <a:r>
                        <a:rPr lang="fr-FR" sz="1400" b="1" u="sng" baseline="0" dirty="0"/>
                        <a:t>niveau A1  </a:t>
                      </a:r>
                    </a:p>
                    <a:p>
                      <a:endParaRPr lang="fr-FR" sz="1400" b="1" baseline="0" dirty="0"/>
                    </a:p>
                    <a:p>
                      <a:r>
                        <a:rPr lang="fr-FR" sz="1400" b="1" baseline="0" dirty="0"/>
                        <a:t>PARLER EN INTERACTION</a:t>
                      </a:r>
                      <a:endParaRPr lang="fr-FR" sz="1400" b="1" dirty="0"/>
                    </a:p>
                  </a:txBody>
                  <a:tcPr/>
                </a:tc>
                <a:tc>
                  <a:txBody>
                    <a:bodyPr/>
                    <a:lstStyle/>
                    <a:p>
                      <a:pPr algn="just"/>
                      <a:r>
                        <a:rPr lang="fr-FR" sz="1200" b="1" i="0" u="none" strike="noStrike" kern="1200" baseline="0" dirty="0">
                          <a:solidFill>
                            <a:schemeClr val="lt1"/>
                          </a:solidFill>
                          <a:latin typeface="+mn-lt"/>
                          <a:ea typeface="+mn-ea"/>
                          <a:cs typeface="+mn-cs"/>
                        </a:rPr>
                        <a:t>Je peux communiquer, de façon simple, à condition que l'interlocuteur soit disposé à répéter ou à reformuler ses phrases plus lentement et à m'aider à formuler ce que j'essaie de dire. Je peux poser des questions simples sur des sujets familiers ou sur ce dont j’ai immédiatement besoin, ainsi que répondre à de telles questions.</a:t>
                      </a:r>
                      <a:endParaRPr lang="fr-FR" sz="1200" b="1" dirty="0"/>
                    </a:p>
                  </a:txBody>
                  <a:tcPr/>
                </a:tc>
                <a:extLst>
                  <a:ext uri="{0D108BD9-81ED-4DB2-BD59-A6C34878D82A}">
                    <a16:rowId xmlns:a16="http://schemas.microsoft.com/office/drawing/2014/main" val="10000"/>
                  </a:ext>
                </a:extLst>
              </a:tr>
            </a:tbl>
          </a:graphicData>
        </a:graphic>
      </p:graphicFrame>
      <p:sp>
        <p:nvSpPr>
          <p:cNvPr id="7" name="Rectangle 6"/>
          <p:cNvSpPr/>
          <p:nvPr/>
        </p:nvSpPr>
        <p:spPr>
          <a:xfrm>
            <a:off x="188640" y="1403648"/>
            <a:ext cx="6480720" cy="4001095"/>
          </a:xfrm>
          <a:prstGeom prst="rect">
            <a:avLst/>
          </a:prstGeom>
        </p:spPr>
        <p:txBody>
          <a:bodyPr wrap="square">
            <a:spAutoFit/>
          </a:bodyPr>
          <a:lstStyle/>
          <a:p>
            <a:r>
              <a:rPr lang="fr-FR" sz="1200" b="1" u="sng" dirty="0">
                <a:solidFill>
                  <a:srgbClr val="0070C0"/>
                </a:solidFill>
                <a:latin typeface="Arial Rounded MT Bold" panose="020F0704030504030204" pitchFamily="34" charset="0"/>
              </a:rPr>
              <a:t>Activité 3</a:t>
            </a:r>
            <a:r>
              <a:rPr lang="fr-FR" sz="1200" b="1" dirty="0">
                <a:solidFill>
                  <a:srgbClr val="0070C0"/>
                </a:solidFill>
                <a:latin typeface="Arial Rounded MT Bold" panose="020F0704030504030204" pitchFamily="34" charset="0"/>
              </a:rPr>
              <a:t>: </a:t>
            </a:r>
          </a:p>
          <a:p>
            <a:r>
              <a:rPr lang="fr-FR" sz="1200" dirty="0"/>
              <a:t>a) Tu vas poser 4 questions à ton professeur et tu attends à chaque fois qu’il te réponde.</a:t>
            </a:r>
          </a:p>
          <a:p>
            <a:r>
              <a:rPr lang="fr-FR" sz="1400" dirty="0"/>
              <a:t>……………………………..</a:t>
            </a:r>
          </a:p>
          <a:p>
            <a:r>
              <a:rPr lang="fr-FR" sz="1400" dirty="0"/>
              <a:t>……………………………..</a:t>
            </a:r>
          </a:p>
          <a:p>
            <a:r>
              <a:rPr lang="fr-FR" sz="1400" dirty="0"/>
              <a:t>……………………………..</a:t>
            </a:r>
          </a:p>
          <a:p>
            <a:r>
              <a:rPr lang="fr-FR" sz="1400" dirty="0"/>
              <a:t>……………………………..</a:t>
            </a:r>
          </a:p>
          <a:p>
            <a:endParaRPr lang="fr-FR" sz="1400" dirty="0"/>
          </a:p>
          <a:p>
            <a:endParaRPr lang="fr-FR" sz="1400" dirty="0"/>
          </a:p>
          <a:p>
            <a:endParaRPr lang="fr-FR" sz="1400" dirty="0"/>
          </a:p>
          <a:p>
            <a:endParaRPr lang="fr-FR" sz="1400" dirty="0"/>
          </a:p>
          <a:p>
            <a:r>
              <a:rPr lang="fr-FR" sz="1200" dirty="0"/>
              <a:t>b) Au tour de ton professeur de te poser 4 questions. Toi aussi tu dois lui répondre à chaque fois</a:t>
            </a:r>
            <a:r>
              <a:rPr lang="fr-FR" sz="1400" dirty="0"/>
              <a:t>.</a:t>
            </a:r>
          </a:p>
          <a:p>
            <a:r>
              <a:rPr lang="fr-FR" sz="1400" dirty="0"/>
              <a:t>……………………………..</a:t>
            </a:r>
          </a:p>
          <a:p>
            <a:r>
              <a:rPr lang="fr-FR" sz="1400" dirty="0"/>
              <a:t>……………………………..</a:t>
            </a:r>
          </a:p>
          <a:p>
            <a:r>
              <a:rPr lang="fr-FR" sz="1400" dirty="0"/>
              <a:t>……………………………..</a:t>
            </a:r>
          </a:p>
          <a:p>
            <a:r>
              <a:rPr lang="fr-FR" sz="1400" dirty="0"/>
              <a:t>……………………………..</a:t>
            </a:r>
          </a:p>
          <a:p>
            <a:endParaRPr lang="fr-FR" sz="1400" dirty="0"/>
          </a:p>
          <a:p>
            <a:endParaRPr lang="fr-FR" sz="1400" dirty="0"/>
          </a:p>
          <a:p>
            <a:endParaRPr lang="fr-FR" sz="1400" dirty="0"/>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826" y="3127643"/>
            <a:ext cx="257175" cy="1905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nvGrpSpPr>
          <p:cNvPr id="11" name="Groupe 10"/>
          <p:cNvGrpSpPr/>
          <p:nvPr/>
        </p:nvGrpSpPr>
        <p:grpSpPr>
          <a:xfrm>
            <a:off x="249062" y="3001893"/>
            <a:ext cx="6177776" cy="2187450"/>
            <a:chOff x="23174" y="421170"/>
            <a:chExt cx="6177776" cy="2187450"/>
          </a:xfrm>
        </p:grpSpPr>
        <p:sp>
          <p:nvSpPr>
            <p:cNvPr id="12" name="AutoShape 4"/>
            <p:cNvSpPr>
              <a:spLocks noChangeArrowheads="1"/>
            </p:cNvSpPr>
            <p:nvPr/>
          </p:nvSpPr>
          <p:spPr bwMode="auto">
            <a:xfrm>
              <a:off x="5973938" y="2446695"/>
              <a:ext cx="227012" cy="161925"/>
            </a:xfrm>
            <a:prstGeom prst="roundRect">
              <a:avLst>
                <a:gd name="adj" fmla="val 16667"/>
              </a:avLst>
            </a:prstGeom>
            <a:solidFill>
              <a:srgbClr val="99CDCD"/>
            </a:solidFill>
            <a:ln w="317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3" name="Rectangle 12"/>
            <p:cNvSpPr/>
            <p:nvPr/>
          </p:nvSpPr>
          <p:spPr>
            <a:xfrm>
              <a:off x="23174" y="421170"/>
              <a:ext cx="522900" cy="523220"/>
            </a:xfrm>
            <a:prstGeom prst="rect">
              <a:avLst/>
            </a:prstGeom>
          </p:spPr>
          <p:txBody>
            <a:bodyPr wrap="none">
              <a:spAutoFit/>
            </a:bodyPr>
            <a:lstStyle/>
            <a:p>
              <a:r>
                <a:rPr lang="fr-FR" sz="2800" dirty="0">
                  <a:sym typeface="Wingdings"/>
                </a:rPr>
                <a:t></a:t>
              </a:r>
              <a:endParaRPr lang="fr-FR" sz="2800" dirty="0"/>
            </a:p>
          </p:txBody>
        </p:sp>
      </p:grpSp>
      <p:sp>
        <p:nvSpPr>
          <p:cNvPr id="14" name="Rectangle 13"/>
          <p:cNvSpPr/>
          <p:nvPr/>
        </p:nvSpPr>
        <p:spPr>
          <a:xfrm>
            <a:off x="542757" y="2987824"/>
            <a:ext cx="6198611" cy="461665"/>
          </a:xfrm>
          <a:prstGeom prst="rect">
            <a:avLst/>
          </a:prstGeom>
        </p:spPr>
        <p:txBody>
          <a:bodyPr wrap="square">
            <a:spAutoFit/>
          </a:bodyPr>
          <a:lstStyle/>
          <a:p>
            <a:r>
              <a:rPr lang="fr-FR" sz="1200" dirty="0"/>
              <a:t>Pour la correction, vous pourrez indiquer la réussite de l’activité en cochant la case   </a:t>
            </a:r>
          </a:p>
          <a:p>
            <a:r>
              <a:rPr lang="fr-FR" sz="1200" dirty="0"/>
              <a:t>       (activité réussie </a:t>
            </a:r>
            <a:r>
              <a:rPr lang="fr-FR" sz="1200" u="sng" dirty="0"/>
              <a:t>à partir de 3 questions correctes</a:t>
            </a:r>
            <a:r>
              <a:rPr lang="fr-FR" sz="1200" dirty="0"/>
              <a:t> avec d’éventuelles sollicitations).</a:t>
            </a:r>
          </a:p>
        </p:txBody>
      </p:sp>
      <p:sp>
        <p:nvSpPr>
          <p:cNvPr id="15" name="Rectangle 14"/>
          <p:cNvSpPr/>
          <p:nvPr/>
        </p:nvSpPr>
        <p:spPr>
          <a:xfrm>
            <a:off x="83212" y="4860032"/>
            <a:ext cx="522900" cy="523220"/>
          </a:xfrm>
          <a:prstGeom prst="rect">
            <a:avLst/>
          </a:prstGeom>
        </p:spPr>
        <p:txBody>
          <a:bodyPr wrap="none">
            <a:spAutoFit/>
          </a:bodyPr>
          <a:lstStyle/>
          <a:p>
            <a:r>
              <a:rPr lang="fr-FR" sz="2800" dirty="0">
                <a:sym typeface="Wingdings"/>
              </a:rPr>
              <a:t></a:t>
            </a:r>
            <a:endParaRPr lang="fr-FR" sz="2800" dirty="0"/>
          </a:p>
        </p:txBody>
      </p:sp>
      <p:sp>
        <p:nvSpPr>
          <p:cNvPr id="16" name="Rectangle 15"/>
          <p:cNvSpPr/>
          <p:nvPr/>
        </p:nvSpPr>
        <p:spPr>
          <a:xfrm>
            <a:off x="542757" y="4860032"/>
            <a:ext cx="6198611" cy="461665"/>
          </a:xfrm>
          <a:prstGeom prst="rect">
            <a:avLst/>
          </a:prstGeom>
        </p:spPr>
        <p:txBody>
          <a:bodyPr wrap="square">
            <a:spAutoFit/>
          </a:bodyPr>
          <a:lstStyle/>
          <a:p>
            <a:r>
              <a:rPr lang="fr-FR" sz="1200" dirty="0"/>
              <a:t>Pour la correction, vous pourrez indiquer la réussite de l’activité en cochant la case   </a:t>
            </a:r>
          </a:p>
          <a:p>
            <a:r>
              <a:rPr lang="fr-FR" sz="1200" dirty="0"/>
              <a:t>       (activité réussie </a:t>
            </a:r>
            <a:r>
              <a:rPr lang="fr-FR" sz="1200" u="sng" dirty="0"/>
              <a:t>à partir de 3 réponses correctes </a:t>
            </a:r>
            <a:r>
              <a:rPr lang="fr-FR" sz="1200" dirty="0"/>
              <a:t>avec d’éventuelles sollicitations).</a:t>
            </a:r>
          </a:p>
        </p:txBody>
      </p:sp>
      <p:sp>
        <p:nvSpPr>
          <p:cNvPr id="17" name="ZoneTexte 16"/>
          <p:cNvSpPr txBox="1"/>
          <p:nvPr/>
        </p:nvSpPr>
        <p:spPr>
          <a:xfrm>
            <a:off x="2204864" y="2051720"/>
            <a:ext cx="417646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dirty="0">
                <a:sym typeface="Wingdings"/>
              </a:rPr>
              <a:t>  </a:t>
            </a:r>
            <a:r>
              <a:rPr lang="fr-FR" sz="1600" dirty="0"/>
              <a:t>Les éléments évalués seront déterminés par la programmation de la classe.</a:t>
            </a:r>
          </a:p>
        </p:txBody>
      </p:sp>
      <p:sp>
        <p:nvSpPr>
          <p:cNvPr id="18" name="ZoneTexte 17"/>
          <p:cNvSpPr txBox="1"/>
          <p:nvPr/>
        </p:nvSpPr>
        <p:spPr>
          <a:xfrm>
            <a:off x="2204864" y="4067944"/>
            <a:ext cx="417646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dirty="0">
                <a:sym typeface="Wingdings"/>
              </a:rPr>
              <a:t>  </a:t>
            </a:r>
            <a:r>
              <a:rPr lang="fr-FR" sz="1600" dirty="0"/>
              <a:t>Les éléments évalués seront déterminés par la programmation de la classe.</a:t>
            </a:r>
          </a:p>
        </p:txBody>
      </p:sp>
      <p:graphicFrame>
        <p:nvGraphicFramePr>
          <p:cNvPr id="19" name="Tableau 18"/>
          <p:cNvGraphicFramePr>
            <a:graphicFrameLocks noGrp="1"/>
          </p:cNvGraphicFramePr>
          <p:nvPr>
            <p:extLst>
              <p:ext uri="{D42A27DB-BD31-4B8C-83A1-F6EECF244321}">
                <p14:modId xmlns:p14="http://schemas.microsoft.com/office/powerpoint/2010/main" val="3767666672"/>
              </p:ext>
            </p:extLst>
          </p:nvPr>
        </p:nvGraphicFramePr>
        <p:xfrm>
          <a:off x="186376" y="5436096"/>
          <a:ext cx="6482984" cy="731520"/>
        </p:xfrm>
        <a:graphic>
          <a:graphicData uri="http://schemas.openxmlformats.org/drawingml/2006/table">
            <a:tbl>
              <a:tblPr firstRow="1" bandRow="1">
                <a:tableStyleId>{5C22544A-7EE6-4342-B048-85BDC9FD1C3A}</a:tableStyleId>
              </a:tblPr>
              <a:tblGrid>
                <a:gridCol w="2046366">
                  <a:extLst>
                    <a:ext uri="{9D8B030D-6E8A-4147-A177-3AD203B41FA5}">
                      <a16:colId xmlns:a16="http://schemas.microsoft.com/office/drawing/2014/main" val="20000"/>
                    </a:ext>
                  </a:extLst>
                </a:gridCol>
                <a:gridCol w="4436618">
                  <a:extLst>
                    <a:ext uri="{9D8B030D-6E8A-4147-A177-3AD203B41FA5}">
                      <a16:colId xmlns:a16="http://schemas.microsoft.com/office/drawing/2014/main" val="20001"/>
                    </a:ext>
                  </a:extLst>
                </a:gridCol>
              </a:tblGrid>
              <a:tr h="370840">
                <a:tc>
                  <a:txBody>
                    <a:bodyPr/>
                    <a:lstStyle/>
                    <a:p>
                      <a:r>
                        <a:rPr lang="fr-FR" sz="1400" b="1" u="sng" baseline="0" dirty="0"/>
                        <a:t>niveau A1  </a:t>
                      </a:r>
                    </a:p>
                    <a:p>
                      <a:endParaRPr lang="fr-FR" sz="1400" b="1" baseline="0" dirty="0"/>
                    </a:p>
                    <a:p>
                      <a:r>
                        <a:rPr lang="fr-FR" sz="1400" b="1" baseline="0" dirty="0"/>
                        <a:t>PARLER EN CONTINU</a:t>
                      </a:r>
                      <a:endParaRPr lang="fr-FR" sz="1400" b="1" dirty="0"/>
                    </a:p>
                  </a:txBody>
                  <a:tcPr/>
                </a:tc>
                <a:tc>
                  <a:txBody>
                    <a:bodyPr/>
                    <a:lstStyle/>
                    <a:p>
                      <a:r>
                        <a:rPr lang="fr-FR" sz="1200" b="1" i="0" u="none" strike="noStrike" kern="1200" baseline="0" dirty="0">
                          <a:solidFill>
                            <a:schemeClr val="lt1"/>
                          </a:solidFill>
                          <a:latin typeface="+mn-lt"/>
                          <a:ea typeface="+mn-ea"/>
                          <a:cs typeface="+mn-cs"/>
                        </a:rPr>
                        <a:t>Je peux utiliser des expressions et des phrases simples pour décrire mon lieu d'habitation et les gens que je connais.</a:t>
                      </a:r>
                      <a:endParaRPr lang="fr-FR" sz="1200" b="1" dirty="0"/>
                    </a:p>
                  </a:txBody>
                  <a:tcPr/>
                </a:tc>
                <a:extLst>
                  <a:ext uri="{0D108BD9-81ED-4DB2-BD59-A6C34878D82A}">
                    <a16:rowId xmlns:a16="http://schemas.microsoft.com/office/drawing/2014/main" val="10000"/>
                  </a:ext>
                </a:extLst>
              </a:tr>
            </a:tbl>
          </a:graphicData>
        </a:graphic>
      </p:graphicFrame>
      <p:sp>
        <p:nvSpPr>
          <p:cNvPr id="21" name="Rectangle 20"/>
          <p:cNvSpPr/>
          <p:nvPr/>
        </p:nvSpPr>
        <p:spPr>
          <a:xfrm>
            <a:off x="122725" y="6156176"/>
            <a:ext cx="931665" cy="276999"/>
          </a:xfrm>
          <a:prstGeom prst="rect">
            <a:avLst/>
          </a:prstGeom>
        </p:spPr>
        <p:txBody>
          <a:bodyPr wrap="none">
            <a:spAutoFit/>
          </a:bodyPr>
          <a:lstStyle/>
          <a:p>
            <a:r>
              <a:rPr lang="fr-FR" sz="1200" b="1" u="sng" dirty="0">
                <a:solidFill>
                  <a:srgbClr val="0070C0"/>
                </a:solidFill>
                <a:latin typeface="Arial Rounded MT Bold" panose="020F0704030504030204" pitchFamily="34" charset="0"/>
              </a:rPr>
              <a:t>Activité 4:</a:t>
            </a:r>
          </a:p>
        </p:txBody>
      </p:sp>
      <p:sp>
        <p:nvSpPr>
          <p:cNvPr id="23" name="Rectangle 22"/>
          <p:cNvSpPr/>
          <p:nvPr/>
        </p:nvSpPr>
        <p:spPr>
          <a:xfrm>
            <a:off x="164977" y="6340423"/>
            <a:ext cx="6504383" cy="276999"/>
          </a:xfrm>
          <a:prstGeom prst="rect">
            <a:avLst/>
          </a:prstGeom>
        </p:spPr>
        <p:txBody>
          <a:bodyPr wrap="square">
            <a:spAutoFit/>
          </a:bodyPr>
          <a:lstStyle/>
          <a:p>
            <a:r>
              <a:rPr lang="fr-FR" sz="1200" dirty="0"/>
              <a:t>Pioche un  personnage que tu devras présenter. Pense à </a:t>
            </a:r>
            <a:r>
              <a:rPr lang="fr-FR" sz="1200" b="1" dirty="0"/>
              <a:t>utiliser la troisième personne du singulier</a:t>
            </a:r>
            <a:r>
              <a:rPr lang="fr-FR" sz="1200" dirty="0"/>
              <a:t>.</a:t>
            </a:r>
          </a:p>
        </p:txBody>
      </p:sp>
      <p:sp>
        <p:nvSpPr>
          <p:cNvPr id="24" name="Text Box 6"/>
          <p:cNvSpPr txBox="1">
            <a:spLocks noChangeArrowheads="1"/>
          </p:cNvSpPr>
          <p:nvPr/>
        </p:nvSpPr>
        <p:spPr bwMode="auto">
          <a:xfrm>
            <a:off x="74709" y="6579347"/>
            <a:ext cx="6666659" cy="1737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00000"/>
                </a:solidFill>
                <a:effectLst/>
                <a:latin typeface="Segoe UI Semibold" pitchFamily="34" charset="0"/>
                <a:cs typeface="Arial" pitchFamily="34" charset="0"/>
              </a:rPr>
              <a:t>Voici les informations que tu devras donner en reprenant ce qui figure sur ta fiche </a:t>
            </a:r>
            <a:r>
              <a:rPr kumimoji="0" lang="fr-FR" altLang="fr-FR" sz="1200" b="0" i="0" u="none" strike="noStrike" cap="none" normalizeH="0" baseline="0" dirty="0">
                <a:ln>
                  <a:noFill/>
                </a:ln>
                <a:solidFill>
                  <a:srgbClr val="000000"/>
                </a:solidFill>
                <a:effectLst/>
                <a:latin typeface="Segoe UI Semibold"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Segoe UI Semibold" pitchFamily="34" charset="0"/>
              <a:cs typeface="Arial" pitchFamily="34" charset="0"/>
            </a:endParaRPr>
          </a:p>
          <a:p>
            <a:pPr marL="171450" lvl="0" indent="-171450" fontAlgn="base">
              <a:spcBef>
                <a:spcPct val="0"/>
              </a:spcBef>
              <a:spcAft>
                <a:spcPct val="0"/>
              </a:spcAft>
              <a:buSzPts val="1000"/>
              <a:buFont typeface="Wingdings" pitchFamily="2" charset="2"/>
              <a:buChar char="q"/>
            </a:pPr>
            <a:r>
              <a:rPr kumimoji="0" lang="fr-FR" altLang="fr-FR" sz="1100" b="0" i="0" u="none" strike="noStrike" cap="none" normalizeH="0" baseline="0" dirty="0">
                <a:ln>
                  <a:noFill/>
                </a:ln>
                <a:solidFill>
                  <a:srgbClr val="000000"/>
                </a:solidFill>
                <a:effectLst/>
                <a:latin typeface="Segoe UI Semibold" pitchFamily="34" charset="0"/>
                <a:cs typeface="Arial" pitchFamily="34" charset="0"/>
              </a:rPr>
              <a:t>Dire</a:t>
            </a:r>
            <a:r>
              <a:rPr kumimoji="0" lang="fr-FR" altLang="fr-FR" sz="1100" b="1" i="0" u="none" strike="noStrike" cap="none" normalizeH="0" baseline="0" dirty="0">
                <a:ln>
                  <a:noFill/>
                </a:ln>
                <a:solidFill>
                  <a:srgbClr val="000000"/>
                </a:solidFill>
                <a:effectLst/>
                <a:latin typeface="Segoe UI Semibold" pitchFamily="34" charset="0"/>
                <a:cs typeface="Arial" pitchFamily="34" charset="0"/>
              </a:rPr>
              <a:t> qui il/elle est.</a:t>
            </a:r>
            <a:r>
              <a:rPr lang="fr-FR" altLang="fr-FR" sz="1100" dirty="0">
                <a:solidFill>
                  <a:srgbClr val="000000"/>
                </a:solidFill>
                <a:latin typeface="Segoe UI Semibold" pitchFamily="34" charset="0"/>
                <a:cs typeface="Arial" pitchFamily="34" charset="0"/>
              </a:rPr>
              <a:t> 			</a:t>
            </a:r>
            <a:r>
              <a:rPr lang="fr-FR" altLang="fr-FR" sz="1100" dirty="0">
                <a:solidFill>
                  <a:srgbClr val="000000"/>
                </a:solidFill>
                <a:latin typeface="Segoe UI Semibold" pitchFamily="34" charset="0"/>
                <a:cs typeface="Arial" pitchFamily="34" charset="0"/>
                <a:sym typeface="Wingdings"/>
              </a:rPr>
              <a:t> </a:t>
            </a:r>
            <a:r>
              <a:rPr lang="fr-FR" altLang="fr-FR" sz="1100" dirty="0">
                <a:solidFill>
                  <a:srgbClr val="000000"/>
                </a:solidFill>
                <a:latin typeface="Segoe UI Semibold" pitchFamily="34" charset="0"/>
                <a:cs typeface="Arial" pitchFamily="34" charset="0"/>
              </a:rPr>
              <a:t>Dire</a:t>
            </a:r>
            <a:r>
              <a:rPr lang="fr-FR" altLang="fr-FR" sz="1100" b="1" dirty="0">
                <a:solidFill>
                  <a:srgbClr val="000000"/>
                </a:solidFill>
                <a:latin typeface="Segoe UI Semibold" pitchFamily="34" charset="0"/>
                <a:cs typeface="Arial" pitchFamily="34" charset="0"/>
              </a:rPr>
              <a:t> où il/elle habite</a:t>
            </a:r>
            <a:r>
              <a:rPr lang="fr-FR" altLang="fr-FR" sz="1100" dirty="0">
                <a:solidFill>
                  <a:srgbClr val="000000"/>
                </a:solidFill>
                <a:latin typeface="Segoe UI Semibold" pitchFamily="34" charset="0"/>
                <a:cs typeface="Arial" pitchFamily="34" charset="0"/>
              </a:rPr>
              <a:t>			  </a:t>
            </a:r>
          </a:p>
          <a:p>
            <a:pPr lvl="0" fontAlgn="base">
              <a:spcBef>
                <a:spcPct val="0"/>
              </a:spcBef>
              <a:spcAft>
                <a:spcPct val="0"/>
              </a:spcAft>
              <a:buSzPts val="1000"/>
            </a:pPr>
            <a:r>
              <a:rPr lang="fr-FR" altLang="fr-FR" sz="1100" dirty="0">
                <a:solidFill>
                  <a:srgbClr val="000000"/>
                </a:solidFill>
                <a:latin typeface="Segoe UI Semibold" pitchFamily="34" charset="0"/>
                <a:cs typeface="Arial" pitchFamily="34" charset="0"/>
                <a:sym typeface="Wingdings"/>
              </a:rPr>
              <a:t> </a:t>
            </a:r>
            <a:r>
              <a:rPr lang="fr-FR" altLang="fr-FR" sz="1100" b="1" dirty="0">
                <a:solidFill>
                  <a:srgbClr val="000000"/>
                </a:solidFill>
                <a:latin typeface="Segoe UI Semibold" pitchFamily="34" charset="0"/>
                <a:cs typeface="Arial" pitchFamily="34" charset="0"/>
              </a:rPr>
              <a:t>Dire quel âge il/elle a..</a:t>
            </a:r>
            <a:r>
              <a:rPr lang="fr-FR" altLang="fr-FR" sz="1050" dirty="0">
                <a:solidFill>
                  <a:srgbClr val="000000"/>
                </a:solidFill>
                <a:latin typeface="Segoe UI Semibold" pitchFamily="34" charset="0"/>
                <a:cs typeface="Arial" pitchFamily="34" charset="0"/>
                <a:sym typeface="Wingdings"/>
              </a:rPr>
              <a:t> 			 </a:t>
            </a:r>
            <a:r>
              <a:rPr lang="fr-FR" altLang="fr-FR" sz="1100" dirty="0">
                <a:solidFill>
                  <a:srgbClr val="000000"/>
                </a:solidFill>
                <a:latin typeface="Segoe UI Semibold" pitchFamily="34" charset="0"/>
                <a:cs typeface="Arial" pitchFamily="34" charset="0"/>
              </a:rPr>
              <a:t>Dire</a:t>
            </a:r>
            <a:r>
              <a:rPr lang="fr-FR" altLang="fr-FR" sz="1100" b="1" dirty="0">
                <a:solidFill>
                  <a:srgbClr val="000000"/>
                </a:solidFill>
                <a:latin typeface="Segoe UI Semibold" pitchFamily="34" charset="0"/>
                <a:cs typeface="Arial" pitchFamily="34" charset="0"/>
              </a:rPr>
              <a:t> si il/elle a des frères, des sœurs</a:t>
            </a:r>
            <a:r>
              <a:rPr lang="fr-FR" altLang="fr-FR" sz="1100" dirty="0">
                <a:solidFill>
                  <a:srgbClr val="000000"/>
                </a:solidFill>
                <a:latin typeface="Segoe UI Semibold" pitchFamily="34" charset="0"/>
                <a:cs typeface="Arial" pitchFamily="34" charset="0"/>
              </a:rPr>
              <a:t>.</a:t>
            </a:r>
          </a:p>
          <a:p>
            <a:pPr fontAlgn="base">
              <a:spcBef>
                <a:spcPct val="0"/>
              </a:spcBef>
              <a:spcAft>
                <a:spcPct val="0"/>
              </a:spcAft>
            </a:pPr>
            <a:endParaRPr lang="fr-FR" altLang="fr-FR" sz="1100" b="1" dirty="0">
              <a:solidFill>
                <a:srgbClr val="000000"/>
              </a:solidFill>
              <a:latin typeface="Segoe UI Semibold" pitchFamily="34" charset="0"/>
              <a:cs typeface="Arial" pitchFamily="34" charset="0"/>
            </a:endParaRPr>
          </a:p>
          <a:p>
            <a:pPr fontAlgn="base">
              <a:spcBef>
                <a:spcPct val="0"/>
              </a:spcBef>
              <a:spcAft>
                <a:spcPct val="0"/>
              </a:spcAft>
            </a:pPr>
            <a:r>
              <a:rPr lang="fr-FR" altLang="fr-FR" sz="1100" dirty="0">
                <a:solidFill>
                  <a:srgbClr val="000000"/>
                </a:solidFill>
                <a:latin typeface="Segoe UI Semibold" pitchFamily="34" charset="0"/>
                <a:cs typeface="Arial" pitchFamily="34" charset="0"/>
                <a:sym typeface="Wingdings"/>
              </a:rPr>
              <a:t> </a:t>
            </a:r>
            <a:r>
              <a:rPr lang="fr-FR" altLang="fr-FR" sz="1100" dirty="0">
                <a:solidFill>
                  <a:srgbClr val="000000"/>
                </a:solidFill>
                <a:latin typeface="Segoe UI Semibold" pitchFamily="34" charset="0"/>
                <a:cs typeface="Arial" pitchFamily="34" charset="0"/>
              </a:rPr>
              <a:t>Dire</a:t>
            </a:r>
            <a:r>
              <a:rPr lang="fr-FR" altLang="fr-FR" sz="1100" b="1" dirty="0">
                <a:solidFill>
                  <a:srgbClr val="000000"/>
                </a:solidFill>
                <a:latin typeface="Segoe UI Semibold" pitchFamily="34" charset="0"/>
                <a:cs typeface="Arial" pitchFamily="34" charset="0"/>
              </a:rPr>
              <a:t> ce qu’il/elle aime et ce qu’il/elle n’aime pas. 	</a:t>
            </a:r>
            <a:r>
              <a:rPr lang="fr-FR" altLang="fr-FR" sz="1100" dirty="0">
                <a:solidFill>
                  <a:srgbClr val="000000"/>
                </a:solidFill>
                <a:latin typeface="Segoe UI Semibold" pitchFamily="34" charset="0"/>
                <a:cs typeface="Arial" pitchFamily="34" charset="0"/>
                <a:sym typeface="Wingdings"/>
              </a:rPr>
              <a:t> </a:t>
            </a:r>
            <a:r>
              <a:rPr lang="fr-FR" altLang="fr-FR" sz="1100" dirty="0">
                <a:solidFill>
                  <a:srgbClr val="000000"/>
                </a:solidFill>
                <a:latin typeface="Segoe UI Semibold" pitchFamily="34" charset="0"/>
                <a:cs typeface="Arial" pitchFamily="34" charset="0"/>
              </a:rPr>
              <a:t>Donner son </a:t>
            </a:r>
            <a:r>
              <a:rPr lang="fr-FR" altLang="fr-FR" sz="1100" b="1" dirty="0">
                <a:solidFill>
                  <a:srgbClr val="000000"/>
                </a:solidFill>
                <a:latin typeface="Segoe UI Semibold" pitchFamily="34" charset="0"/>
                <a:cs typeface="Arial" pitchFamily="34" charset="0"/>
              </a:rPr>
              <a:t>numéro de téléphone.</a:t>
            </a:r>
          </a:p>
          <a:p>
            <a:pPr lvl="0" fontAlgn="base">
              <a:spcBef>
                <a:spcPct val="0"/>
              </a:spcBef>
              <a:spcAft>
                <a:spcPct val="0"/>
              </a:spcAft>
              <a:buSzPts val="1000"/>
            </a:pPr>
            <a:r>
              <a:rPr lang="fr-FR" altLang="fr-FR" sz="1200" b="1" dirty="0">
                <a:solidFill>
                  <a:srgbClr val="000000"/>
                </a:solidFill>
                <a:latin typeface="Segoe UI Semibold" pitchFamily="34" charset="0"/>
                <a:cs typeface="Arial" pitchFamily="34" charset="0"/>
              </a:rPr>
              <a:t>	 	  </a:t>
            </a:r>
          </a:p>
          <a:p>
            <a:pPr lvl="0" fontAlgn="base">
              <a:spcBef>
                <a:spcPct val="0"/>
              </a:spcBef>
              <a:spcAft>
                <a:spcPct val="0"/>
              </a:spcAft>
              <a:buSzPts val="1000"/>
            </a:pPr>
            <a:r>
              <a:rPr lang="fr-FR" altLang="fr-FR" sz="1100" dirty="0">
                <a:solidFill>
                  <a:srgbClr val="000000"/>
                </a:solidFill>
                <a:latin typeface="Segoe UI Semibold" pitchFamily="34" charset="0"/>
                <a:cs typeface="Arial" pitchFamily="34" charset="0"/>
                <a:sym typeface="Wingdings"/>
              </a:rPr>
              <a:t></a:t>
            </a:r>
            <a:r>
              <a:rPr kumimoji="0" lang="fr-FR" altLang="fr-FR" sz="1100" b="1" i="0" u="none" strike="noStrike" cap="none" normalizeH="0" baseline="0" dirty="0">
                <a:ln>
                  <a:noFill/>
                </a:ln>
                <a:solidFill>
                  <a:srgbClr val="000000"/>
                </a:solidFill>
                <a:effectLst/>
                <a:latin typeface="Segoe UI Semibold" pitchFamily="34" charset="0"/>
                <a:cs typeface="Arial" pitchFamily="34" charset="0"/>
              </a:rPr>
              <a:t> </a:t>
            </a:r>
            <a:r>
              <a:rPr kumimoji="0" lang="fr-FR" altLang="fr-FR" sz="1100" b="0" i="0" u="none" strike="noStrike" cap="none" normalizeH="0" baseline="0" dirty="0">
                <a:ln>
                  <a:noFill/>
                </a:ln>
                <a:solidFill>
                  <a:srgbClr val="000000"/>
                </a:solidFill>
                <a:effectLst/>
                <a:latin typeface="Segoe UI Semibold" pitchFamily="34" charset="0"/>
                <a:cs typeface="Arial" pitchFamily="34" charset="0"/>
              </a:rPr>
              <a:t>Dire</a:t>
            </a:r>
            <a:r>
              <a:rPr kumimoji="0" lang="fr-FR" altLang="fr-FR" sz="1100" b="1" i="0" u="none" strike="noStrike" cap="none" normalizeH="0" baseline="0" dirty="0">
                <a:ln>
                  <a:noFill/>
                </a:ln>
                <a:solidFill>
                  <a:srgbClr val="000000"/>
                </a:solidFill>
                <a:effectLst/>
                <a:latin typeface="Segoe UI Semibold" pitchFamily="34" charset="0"/>
                <a:cs typeface="Arial" pitchFamily="34" charset="0"/>
              </a:rPr>
              <a:t> ce qu’il/elle fait comme sport.</a:t>
            </a:r>
            <a:r>
              <a:rPr lang="fr-FR" altLang="fr-FR" sz="1200" dirty="0">
                <a:solidFill>
                  <a:srgbClr val="000000"/>
                </a:solidFill>
                <a:latin typeface="Segoe UI Semibold" pitchFamily="34" charset="0"/>
                <a:cs typeface="Arial" pitchFamily="34" charset="0"/>
                <a:sym typeface="Wingdings"/>
              </a:rPr>
              <a:t> 		 </a:t>
            </a:r>
            <a:r>
              <a:rPr lang="fr-FR" altLang="fr-FR" sz="1100" dirty="0">
                <a:solidFill>
                  <a:srgbClr val="000000"/>
                </a:solidFill>
                <a:latin typeface="Segoe UI Semibold" pitchFamily="34" charset="0"/>
                <a:cs typeface="Arial" pitchFamily="34" charset="0"/>
              </a:rPr>
              <a:t>Dire si il/elle a </a:t>
            </a:r>
            <a:r>
              <a:rPr lang="fr-FR" altLang="fr-FR" sz="1100" b="1" dirty="0">
                <a:solidFill>
                  <a:srgbClr val="000000"/>
                </a:solidFill>
                <a:latin typeface="Segoe UI Semibold" pitchFamily="34" charset="0"/>
                <a:cs typeface="Arial" pitchFamily="34" charset="0"/>
              </a:rPr>
              <a:t>un animal familier</a:t>
            </a:r>
          </a:p>
          <a:p>
            <a:pPr lvl="0" fontAlgn="base">
              <a:spcBef>
                <a:spcPct val="0"/>
              </a:spcBef>
              <a:spcAft>
                <a:spcPct val="0"/>
              </a:spcAft>
              <a:buSzPts val="1000"/>
            </a:pPr>
            <a:endParaRPr kumimoji="0" lang="fr-FR" altLang="fr-FR" sz="1100" b="0" i="0" u="none" strike="noStrike" cap="none" normalizeH="0" baseline="0" dirty="0">
              <a:ln>
                <a:noFill/>
              </a:ln>
              <a:solidFill>
                <a:srgbClr val="000000"/>
              </a:solidFill>
              <a:effectLst/>
              <a:latin typeface="Segoe UI Semibold" pitchFamily="34" charset="0"/>
              <a:cs typeface="Arial" pitchFamily="34" charset="0"/>
            </a:endParaRPr>
          </a:p>
        </p:txBody>
      </p:sp>
      <p:sp>
        <p:nvSpPr>
          <p:cNvPr id="26" name="Rectangle 25"/>
          <p:cNvSpPr/>
          <p:nvPr/>
        </p:nvSpPr>
        <p:spPr>
          <a:xfrm>
            <a:off x="25780" y="8388424"/>
            <a:ext cx="604653" cy="523220"/>
          </a:xfrm>
          <a:prstGeom prst="rect">
            <a:avLst/>
          </a:prstGeom>
        </p:spPr>
        <p:txBody>
          <a:bodyPr wrap="none">
            <a:spAutoFit/>
          </a:bodyPr>
          <a:lstStyle/>
          <a:p>
            <a:r>
              <a:rPr lang="fr-FR" sz="2800" dirty="0">
                <a:sym typeface="Wingdings"/>
              </a:rPr>
              <a:t> </a:t>
            </a:r>
            <a:endParaRPr lang="fr-FR" sz="2800" dirty="0"/>
          </a:p>
        </p:txBody>
      </p:sp>
      <p:sp>
        <p:nvSpPr>
          <p:cNvPr id="27" name="Rectangle 26"/>
          <p:cNvSpPr/>
          <p:nvPr/>
        </p:nvSpPr>
        <p:spPr>
          <a:xfrm>
            <a:off x="503170" y="8316416"/>
            <a:ext cx="6094182" cy="646331"/>
          </a:xfrm>
          <a:prstGeom prst="rect">
            <a:avLst/>
          </a:prstGeom>
        </p:spPr>
        <p:txBody>
          <a:bodyPr wrap="square">
            <a:spAutoFit/>
          </a:bodyPr>
          <a:lstStyle/>
          <a:p>
            <a:r>
              <a:rPr lang="fr-FR" sz="1200" dirty="0"/>
              <a:t> Pour la correction, vous pourrez indiquer la réussite de l’activité en cochant la case </a:t>
            </a:r>
            <a:r>
              <a:rPr lang="fr-FR" sz="1200" u="sng" dirty="0"/>
              <a:t>(activité réussie à partir de 5 phrases correctes</a:t>
            </a:r>
            <a:r>
              <a:rPr lang="fr-FR" sz="1200" dirty="0"/>
              <a:t>  (structures langagières et utilisation du lexique       adéquat)</a:t>
            </a:r>
            <a:endParaRPr lang="fr-FR" sz="1200" u="sng" dirty="0"/>
          </a:p>
        </p:txBody>
      </p:sp>
      <p:sp>
        <p:nvSpPr>
          <p:cNvPr id="28" name="AutoShape 4"/>
          <p:cNvSpPr>
            <a:spLocks noChangeArrowheads="1"/>
          </p:cNvSpPr>
          <p:nvPr/>
        </p:nvSpPr>
        <p:spPr bwMode="auto">
          <a:xfrm>
            <a:off x="6386073" y="8416828"/>
            <a:ext cx="227012" cy="161925"/>
          </a:xfrm>
          <a:prstGeom prst="roundRect">
            <a:avLst>
              <a:gd name="adj" fmla="val 16667"/>
            </a:avLst>
          </a:prstGeom>
          <a:solidFill>
            <a:srgbClr val="99CDCD"/>
          </a:solidFill>
          <a:ln w="317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29" name="Rectangle 28"/>
          <p:cNvSpPr/>
          <p:nvPr/>
        </p:nvSpPr>
        <p:spPr>
          <a:xfrm>
            <a:off x="202762" y="8839636"/>
            <a:ext cx="5530494" cy="276999"/>
          </a:xfrm>
          <a:prstGeom prst="rect">
            <a:avLst/>
          </a:prstGeom>
        </p:spPr>
        <p:txBody>
          <a:bodyPr wrap="square">
            <a:spAutoFit/>
          </a:bodyPr>
          <a:lstStyle/>
          <a:p>
            <a:pPr algn="ctr"/>
            <a:r>
              <a:rPr lang="fr-FR" sz="1200" dirty="0">
                <a:solidFill>
                  <a:schemeClr val="bg1">
                    <a:lumMod val="65000"/>
                  </a:schemeClr>
                </a:solidFill>
              </a:rPr>
              <a:t>Bilan de compétences cycle 3 - DSDEN de la Manche - Livret de l'enseignant</a:t>
            </a:r>
          </a:p>
        </p:txBody>
      </p:sp>
      <p:sp>
        <p:nvSpPr>
          <p:cNvPr id="2" name="Espace réservé du pied de page 1"/>
          <p:cNvSpPr>
            <a:spLocks noGrp="1"/>
          </p:cNvSpPr>
          <p:nvPr>
            <p:ph type="ftr" sz="quarter" idx="11"/>
          </p:nvPr>
        </p:nvSpPr>
        <p:spPr>
          <a:xfrm>
            <a:off x="-293772" y="8824137"/>
            <a:ext cx="175536" cy="212359"/>
          </a:xfrm>
        </p:spPr>
        <p:txBody>
          <a:bodyPr/>
          <a:lstStyle/>
          <a:p>
            <a:endParaRPr lang="fr-FR" dirty="0"/>
          </a:p>
        </p:txBody>
      </p:sp>
      <p:sp>
        <p:nvSpPr>
          <p:cNvPr id="3" name="Espace réservé du numéro de diapositive 2"/>
          <p:cNvSpPr>
            <a:spLocks noGrp="1"/>
          </p:cNvSpPr>
          <p:nvPr>
            <p:ph type="sldNum" sz="quarter" idx="12"/>
          </p:nvPr>
        </p:nvSpPr>
        <p:spPr>
          <a:xfrm>
            <a:off x="6358836" y="8734718"/>
            <a:ext cx="216024" cy="486833"/>
          </a:xfrm>
        </p:spPr>
        <p:txBody>
          <a:bodyPr/>
          <a:lstStyle/>
          <a:p>
            <a:fld id="{DBAB73B4-6AB0-47B7-A406-AA32CF40EA9C}" type="slidenum">
              <a:rPr lang="fr-FR" smtClean="0"/>
              <a:t>6</a:t>
            </a:fld>
            <a:endParaRPr lang="fr-FR" dirty="0"/>
          </a:p>
        </p:txBody>
      </p:sp>
    </p:spTree>
    <p:extLst>
      <p:ext uri="{BB962C8B-B14F-4D97-AF65-F5344CB8AC3E}">
        <p14:creationId xmlns:p14="http://schemas.microsoft.com/office/powerpoint/2010/main" val="404662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476672" y="8621671"/>
            <a:ext cx="5520581" cy="486833"/>
          </a:xfrm>
        </p:spPr>
        <p:txBody>
          <a:bodyPr/>
          <a:lstStyle/>
          <a:p>
            <a:r>
              <a:rPr lang="fr-FR"/>
              <a:t>Bilan de compétences CM2  - DSDEN de la Manche - Livret de l'enseignant</a:t>
            </a:r>
            <a:endParaRPr lang="fr-FR" dirty="0"/>
          </a:p>
        </p:txBody>
      </p:sp>
      <p:sp>
        <p:nvSpPr>
          <p:cNvPr id="7" name="Rectangle 6"/>
          <p:cNvSpPr/>
          <p:nvPr/>
        </p:nvSpPr>
        <p:spPr>
          <a:xfrm>
            <a:off x="285547" y="1567493"/>
            <a:ext cx="5904656" cy="23042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5" name="Rectangle 4"/>
          <p:cNvSpPr/>
          <p:nvPr/>
        </p:nvSpPr>
        <p:spPr>
          <a:xfrm>
            <a:off x="231363" y="911248"/>
            <a:ext cx="6480720" cy="461665"/>
          </a:xfrm>
          <a:prstGeom prst="rect">
            <a:avLst/>
          </a:prstGeom>
        </p:spPr>
        <p:txBody>
          <a:bodyPr wrap="square">
            <a:spAutoFit/>
          </a:bodyPr>
          <a:lstStyle/>
          <a:p>
            <a:r>
              <a:rPr lang="fr-FR" sz="1200" b="1" u="sng" dirty="0">
                <a:solidFill>
                  <a:srgbClr val="0070C0"/>
                </a:solidFill>
                <a:latin typeface="Arial Rounded MT Bold" panose="020F0704030504030204" pitchFamily="34" charset="0"/>
              </a:rPr>
              <a:t>Activité 5:</a:t>
            </a:r>
          </a:p>
          <a:p>
            <a:r>
              <a:rPr lang="fr-FR" sz="1200" b="1" u="sng" dirty="0">
                <a:cs typeface="Arial" panose="020B0604020202020204" pitchFamily="34" charset="0"/>
              </a:rPr>
              <a:t>Exercice 1</a:t>
            </a:r>
            <a:r>
              <a:rPr lang="fr-FR" sz="1200" b="1" u="sng" dirty="0">
                <a:latin typeface="Arial" panose="020B0604020202020204" pitchFamily="34" charset="0"/>
                <a:cs typeface="Arial" panose="020B0604020202020204" pitchFamily="34" charset="0"/>
              </a:rPr>
              <a:t> </a:t>
            </a:r>
            <a:r>
              <a:rPr lang="fr-FR" sz="1200" dirty="0"/>
              <a:t>: </a:t>
            </a:r>
            <a:r>
              <a:rPr lang="fr-FR" sz="1200" b="1" dirty="0"/>
              <a:t>récite la comptine </a:t>
            </a:r>
          </a:p>
        </p:txBody>
      </p:sp>
      <p:sp>
        <p:nvSpPr>
          <p:cNvPr id="6" name="Rectangle 5"/>
          <p:cNvSpPr/>
          <p:nvPr/>
        </p:nvSpPr>
        <p:spPr>
          <a:xfrm>
            <a:off x="521683" y="1643125"/>
            <a:ext cx="3429000" cy="2523768"/>
          </a:xfrm>
          <a:prstGeom prst="rect">
            <a:avLst/>
          </a:prstGeom>
        </p:spPr>
        <p:txBody>
          <a:bodyPr>
            <a:spAutoFit/>
          </a:bodyPr>
          <a:lstStyle/>
          <a:p>
            <a:r>
              <a:rPr lang="en-US" sz="1400" i="1" dirty="0"/>
              <a:t>Row, row, row</a:t>
            </a:r>
            <a:endParaRPr lang="en-US" sz="1400" dirty="0"/>
          </a:p>
          <a:p>
            <a:r>
              <a:rPr lang="en-US" sz="1400" i="1" dirty="0"/>
              <a:t>Row, row, row your boat</a:t>
            </a:r>
            <a:br>
              <a:rPr lang="en-US" sz="1400" i="1" dirty="0"/>
            </a:br>
            <a:r>
              <a:rPr lang="en-US" sz="1400" i="1" dirty="0"/>
              <a:t>Gently down the stream.</a:t>
            </a:r>
            <a:br>
              <a:rPr lang="en-US" sz="1400" i="1" dirty="0"/>
            </a:br>
            <a:r>
              <a:rPr lang="en-US" sz="1400" i="1" dirty="0"/>
              <a:t>Merrily, merrily, merrily, merrily,</a:t>
            </a:r>
            <a:br>
              <a:rPr lang="en-US" sz="1400" i="1" dirty="0"/>
            </a:br>
            <a:r>
              <a:rPr lang="en-US" sz="1400" i="1" dirty="0"/>
              <a:t>Life is just a dream</a:t>
            </a:r>
            <a:br>
              <a:rPr lang="en-US" sz="1400" i="1" dirty="0"/>
            </a:br>
            <a:br>
              <a:rPr lang="en-US" sz="1400" i="1" dirty="0"/>
            </a:br>
            <a:r>
              <a:rPr lang="en-US" sz="1400" i="1" dirty="0"/>
              <a:t>Row, row, row your boat</a:t>
            </a:r>
            <a:br>
              <a:rPr lang="en-US" sz="1400" i="1" dirty="0"/>
            </a:br>
            <a:r>
              <a:rPr lang="en-US" sz="1400" i="1" dirty="0"/>
              <a:t>Gently down the stream.</a:t>
            </a:r>
            <a:br>
              <a:rPr lang="en-US" sz="1400" i="1" dirty="0"/>
            </a:br>
            <a:r>
              <a:rPr lang="en-US" sz="1400" i="1" dirty="0"/>
              <a:t>If you see a crocodile,</a:t>
            </a:r>
            <a:br>
              <a:rPr lang="en-US" sz="1400" i="1" dirty="0"/>
            </a:br>
            <a:r>
              <a:rPr lang="en-US" sz="1400" i="1" dirty="0"/>
              <a:t>Maybe will you scream.</a:t>
            </a:r>
            <a:endParaRPr lang="en-US" sz="1400" dirty="0"/>
          </a:p>
          <a:p>
            <a:r>
              <a:rPr lang="en-US" dirty="0"/>
              <a:t> </a:t>
            </a:r>
          </a:p>
        </p:txBody>
      </p:sp>
      <p:pic>
        <p:nvPicPr>
          <p:cNvPr id="6146" name="Picture 2" descr="Résultat de recherche d'images pour &quot;images libres de droit course barqu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989" y="1763688"/>
            <a:ext cx="2376264" cy="161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aphicFrame>
        <p:nvGraphicFramePr>
          <p:cNvPr id="9" name="Tableau 8"/>
          <p:cNvGraphicFramePr>
            <a:graphicFrameLocks noGrp="1"/>
          </p:cNvGraphicFramePr>
          <p:nvPr>
            <p:extLst>
              <p:ext uri="{D42A27DB-BD31-4B8C-83A1-F6EECF244321}">
                <p14:modId xmlns:p14="http://schemas.microsoft.com/office/powerpoint/2010/main" val="938468790"/>
              </p:ext>
            </p:extLst>
          </p:nvPr>
        </p:nvGraphicFramePr>
        <p:xfrm>
          <a:off x="116632" y="107504"/>
          <a:ext cx="6482984" cy="731520"/>
        </p:xfrm>
        <a:graphic>
          <a:graphicData uri="http://schemas.openxmlformats.org/drawingml/2006/table">
            <a:tbl>
              <a:tblPr firstRow="1" bandRow="1">
                <a:tableStyleId>{5C22544A-7EE6-4342-B048-85BDC9FD1C3A}</a:tableStyleId>
              </a:tblPr>
              <a:tblGrid>
                <a:gridCol w="2046366">
                  <a:extLst>
                    <a:ext uri="{9D8B030D-6E8A-4147-A177-3AD203B41FA5}">
                      <a16:colId xmlns:a16="http://schemas.microsoft.com/office/drawing/2014/main" val="20000"/>
                    </a:ext>
                  </a:extLst>
                </a:gridCol>
                <a:gridCol w="4436618">
                  <a:extLst>
                    <a:ext uri="{9D8B030D-6E8A-4147-A177-3AD203B41FA5}">
                      <a16:colId xmlns:a16="http://schemas.microsoft.com/office/drawing/2014/main" val="20001"/>
                    </a:ext>
                  </a:extLst>
                </a:gridCol>
              </a:tblGrid>
              <a:tr h="370840">
                <a:tc>
                  <a:txBody>
                    <a:bodyPr/>
                    <a:lstStyle/>
                    <a:p>
                      <a:pPr algn="l"/>
                      <a:r>
                        <a:rPr lang="fr-FR" sz="1400" b="1" baseline="0" dirty="0"/>
                        <a:t>Elément de programme cycle 3</a:t>
                      </a:r>
                    </a:p>
                    <a:p>
                      <a:pPr algn="l"/>
                      <a:r>
                        <a:rPr lang="fr-FR" sz="1400" b="1" baseline="0" dirty="0"/>
                        <a:t>PARLER EN CONTINU</a:t>
                      </a:r>
                      <a:endParaRPr lang="fr-FR" sz="1400" b="1" dirty="0"/>
                    </a:p>
                  </a:txBody>
                  <a:tcPr/>
                </a:tc>
                <a:tc>
                  <a:txBody>
                    <a:bodyPr/>
                    <a:lstStyle/>
                    <a:p>
                      <a:r>
                        <a:rPr lang="fr-FR" sz="1200" b="1" i="0" u="none" strike="noStrike" kern="1200" baseline="0" dirty="0">
                          <a:solidFill>
                            <a:schemeClr val="lt1"/>
                          </a:solidFill>
                          <a:latin typeface="+mn-lt"/>
                          <a:ea typeface="+mn-ea"/>
                          <a:cs typeface="+mn-cs"/>
                        </a:rPr>
                        <a:t>Reproduire un modèle oral (répéter, réciter...). 	</a:t>
                      </a:r>
                    </a:p>
                    <a:p>
                      <a:endParaRPr lang="fr-FR" sz="1200" b="1" dirty="0"/>
                    </a:p>
                  </a:txBody>
                  <a:tcPr/>
                </a:tc>
                <a:extLst>
                  <a:ext uri="{0D108BD9-81ED-4DB2-BD59-A6C34878D82A}">
                    <a16:rowId xmlns:a16="http://schemas.microsoft.com/office/drawing/2014/main" val="10000"/>
                  </a:ext>
                </a:extLst>
              </a:tr>
            </a:tbl>
          </a:graphicData>
        </a:graphic>
      </p:graphicFrame>
      <p:sp>
        <p:nvSpPr>
          <p:cNvPr id="8" name="Rectangle 7"/>
          <p:cNvSpPr/>
          <p:nvPr/>
        </p:nvSpPr>
        <p:spPr>
          <a:xfrm>
            <a:off x="836712" y="3918411"/>
            <a:ext cx="458780" cy="461665"/>
          </a:xfrm>
          <a:prstGeom prst="rect">
            <a:avLst/>
          </a:prstGeom>
        </p:spPr>
        <p:txBody>
          <a:bodyPr wrap="none">
            <a:spAutoFit/>
          </a:bodyPr>
          <a:lstStyle/>
          <a:p>
            <a:r>
              <a:rPr lang="fr-FR" sz="2400" dirty="0">
                <a:sym typeface="Wingdings"/>
              </a:rPr>
              <a:t></a:t>
            </a:r>
            <a:endParaRPr lang="fr-FR" sz="2400" dirty="0"/>
          </a:p>
        </p:txBody>
      </p:sp>
      <p:sp>
        <p:nvSpPr>
          <p:cNvPr id="10" name="ZoneTexte 9"/>
          <p:cNvSpPr txBox="1"/>
          <p:nvPr/>
        </p:nvSpPr>
        <p:spPr>
          <a:xfrm>
            <a:off x="745933" y="3994347"/>
            <a:ext cx="5608462" cy="738664"/>
          </a:xfrm>
          <a:prstGeom prst="rect">
            <a:avLst/>
          </a:prstGeom>
          <a:noFill/>
        </p:spPr>
        <p:txBody>
          <a:bodyPr wrap="square" rtlCol="0">
            <a:spAutoFit/>
          </a:bodyPr>
          <a:lstStyle/>
          <a:p>
            <a:pPr algn="ctr"/>
            <a:r>
              <a:rPr lang="fr-FR" sz="1400" dirty="0"/>
              <a:t>L’apprentissage de cette comptine peut faire l’objet d’un rituel </a:t>
            </a:r>
          </a:p>
          <a:p>
            <a:pPr algn="ctr"/>
            <a:r>
              <a:rPr lang="fr-FR" sz="1400" dirty="0"/>
              <a:t>UNIQUEMENT A L’ORAL en début ou en fin de séance</a:t>
            </a:r>
          </a:p>
          <a:p>
            <a:pPr algn="ctr"/>
            <a:r>
              <a:rPr lang="fr-FR" sz="1400" dirty="0"/>
              <a:t> (Etre vigilant au respect de la phonologie !)</a:t>
            </a:r>
          </a:p>
        </p:txBody>
      </p:sp>
      <p:sp>
        <p:nvSpPr>
          <p:cNvPr id="12" name="Rectangle 11"/>
          <p:cNvSpPr/>
          <p:nvPr/>
        </p:nvSpPr>
        <p:spPr>
          <a:xfrm>
            <a:off x="285548" y="4868846"/>
            <a:ext cx="5791402" cy="1323439"/>
          </a:xfrm>
          <a:prstGeom prst="rect">
            <a:avLst/>
          </a:prstGeom>
        </p:spPr>
        <p:txBody>
          <a:bodyPr wrap="square">
            <a:spAutoFit/>
          </a:bodyPr>
          <a:lstStyle/>
          <a:p>
            <a:r>
              <a:rPr lang="en-US" sz="1200" b="1" u="sng" dirty="0" err="1"/>
              <a:t>Exercice</a:t>
            </a:r>
            <a:r>
              <a:rPr lang="en-US" sz="1200" b="1" u="sng" dirty="0"/>
              <a:t> 2 : </a:t>
            </a:r>
            <a:r>
              <a:rPr lang="en-US" sz="1200" b="1" u="sng" dirty="0" err="1"/>
              <a:t>Répète</a:t>
            </a:r>
            <a:r>
              <a:rPr lang="en-US" sz="1200" b="1" u="sng" dirty="0"/>
              <a:t> les phrases que </a:t>
            </a:r>
            <a:r>
              <a:rPr lang="en-US" sz="1200" b="1" u="sng" dirty="0" err="1"/>
              <a:t>tu</a:t>
            </a:r>
            <a:r>
              <a:rPr lang="en-US" sz="1200" b="1" u="sng" dirty="0"/>
              <a:t> </a:t>
            </a:r>
            <a:r>
              <a:rPr lang="en-US" sz="1200" b="1" u="sng" dirty="0" err="1"/>
              <a:t>entends</a:t>
            </a:r>
            <a:r>
              <a:rPr lang="en-US" sz="1200" b="1" u="sng" dirty="0"/>
              <a:t>. </a:t>
            </a:r>
            <a:endParaRPr lang="en-US" sz="1200" dirty="0"/>
          </a:p>
          <a:p>
            <a:endParaRPr lang="en-US" sz="300" dirty="0"/>
          </a:p>
          <a:p>
            <a:pPr>
              <a:lnSpc>
                <a:spcPct val="150000"/>
              </a:lnSpc>
            </a:pPr>
            <a:r>
              <a:rPr lang="en-US" sz="1400" dirty="0"/>
              <a:t>1 - The teacher is happy.</a:t>
            </a:r>
          </a:p>
          <a:p>
            <a:pPr>
              <a:lnSpc>
                <a:spcPct val="150000"/>
              </a:lnSpc>
            </a:pPr>
            <a:r>
              <a:rPr lang="en-US" sz="1400" dirty="0"/>
              <a:t> 2 - I don’t like bananas.</a:t>
            </a:r>
          </a:p>
          <a:p>
            <a:pPr>
              <a:lnSpc>
                <a:spcPct val="150000"/>
              </a:lnSpc>
            </a:pPr>
            <a:r>
              <a:rPr lang="en-US" sz="1400" dirty="0"/>
              <a:t> 3 - How many potatoes do you want? </a:t>
            </a:r>
          </a:p>
        </p:txBody>
      </p:sp>
      <p:sp>
        <p:nvSpPr>
          <p:cNvPr id="19" name="Rectangle 18"/>
          <p:cNvSpPr/>
          <p:nvPr/>
        </p:nvSpPr>
        <p:spPr>
          <a:xfrm>
            <a:off x="521683" y="6437481"/>
            <a:ext cx="6198611" cy="646331"/>
          </a:xfrm>
          <a:prstGeom prst="rect">
            <a:avLst/>
          </a:prstGeom>
        </p:spPr>
        <p:txBody>
          <a:bodyPr wrap="square">
            <a:spAutoFit/>
          </a:bodyPr>
          <a:lstStyle/>
          <a:p>
            <a:r>
              <a:rPr lang="fr-FR" sz="1200" dirty="0"/>
              <a:t>Pour la correction des deux exercices de l’activité 5, vous pourrez indiquer la réussite de l’activité en cochant la case   </a:t>
            </a:r>
          </a:p>
          <a:p>
            <a:r>
              <a:rPr lang="fr-FR" sz="1200" dirty="0"/>
              <a:t>       </a:t>
            </a:r>
            <a:r>
              <a:rPr lang="fr-FR" sz="1200" u="sng" dirty="0"/>
              <a:t>(activité réussie si la phonologie est respectée).</a:t>
            </a:r>
          </a:p>
        </p:txBody>
      </p:sp>
      <p:sp>
        <p:nvSpPr>
          <p:cNvPr id="21" name="Rectangle 20"/>
          <p:cNvSpPr/>
          <p:nvPr/>
        </p:nvSpPr>
        <p:spPr>
          <a:xfrm>
            <a:off x="115885" y="6395383"/>
            <a:ext cx="604653" cy="523220"/>
          </a:xfrm>
          <a:prstGeom prst="rect">
            <a:avLst/>
          </a:prstGeom>
        </p:spPr>
        <p:txBody>
          <a:bodyPr wrap="none">
            <a:spAutoFit/>
          </a:bodyPr>
          <a:lstStyle/>
          <a:p>
            <a:r>
              <a:rPr lang="fr-FR" sz="2800" dirty="0">
                <a:sym typeface="Wingdings"/>
              </a:rPr>
              <a:t> </a:t>
            </a:r>
            <a:endParaRPr lang="fr-FR" sz="2800" dirty="0"/>
          </a:p>
        </p:txBody>
      </p:sp>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317" y="6829509"/>
            <a:ext cx="257175" cy="1905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Espace réservé du numéro de diapositive 1"/>
          <p:cNvSpPr>
            <a:spLocks noGrp="1"/>
          </p:cNvSpPr>
          <p:nvPr>
            <p:ph type="sldNum" sz="quarter" idx="12"/>
          </p:nvPr>
        </p:nvSpPr>
        <p:spPr>
          <a:xfrm>
            <a:off x="6280658" y="8621671"/>
            <a:ext cx="316694" cy="486833"/>
          </a:xfrm>
        </p:spPr>
        <p:txBody>
          <a:bodyPr/>
          <a:lstStyle/>
          <a:p>
            <a:fld id="{DBAB73B4-6AB0-47B7-A406-AA32CF40EA9C}" type="slidenum">
              <a:rPr lang="fr-FR" smtClean="0"/>
              <a:t>7</a:t>
            </a:fld>
            <a:endParaRPr lang="fr-FR" dirty="0"/>
          </a:p>
        </p:txBody>
      </p:sp>
      <p:grpSp>
        <p:nvGrpSpPr>
          <p:cNvPr id="15" name="Groupe 14"/>
          <p:cNvGrpSpPr/>
          <p:nvPr/>
        </p:nvGrpSpPr>
        <p:grpSpPr>
          <a:xfrm>
            <a:off x="2780928" y="886721"/>
            <a:ext cx="3579836" cy="470391"/>
            <a:chOff x="4293096" y="1423983"/>
            <a:chExt cx="2928572" cy="470391"/>
          </a:xfrm>
        </p:grpSpPr>
        <p:pic>
          <p:nvPicPr>
            <p:cNvPr id="16" name="Image 15" descr="Image vectorielle gratuite: &lt;strong&gt;Dessin&lt;/strong&gt; Animé, &lt;strong&gt;Casque&lt;/strong&gt; D'Écoute, Red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3096" y="1423983"/>
              <a:ext cx="565122" cy="470391"/>
            </a:xfrm>
            <a:prstGeom prst="rect">
              <a:avLst/>
            </a:prstGeom>
          </p:spPr>
        </p:pic>
        <p:sp>
          <p:nvSpPr>
            <p:cNvPr id="17" name="ZoneTexte 16"/>
            <p:cNvSpPr txBox="1"/>
            <p:nvPr/>
          </p:nvSpPr>
          <p:spPr>
            <a:xfrm>
              <a:off x="5051765" y="1443901"/>
              <a:ext cx="2169903" cy="430887"/>
            </a:xfrm>
            <a:prstGeom prst="rect">
              <a:avLst/>
            </a:prstGeom>
            <a:noFill/>
            <a:ln>
              <a:solidFill>
                <a:schemeClr val="tx1"/>
              </a:solidFill>
            </a:ln>
          </p:spPr>
          <p:txBody>
            <a:bodyPr wrap="square" rtlCol="0">
              <a:spAutoFit/>
            </a:bodyPr>
            <a:lstStyle/>
            <a:p>
              <a:r>
                <a:rPr lang="fr-FR" sz="1100" dirty="0"/>
                <a:t>PC activité5 EX1  ( La comptine est à apprendre avant de faire l’évaluation)</a:t>
              </a:r>
              <a:endParaRPr lang="fr-FR" dirty="0"/>
            </a:p>
          </p:txBody>
        </p:sp>
      </p:grpSp>
      <p:grpSp>
        <p:nvGrpSpPr>
          <p:cNvPr id="18" name="Groupe 17"/>
          <p:cNvGrpSpPr/>
          <p:nvPr/>
        </p:nvGrpSpPr>
        <p:grpSpPr>
          <a:xfrm>
            <a:off x="4050535" y="4853153"/>
            <a:ext cx="1853809" cy="470391"/>
            <a:chOff x="4293096" y="1423983"/>
            <a:chExt cx="1853809" cy="470391"/>
          </a:xfrm>
        </p:grpSpPr>
        <p:pic>
          <p:nvPicPr>
            <p:cNvPr id="20" name="Image 19" descr="Image vectorielle gratuite: &lt;strong&gt;Dessin&lt;/strong&gt; Animé, &lt;strong&gt;Casque&lt;/strong&gt; D'Écoute, Red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3096" y="1423983"/>
              <a:ext cx="565122" cy="470391"/>
            </a:xfrm>
            <a:prstGeom prst="rect">
              <a:avLst/>
            </a:prstGeom>
          </p:spPr>
        </p:pic>
        <p:sp>
          <p:nvSpPr>
            <p:cNvPr id="23" name="ZoneTexte 22"/>
            <p:cNvSpPr txBox="1"/>
            <p:nvPr/>
          </p:nvSpPr>
          <p:spPr>
            <a:xfrm>
              <a:off x="4892305" y="1513283"/>
              <a:ext cx="1254600" cy="369332"/>
            </a:xfrm>
            <a:prstGeom prst="rect">
              <a:avLst/>
            </a:prstGeom>
            <a:noFill/>
            <a:ln>
              <a:solidFill>
                <a:schemeClr val="tx1"/>
              </a:solidFill>
            </a:ln>
          </p:spPr>
          <p:txBody>
            <a:bodyPr wrap="square" rtlCol="0">
              <a:spAutoFit/>
            </a:bodyPr>
            <a:lstStyle/>
            <a:p>
              <a:r>
                <a:rPr lang="fr-FR" dirty="0"/>
                <a:t>  </a:t>
              </a:r>
              <a:r>
                <a:rPr lang="fr-FR" sz="1100" dirty="0"/>
                <a:t>PC activité5 EX2</a:t>
              </a:r>
              <a:endParaRPr lang="fr-FR" dirty="0"/>
            </a:p>
          </p:txBody>
        </p:sp>
      </p:grpSp>
    </p:spTree>
    <p:extLst>
      <p:ext uri="{BB962C8B-B14F-4D97-AF65-F5344CB8AC3E}">
        <p14:creationId xmlns:p14="http://schemas.microsoft.com/office/powerpoint/2010/main" val="391867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332656" y="8837695"/>
            <a:ext cx="6336704" cy="342817"/>
          </a:xfrm>
        </p:spPr>
        <p:txBody>
          <a:bodyPr/>
          <a:lstStyle/>
          <a:p>
            <a:r>
              <a:rPr lang="fr-FR"/>
              <a:t>Bilan de compétences CM2  - DSDEN de la Manche - Livret de l'enseignant</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3664128634"/>
              </p:ext>
            </p:extLst>
          </p:nvPr>
        </p:nvGraphicFramePr>
        <p:xfrm>
          <a:off x="188640" y="179512"/>
          <a:ext cx="6482984" cy="73152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4322744">
                  <a:extLst>
                    <a:ext uri="{9D8B030D-6E8A-4147-A177-3AD203B41FA5}">
                      <a16:colId xmlns:a16="http://schemas.microsoft.com/office/drawing/2014/main" val="20001"/>
                    </a:ext>
                  </a:extLst>
                </a:gridCol>
              </a:tblGrid>
              <a:tr h="370840">
                <a:tc>
                  <a:txBody>
                    <a:bodyPr/>
                    <a:lstStyle/>
                    <a:p>
                      <a:r>
                        <a:rPr lang="fr-FR" sz="1400" b="1" baseline="0" dirty="0"/>
                        <a:t>Elément de programme</a:t>
                      </a:r>
                      <a:endParaRPr lang="fr-FR" sz="1400" b="1" dirty="0"/>
                    </a:p>
                    <a:p>
                      <a:r>
                        <a:rPr lang="fr-FR" sz="1400" b="1" baseline="0" dirty="0"/>
                        <a:t>niveau A1  </a:t>
                      </a:r>
                    </a:p>
                    <a:p>
                      <a:r>
                        <a:rPr lang="fr-FR" sz="1400" b="1" baseline="0" dirty="0"/>
                        <a:t>ECRIRE</a:t>
                      </a:r>
                      <a:endParaRPr lang="fr-FR" sz="1200" b="1" dirty="0"/>
                    </a:p>
                  </a:txBody>
                  <a:tcPr/>
                </a:tc>
                <a:tc>
                  <a:txBody>
                    <a:bodyPr/>
                    <a:lstStyle/>
                    <a:p>
                      <a:r>
                        <a:rPr lang="fr-FR" sz="1200" b="1" i="0" u="none" strike="noStrike" kern="1200" baseline="0" dirty="0">
                          <a:solidFill>
                            <a:schemeClr val="lt1"/>
                          </a:solidFill>
                          <a:latin typeface="+mn-lt"/>
                          <a:ea typeface="+mn-ea"/>
                          <a:cs typeface="+mn-cs"/>
                        </a:rPr>
                        <a:t>Copier des mots isolés et des textes courts. </a:t>
                      </a:r>
                      <a:r>
                        <a:rPr lang="fr-FR" sz="1800" b="0" i="0" u="none" strike="noStrike" kern="1200" baseline="0" dirty="0">
                          <a:solidFill>
                            <a:schemeClr val="lt1"/>
                          </a:solidFill>
                          <a:latin typeface="+mn-lt"/>
                          <a:ea typeface="+mn-ea"/>
                          <a:cs typeface="+mn-cs"/>
                        </a:rPr>
                        <a:t>	</a:t>
                      </a:r>
                    </a:p>
                  </a:txBody>
                  <a:tcPr/>
                </a:tc>
                <a:extLst>
                  <a:ext uri="{0D108BD9-81ED-4DB2-BD59-A6C34878D82A}">
                    <a16:rowId xmlns:a16="http://schemas.microsoft.com/office/drawing/2014/main" val="10000"/>
                  </a:ext>
                </a:extLst>
              </a:tr>
            </a:tbl>
          </a:graphicData>
        </a:graphic>
      </p:graphicFrame>
      <p:sp>
        <p:nvSpPr>
          <p:cNvPr id="6" name="Rectangle 5"/>
          <p:cNvSpPr/>
          <p:nvPr/>
        </p:nvSpPr>
        <p:spPr>
          <a:xfrm>
            <a:off x="188640" y="914108"/>
            <a:ext cx="6480720" cy="1569660"/>
          </a:xfrm>
          <a:prstGeom prst="rect">
            <a:avLst/>
          </a:prstGeom>
        </p:spPr>
        <p:txBody>
          <a:bodyPr wrap="square">
            <a:spAutoFit/>
          </a:bodyPr>
          <a:lstStyle/>
          <a:p>
            <a:r>
              <a:rPr lang="fr-FR" sz="1200" b="1" u="sng" dirty="0">
                <a:solidFill>
                  <a:srgbClr val="0070C0"/>
                </a:solidFill>
                <a:latin typeface="Arial Rounded MT Bold" panose="020F0704030504030204" pitchFamily="34" charset="0"/>
              </a:rPr>
              <a:t>Activité 6 </a:t>
            </a:r>
            <a:r>
              <a:rPr lang="fr-FR" sz="1200" b="1" dirty="0">
                <a:solidFill>
                  <a:srgbClr val="0070C0"/>
                </a:solidFill>
                <a:latin typeface="Arial Rounded MT Bold" panose="020F0704030504030204" pitchFamily="34" charset="0"/>
              </a:rPr>
              <a:t>: </a:t>
            </a:r>
          </a:p>
          <a:p>
            <a:r>
              <a:rPr lang="fr-FR" sz="1200" b="1" dirty="0"/>
              <a:t>Recopie le texte suivant sans erreur. Fais bien attention aux majuscules et à la ponctuation.</a:t>
            </a:r>
            <a:endParaRPr lang="fr-FR" sz="1200" dirty="0"/>
          </a:p>
          <a:p>
            <a:r>
              <a:rPr lang="fr-FR" sz="1400" dirty="0"/>
              <a:t> </a:t>
            </a:r>
          </a:p>
          <a:p>
            <a:r>
              <a:rPr lang="fr-FR" sz="1400" dirty="0"/>
              <a:t> </a:t>
            </a:r>
            <a:r>
              <a:rPr lang="fr-FR" sz="1400" i="1" dirty="0" err="1">
                <a:latin typeface="Comic Sans MS" panose="030F0702030302020204" pitchFamily="66" charset="0"/>
              </a:rPr>
              <a:t>Row</a:t>
            </a:r>
            <a:r>
              <a:rPr lang="fr-FR" sz="1400" i="1" dirty="0">
                <a:latin typeface="Comic Sans MS" panose="030F0702030302020204" pitchFamily="66" charset="0"/>
              </a:rPr>
              <a:t>, </a:t>
            </a:r>
            <a:r>
              <a:rPr lang="fr-FR" sz="1400" i="1" dirty="0" err="1">
                <a:latin typeface="Comic Sans MS" panose="030F0702030302020204" pitchFamily="66" charset="0"/>
              </a:rPr>
              <a:t>row</a:t>
            </a:r>
            <a:r>
              <a:rPr lang="fr-FR" sz="1400" i="1" dirty="0">
                <a:latin typeface="Comic Sans MS" panose="030F0702030302020204" pitchFamily="66" charset="0"/>
              </a:rPr>
              <a:t>, </a:t>
            </a:r>
            <a:r>
              <a:rPr lang="fr-FR" sz="1400" i="1" dirty="0" err="1">
                <a:latin typeface="Comic Sans MS" panose="030F0702030302020204" pitchFamily="66" charset="0"/>
              </a:rPr>
              <a:t>row</a:t>
            </a:r>
            <a:r>
              <a:rPr lang="fr-FR" sz="1400" i="1" dirty="0">
                <a:latin typeface="Comic Sans MS" panose="030F0702030302020204" pitchFamily="66" charset="0"/>
              </a:rPr>
              <a:t> </a:t>
            </a:r>
            <a:r>
              <a:rPr lang="fr-FR" sz="1400" i="1" dirty="0" err="1">
                <a:latin typeface="Comic Sans MS" panose="030F0702030302020204" pitchFamily="66" charset="0"/>
              </a:rPr>
              <a:t>your</a:t>
            </a:r>
            <a:r>
              <a:rPr lang="fr-FR" sz="1400" i="1" dirty="0">
                <a:latin typeface="Comic Sans MS" panose="030F0702030302020204" pitchFamily="66" charset="0"/>
              </a:rPr>
              <a:t> boat</a:t>
            </a:r>
            <a:br>
              <a:rPr lang="fr-FR" sz="1400" i="1" dirty="0">
                <a:latin typeface="Comic Sans MS" panose="030F0702030302020204" pitchFamily="66" charset="0"/>
              </a:rPr>
            </a:br>
            <a:r>
              <a:rPr lang="fr-FR" sz="1400" i="1" dirty="0" err="1">
                <a:latin typeface="Comic Sans MS" panose="030F0702030302020204" pitchFamily="66" charset="0"/>
              </a:rPr>
              <a:t>Gently</a:t>
            </a:r>
            <a:r>
              <a:rPr lang="fr-FR" sz="1400" i="1" dirty="0">
                <a:latin typeface="Comic Sans MS" panose="030F0702030302020204" pitchFamily="66" charset="0"/>
              </a:rPr>
              <a:t> down the </a:t>
            </a:r>
            <a:r>
              <a:rPr lang="fr-FR" sz="1400" i="1" dirty="0" err="1">
                <a:latin typeface="Comic Sans MS" panose="030F0702030302020204" pitchFamily="66" charset="0"/>
              </a:rPr>
              <a:t>stream</a:t>
            </a:r>
            <a:r>
              <a:rPr lang="fr-FR" sz="1400" i="1" dirty="0">
                <a:latin typeface="Comic Sans MS" panose="030F0702030302020204" pitchFamily="66" charset="0"/>
              </a:rPr>
              <a:t>.</a:t>
            </a:r>
            <a:br>
              <a:rPr lang="fr-FR" sz="1400" i="1" dirty="0">
                <a:latin typeface="Comic Sans MS" panose="030F0702030302020204" pitchFamily="66" charset="0"/>
              </a:rPr>
            </a:br>
            <a:r>
              <a:rPr lang="fr-FR" sz="1400" i="1" dirty="0" err="1">
                <a:latin typeface="Comic Sans MS" panose="030F0702030302020204" pitchFamily="66" charset="0"/>
              </a:rPr>
              <a:t>Merrily</a:t>
            </a:r>
            <a:r>
              <a:rPr lang="fr-FR" sz="1400" i="1" dirty="0">
                <a:latin typeface="Comic Sans MS" panose="030F0702030302020204" pitchFamily="66" charset="0"/>
              </a:rPr>
              <a:t>, </a:t>
            </a:r>
            <a:r>
              <a:rPr lang="fr-FR" sz="1400" i="1" dirty="0" err="1">
                <a:latin typeface="Comic Sans MS" panose="030F0702030302020204" pitchFamily="66" charset="0"/>
              </a:rPr>
              <a:t>merrily</a:t>
            </a:r>
            <a:r>
              <a:rPr lang="fr-FR" sz="1400" i="1" dirty="0">
                <a:latin typeface="Comic Sans MS" panose="030F0702030302020204" pitchFamily="66" charset="0"/>
              </a:rPr>
              <a:t>, </a:t>
            </a:r>
            <a:r>
              <a:rPr lang="fr-FR" sz="1400" i="1" dirty="0" err="1">
                <a:latin typeface="Comic Sans MS" panose="030F0702030302020204" pitchFamily="66" charset="0"/>
              </a:rPr>
              <a:t>merrily</a:t>
            </a:r>
            <a:r>
              <a:rPr lang="fr-FR" sz="1400" i="1" dirty="0">
                <a:latin typeface="Comic Sans MS" panose="030F0702030302020204" pitchFamily="66" charset="0"/>
              </a:rPr>
              <a:t>, </a:t>
            </a:r>
            <a:r>
              <a:rPr lang="fr-FR" sz="1400" i="1" dirty="0" err="1">
                <a:latin typeface="Comic Sans MS" panose="030F0702030302020204" pitchFamily="66" charset="0"/>
              </a:rPr>
              <a:t>merrily</a:t>
            </a:r>
            <a:r>
              <a:rPr lang="fr-FR" sz="1400" i="1" dirty="0">
                <a:latin typeface="Comic Sans MS" panose="030F0702030302020204" pitchFamily="66" charset="0"/>
              </a:rPr>
              <a:t>,</a:t>
            </a:r>
            <a:br>
              <a:rPr lang="fr-FR" sz="1400" i="1" dirty="0">
                <a:latin typeface="Comic Sans MS" panose="030F0702030302020204" pitchFamily="66" charset="0"/>
              </a:rPr>
            </a:br>
            <a:r>
              <a:rPr lang="fr-FR" sz="1400" i="1" dirty="0">
                <a:latin typeface="Comic Sans MS" panose="030F0702030302020204" pitchFamily="66" charset="0"/>
              </a:rPr>
              <a:t>Life </a:t>
            </a:r>
            <a:r>
              <a:rPr lang="fr-FR" sz="1400" i="1" dirty="0" err="1">
                <a:latin typeface="Comic Sans MS" panose="030F0702030302020204" pitchFamily="66" charset="0"/>
              </a:rPr>
              <a:t>is</a:t>
            </a:r>
            <a:r>
              <a:rPr lang="fr-FR" sz="1400" i="1" dirty="0">
                <a:latin typeface="Comic Sans MS" panose="030F0702030302020204" pitchFamily="66" charset="0"/>
              </a:rPr>
              <a:t> </a:t>
            </a:r>
            <a:r>
              <a:rPr lang="fr-FR" sz="1400" i="1" dirty="0" err="1">
                <a:latin typeface="Comic Sans MS" panose="030F0702030302020204" pitchFamily="66" charset="0"/>
              </a:rPr>
              <a:t>just</a:t>
            </a:r>
            <a:r>
              <a:rPr lang="fr-FR" sz="1400" i="1" dirty="0">
                <a:latin typeface="Comic Sans MS" panose="030F0702030302020204" pitchFamily="66" charset="0"/>
              </a:rPr>
              <a:t> a </a:t>
            </a:r>
            <a:r>
              <a:rPr lang="fr-FR" sz="1400" i="1" dirty="0" err="1">
                <a:latin typeface="Comic Sans MS" panose="030F0702030302020204" pitchFamily="66" charset="0"/>
              </a:rPr>
              <a:t>dream</a:t>
            </a:r>
            <a:r>
              <a:rPr lang="fr-FR" sz="1400" i="1" dirty="0">
                <a:latin typeface="Comic Sans MS" panose="030F0702030302020204" pitchFamily="66" charset="0"/>
              </a:rPr>
              <a:t>.</a:t>
            </a:r>
            <a:endParaRPr lang="fr-FR" sz="1400" dirty="0">
              <a:latin typeface="Comic Sans MS" panose="030F0702030302020204" pitchFamily="66" charset="0"/>
            </a:endParaRPr>
          </a:p>
        </p:txBody>
      </p:sp>
      <p:sp>
        <p:nvSpPr>
          <p:cNvPr id="7" name="AutoShape 2"/>
          <p:cNvSpPr>
            <a:spLocks noChangeArrowheads="1"/>
          </p:cNvSpPr>
          <p:nvPr/>
        </p:nvSpPr>
        <p:spPr bwMode="auto">
          <a:xfrm>
            <a:off x="5877272" y="2695317"/>
            <a:ext cx="227012" cy="161925"/>
          </a:xfrm>
          <a:prstGeom prst="roundRect">
            <a:avLst>
              <a:gd name="adj" fmla="val 16667"/>
            </a:avLst>
          </a:prstGeom>
          <a:solidFill>
            <a:srgbClr val="99CDCD"/>
          </a:solidFill>
          <a:ln w="317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8" name="Rectangle 7"/>
          <p:cNvSpPr/>
          <p:nvPr/>
        </p:nvSpPr>
        <p:spPr>
          <a:xfrm>
            <a:off x="470749" y="2526159"/>
            <a:ext cx="6198611" cy="461665"/>
          </a:xfrm>
          <a:prstGeom prst="rect">
            <a:avLst/>
          </a:prstGeom>
        </p:spPr>
        <p:txBody>
          <a:bodyPr wrap="square">
            <a:spAutoFit/>
          </a:bodyPr>
          <a:lstStyle/>
          <a:p>
            <a:r>
              <a:rPr lang="fr-FR" sz="1200" dirty="0"/>
              <a:t>Pour la correction, vous pourrez indiquer la réussite de l’activité en cochant la case   </a:t>
            </a:r>
          </a:p>
          <a:p>
            <a:r>
              <a:rPr lang="fr-FR" sz="1200" dirty="0"/>
              <a:t>       </a:t>
            </a:r>
            <a:r>
              <a:rPr lang="fr-FR" sz="1200" u="sng" dirty="0"/>
              <a:t>(aucune erreur de copie</a:t>
            </a:r>
            <a:r>
              <a:rPr lang="fr-FR" sz="1200" dirty="0"/>
              <a:t>).</a:t>
            </a:r>
          </a:p>
        </p:txBody>
      </p:sp>
      <p:sp>
        <p:nvSpPr>
          <p:cNvPr id="9" name="Rectangle 8"/>
          <p:cNvSpPr/>
          <p:nvPr/>
        </p:nvSpPr>
        <p:spPr>
          <a:xfrm>
            <a:off x="97788" y="2536612"/>
            <a:ext cx="522900" cy="523220"/>
          </a:xfrm>
          <a:prstGeom prst="rect">
            <a:avLst/>
          </a:prstGeom>
        </p:spPr>
        <p:txBody>
          <a:bodyPr wrap="none">
            <a:spAutoFit/>
          </a:bodyPr>
          <a:lstStyle/>
          <a:p>
            <a:r>
              <a:rPr lang="fr-FR" sz="2800" dirty="0">
                <a:sym typeface="Wingdings"/>
              </a:rPr>
              <a:t></a:t>
            </a:r>
            <a:endParaRPr lang="fr-FR" sz="2800" dirty="0"/>
          </a:p>
        </p:txBody>
      </p:sp>
      <p:graphicFrame>
        <p:nvGraphicFramePr>
          <p:cNvPr id="10" name="Tableau 9"/>
          <p:cNvGraphicFramePr>
            <a:graphicFrameLocks noGrp="1"/>
          </p:cNvGraphicFramePr>
          <p:nvPr>
            <p:extLst>
              <p:ext uri="{D42A27DB-BD31-4B8C-83A1-F6EECF244321}">
                <p14:modId xmlns:p14="http://schemas.microsoft.com/office/powerpoint/2010/main" val="1236374737"/>
              </p:ext>
            </p:extLst>
          </p:nvPr>
        </p:nvGraphicFramePr>
        <p:xfrm>
          <a:off x="188640" y="3275856"/>
          <a:ext cx="6482984" cy="822960"/>
        </p:xfrm>
        <a:graphic>
          <a:graphicData uri="http://schemas.openxmlformats.org/drawingml/2006/table">
            <a:tbl>
              <a:tblPr firstRow="1" bandRow="1">
                <a:tableStyleId>{5C22544A-7EE6-4342-B048-85BDC9FD1C3A}</a:tableStyleId>
              </a:tblPr>
              <a:tblGrid>
                <a:gridCol w="2046366">
                  <a:extLst>
                    <a:ext uri="{9D8B030D-6E8A-4147-A177-3AD203B41FA5}">
                      <a16:colId xmlns:a16="http://schemas.microsoft.com/office/drawing/2014/main" val="20000"/>
                    </a:ext>
                  </a:extLst>
                </a:gridCol>
                <a:gridCol w="4436618">
                  <a:extLst>
                    <a:ext uri="{9D8B030D-6E8A-4147-A177-3AD203B41FA5}">
                      <a16:colId xmlns:a16="http://schemas.microsoft.com/office/drawing/2014/main" val="20001"/>
                    </a:ext>
                  </a:extLst>
                </a:gridCol>
              </a:tblGrid>
              <a:tr h="370840">
                <a:tc>
                  <a:txBody>
                    <a:bodyPr/>
                    <a:lstStyle/>
                    <a:p>
                      <a:r>
                        <a:rPr lang="fr-FR" sz="1400" b="1" u="sng" baseline="0" dirty="0"/>
                        <a:t>niveau A1  </a:t>
                      </a:r>
                    </a:p>
                    <a:p>
                      <a:endParaRPr lang="fr-FR" sz="1400" b="1" baseline="0" dirty="0"/>
                    </a:p>
                    <a:p>
                      <a:r>
                        <a:rPr lang="fr-FR" sz="1400" b="1" baseline="0" dirty="0"/>
                        <a:t>ECRIRE</a:t>
                      </a:r>
                      <a:endParaRPr lang="fr-FR" sz="1400" b="1" dirty="0"/>
                    </a:p>
                  </a:txBody>
                  <a:tcPr/>
                </a:tc>
                <a:tc>
                  <a:txBody>
                    <a:bodyPr/>
                    <a:lstStyle/>
                    <a:p>
                      <a:pPr algn="just"/>
                      <a:r>
                        <a:rPr lang="fr-FR" sz="1200" b="1" i="0" u="none" strike="noStrike" kern="1200" baseline="0" dirty="0">
                          <a:solidFill>
                            <a:schemeClr val="lt1"/>
                          </a:solidFill>
                          <a:latin typeface="+mn-lt"/>
                          <a:ea typeface="+mn-ea"/>
                          <a:cs typeface="+mn-cs"/>
                        </a:rPr>
                        <a:t>Je peux écrire une courte carte postale simple, par  exemple de  vacances. Je peux porter des détails personnels dans un questionnaire, inscrire par exemple mon nom, ma nationalité et mon adresse sur une fiche d'hôtel.</a:t>
                      </a:r>
                      <a:endParaRPr lang="fr-FR" sz="1000" b="1" dirty="0"/>
                    </a:p>
                  </a:txBody>
                  <a:tcPr/>
                </a:tc>
                <a:extLst>
                  <a:ext uri="{0D108BD9-81ED-4DB2-BD59-A6C34878D82A}">
                    <a16:rowId xmlns:a16="http://schemas.microsoft.com/office/drawing/2014/main" val="10000"/>
                  </a:ext>
                </a:extLst>
              </a:tr>
            </a:tbl>
          </a:graphicData>
        </a:graphic>
      </p:graphicFrame>
      <p:sp>
        <p:nvSpPr>
          <p:cNvPr id="13" name="Text Box 6"/>
          <p:cNvSpPr txBox="1">
            <a:spLocks noChangeArrowheads="1"/>
          </p:cNvSpPr>
          <p:nvPr/>
        </p:nvSpPr>
        <p:spPr bwMode="auto">
          <a:xfrm>
            <a:off x="177196" y="4228177"/>
            <a:ext cx="6480720" cy="3813641"/>
          </a:xfrm>
          <a:prstGeom prst="rect">
            <a:avLst/>
          </a:prstGeom>
          <a:solidFill>
            <a:srgbClr val="FFFFFF"/>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sng" strike="noStrike" cap="none" normalizeH="0" baseline="0" dirty="0">
                <a:ln>
                  <a:noFill/>
                </a:ln>
                <a:solidFill>
                  <a:srgbClr val="0070C0"/>
                </a:solidFill>
                <a:effectLst/>
                <a:latin typeface="Arial Rounded MT Bold" panose="020F0704030504030204" pitchFamily="34" charset="0"/>
                <a:cs typeface="Arial" pitchFamily="34" charset="0"/>
              </a:rPr>
              <a:t>Activité </a:t>
            </a:r>
            <a:r>
              <a:rPr lang="fr-FR" altLang="fr-FR" sz="1200" b="1" u="sng" dirty="0">
                <a:solidFill>
                  <a:srgbClr val="0070C0"/>
                </a:solidFill>
                <a:latin typeface="Arial Rounded MT Bold" panose="020F0704030504030204" pitchFamily="34" charset="0"/>
                <a:cs typeface="Arial" pitchFamily="34" charset="0"/>
              </a:rPr>
              <a:t>7</a:t>
            </a:r>
            <a:r>
              <a:rPr lang="fr-FR" altLang="fr-FR" sz="1200" b="1" dirty="0">
                <a:solidFill>
                  <a:srgbClr val="0070C0"/>
                </a:solidFill>
                <a:latin typeface="Arial Rounded MT Bold" panose="020F0704030504030204" pitchFamily="34" charset="0"/>
                <a:cs typeface="Arial" pitchFamily="34" charset="0"/>
              </a:rPr>
              <a:t> </a:t>
            </a:r>
            <a:r>
              <a:rPr kumimoji="0" lang="fr-FR" altLang="fr-FR" sz="1200" b="1" i="0" strike="noStrike" cap="none" normalizeH="0" baseline="0" dirty="0">
                <a:ln>
                  <a:noFill/>
                </a:ln>
                <a:solidFill>
                  <a:srgbClr val="0070C0"/>
                </a:solidFill>
                <a:effectLst/>
                <a:latin typeface="Arial Rounded MT Bold" panose="020F0704030504030204" pitchFamily="34" charset="0"/>
                <a:cs typeface="Arial" pitchFamily="34" charset="0"/>
              </a:rPr>
              <a:t>:</a:t>
            </a:r>
            <a:r>
              <a:rPr kumimoji="0" lang="fr-FR" altLang="fr-FR" sz="1200" b="1" i="0" u="none" strike="noStrike" cap="none" normalizeH="0" baseline="0" dirty="0">
                <a:ln>
                  <a:noFill/>
                </a:ln>
                <a:solidFill>
                  <a:srgbClr val="0070C0"/>
                </a:solidFill>
                <a:effectLst/>
                <a:latin typeface="Arial Rounded MT Bold" panose="020F0704030504030204" pitchFamily="34" charset="0"/>
                <a:cs typeface="Arial" pitchFamily="34" charset="0"/>
              </a:rPr>
              <a:t> </a:t>
            </a:r>
            <a:r>
              <a:rPr kumimoji="0" lang="fr-FR" altLang="fr-FR" sz="1200" b="1" i="0" u="none" strike="noStrike" cap="none" normalizeH="0" baseline="0" dirty="0">
                <a:ln>
                  <a:noFill/>
                </a:ln>
                <a:solidFill>
                  <a:srgbClr val="000000"/>
                </a:solidFill>
                <a:effectLst/>
                <a:cs typeface="Arial" pitchFamily="34" charset="0"/>
              </a:rPr>
              <a:t>Sous chaque image, écris une phrase pour</a:t>
            </a:r>
            <a:r>
              <a:rPr kumimoji="0" lang="fr-FR" altLang="fr-FR" sz="1200" b="1" i="0" u="none" strike="noStrike" cap="none" normalizeH="0" dirty="0">
                <a:ln>
                  <a:noFill/>
                </a:ln>
                <a:solidFill>
                  <a:srgbClr val="000000"/>
                </a:solidFill>
                <a:effectLst/>
                <a:cs typeface="Arial" pitchFamily="34" charset="0"/>
              </a:rPr>
              <a:t> dire </a:t>
            </a:r>
            <a:r>
              <a:rPr kumimoji="0" lang="fr-FR" altLang="fr-FR" sz="1200" b="1" i="0" u="none" strike="noStrike" cap="none" normalizeH="0" baseline="0" dirty="0">
                <a:ln>
                  <a:noFill/>
                </a:ln>
                <a:solidFill>
                  <a:srgbClr val="000000"/>
                </a:solidFill>
                <a:effectLst/>
                <a:cs typeface="Arial" pitchFamily="34" charset="0"/>
              </a:rPr>
              <a:t>ce que tu vois.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Times New Roman" pitchFamily="18"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7"/>
          <p:cNvSpPr>
            <a:spLocks noChangeArrowheads="1"/>
          </p:cNvSpPr>
          <p:nvPr/>
        </p:nvSpPr>
        <p:spPr bwMode="auto">
          <a:xfrm>
            <a:off x="847714" y="4572000"/>
            <a:ext cx="1642398" cy="91226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8"/>
          <p:cNvSpPr>
            <a:spLocks noChangeArrowheads="1"/>
          </p:cNvSpPr>
          <p:nvPr/>
        </p:nvSpPr>
        <p:spPr bwMode="auto">
          <a:xfrm>
            <a:off x="3995735" y="6252027"/>
            <a:ext cx="1642398" cy="91226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9"/>
          <p:cNvSpPr>
            <a:spLocks noChangeArrowheads="1"/>
          </p:cNvSpPr>
          <p:nvPr/>
        </p:nvSpPr>
        <p:spPr bwMode="auto">
          <a:xfrm>
            <a:off x="3995735" y="4572000"/>
            <a:ext cx="1642398" cy="91226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0"/>
          <p:cNvSpPr>
            <a:spLocks noChangeArrowheads="1"/>
          </p:cNvSpPr>
          <p:nvPr/>
        </p:nvSpPr>
        <p:spPr bwMode="auto">
          <a:xfrm>
            <a:off x="919681" y="6300192"/>
            <a:ext cx="1570431" cy="91226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pic>
        <p:nvPicPr>
          <p:cNvPr id="7179" name="Picture 11"/>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973606" y="6372200"/>
            <a:ext cx="608731" cy="516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180" name="Picture 12"/>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1638933" y="6372200"/>
            <a:ext cx="751710" cy="609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181" name="Picture 13" descr="6576732"/>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3995735" y="4572000"/>
            <a:ext cx="1642398" cy="90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82" name="Picture 14"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7350" y="4860032"/>
            <a:ext cx="1144239" cy="55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83" name="Picture 15"/>
          <p:cNvPicPr>
            <a:picLocks noChangeAspect="1" noChangeArrowheads="1"/>
          </p:cNvPicPr>
          <p:nvPr/>
        </p:nvPicPr>
        <p:blipFill>
          <a:blip r:embed="rId6">
            <a:lum contrast="-40000"/>
            <a:extLst>
              <a:ext uri="{28A0092B-C50C-407E-A947-70E740481C1C}">
                <a14:useLocalDpi xmlns:a14="http://schemas.microsoft.com/office/drawing/2010/main" val="0"/>
              </a:ext>
            </a:extLst>
          </a:blip>
          <a:srcRect/>
          <a:stretch>
            <a:fillRect/>
          </a:stretch>
        </p:blipFill>
        <p:spPr bwMode="auto">
          <a:xfrm>
            <a:off x="1406277" y="4572000"/>
            <a:ext cx="525273" cy="47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184" name="Picture 16" descr="Afficher l'image d'origine"/>
          <p:cNvPicPr>
            <a:picLocks noChangeAspect="1" noChangeArrowheads="1"/>
          </p:cNvPicPr>
          <p:nvPr/>
        </p:nvPicPr>
        <p:blipFill>
          <a:blip r:embed="rId7" cstate="print">
            <a:lum bright="-20000" contrast="20000"/>
            <a:extLst>
              <a:ext uri="{28A0092B-C50C-407E-A947-70E740481C1C}">
                <a14:useLocalDpi xmlns:a14="http://schemas.microsoft.com/office/drawing/2010/main" val="0"/>
              </a:ext>
            </a:extLst>
          </a:blip>
          <a:srcRect/>
          <a:stretch>
            <a:fillRect/>
          </a:stretch>
        </p:blipFill>
        <p:spPr bwMode="auto">
          <a:xfrm>
            <a:off x="4005802" y="6300192"/>
            <a:ext cx="1614489" cy="87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23" name="Connecteur droit 22"/>
          <p:cNvCxnSpPr/>
          <p:nvPr/>
        </p:nvCxnSpPr>
        <p:spPr>
          <a:xfrm>
            <a:off x="372390" y="5724243"/>
            <a:ext cx="25271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3761735" y="6084168"/>
            <a:ext cx="25271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96771" y="8149559"/>
            <a:ext cx="5818103" cy="800219"/>
          </a:xfrm>
          <a:prstGeom prst="rect">
            <a:avLst/>
          </a:prstGeom>
        </p:spPr>
        <p:txBody>
          <a:bodyPr wrap="square">
            <a:spAutoFit/>
          </a:bodyPr>
          <a:lstStyle/>
          <a:p>
            <a:pPr algn="just"/>
            <a:r>
              <a:rPr lang="fr-FR" sz="1200" dirty="0"/>
              <a:t>Pour la correction, vous pourrez indiquer la réussite de l’activité en cochant la case              </a:t>
            </a:r>
            <a:r>
              <a:rPr lang="fr-FR" sz="1200" b="1" u="sng" dirty="0"/>
              <a:t>à</a:t>
            </a:r>
            <a:r>
              <a:rPr lang="fr-FR" sz="1200" b="1" u="sng" dirty="0">
                <a:sym typeface="Wingdings"/>
              </a:rPr>
              <a:t> partir de 2 phrases correctes produites</a:t>
            </a:r>
            <a:r>
              <a:rPr lang="fr-FR" sz="1200" dirty="0">
                <a:sym typeface="Wingdings"/>
              </a:rPr>
              <a:t> </a:t>
            </a:r>
            <a:r>
              <a:rPr lang="fr-FR" sz="1100" dirty="0"/>
              <a:t>(sont considérées comme fausses les phrases qui n’ont pas de sens. On ne tient pas compte de l’orthographe ni de la ponctuation sous réserve que les mots et les phrases soient compréhensibles).</a:t>
            </a:r>
            <a:endParaRPr lang="fr-FR" sz="1200" u="sng" dirty="0"/>
          </a:p>
        </p:txBody>
      </p:sp>
      <p:sp>
        <p:nvSpPr>
          <p:cNvPr id="35" name="Rectangle 34"/>
          <p:cNvSpPr/>
          <p:nvPr/>
        </p:nvSpPr>
        <p:spPr>
          <a:xfrm>
            <a:off x="110940" y="8244408"/>
            <a:ext cx="522900" cy="523220"/>
          </a:xfrm>
          <a:prstGeom prst="rect">
            <a:avLst/>
          </a:prstGeom>
        </p:spPr>
        <p:txBody>
          <a:bodyPr wrap="none">
            <a:spAutoFit/>
          </a:bodyPr>
          <a:lstStyle/>
          <a:p>
            <a:r>
              <a:rPr lang="fr-FR" sz="2800" dirty="0">
                <a:sym typeface="Wingdings"/>
              </a:rPr>
              <a:t></a:t>
            </a:r>
            <a:endParaRPr lang="fr-FR" sz="2800" dirty="0"/>
          </a:p>
        </p:txBody>
      </p:sp>
      <p:cxnSp>
        <p:nvCxnSpPr>
          <p:cNvPr id="37" name="Connecteur droit 36"/>
          <p:cNvCxnSpPr/>
          <p:nvPr/>
        </p:nvCxnSpPr>
        <p:spPr>
          <a:xfrm>
            <a:off x="404664" y="6084168"/>
            <a:ext cx="25271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3761735" y="5724243"/>
            <a:ext cx="25271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620688" y="7534982"/>
            <a:ext cx="25271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633840" y="7863124"/>
            <a:ext cx="2513965" cy="2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3750215" y="7534982"/>
            <a:ext cx="25271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3761735" y="7863124"/>
            <a:ext cx="25271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9134" y="8316416"/>
            <a:ext cx="257175" cy="1905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1" name="Espace réservé du numéro de diapositive 10"/>
          <p:cNvSpPr>
            <a:spLocks noGrp="1"/>
          </p:cNvSpPr>
          <p:nvPr>
            <p:ph type="sldNum" sz="quarter" idx="12"/>
          </p:nvPr>
        </p:nvSpPr>
        <p:spPr>
          <a:xfrm>
            <a:off x="6374019" y="8740590"/>
            <a:ext cx="237768" cy="486833"/>
          </a:xfrm>
        </p:spPr>
        <p:txBody>
          <a:bodyPr/>
          <a:lstStyle/>
          <a:p>
            <a:fld id="{DBAB73B4-6AB0-47B7-A406-AA32CF40EA9C}" type="slidenum">
              <a:rPr lang="fr-FR" smtClean="0"/>
              <a:t>8</a:t>
            </a:fld>
            <a:endParaRPr lang="fr-FR" dirty="0"/>
          </a:p>
        </p:txBody>
      </p:sp>
    </p:spTree>
    <p:extLst>
      <p:ext uri="{BB962C8B-B14F-4D97-AF65-F5344CB8AC3E}">
        <p14:creationId xmlns:p14="http://schemas.microsoft.com/office/powerpoint/2010/main" val="3551025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12619" y="8657300"/>
            <a:ext cx="5876039" cy="486833"/>
          </a:xfrm>
        </p:spPr>
        <p:txBody>
          <a:bodyPr/>
          <a:lstStyle/>
          <a:p>
            <a:r>
              <a:rPr lang="fr-FR"/>
              <a:t>Bilan de compétences CM2  - DSDEN de la Manche - Livret de l'enseignant</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534191156"/>
              </p:ext>
            </p:extLst>
          </p:nvPr>
        </p:nvGraphicFramePr>
        <p:xfrm>
          <a:off x="177016" y="107504"/>
          <a:ext cx="6482984" cy="731520"/>
        </p:xfrm>
        <a:graphic>
          <a:graphicData uri="http://schemas.openxmlformats.org/drawingml/2006/table">
            <a:tbl>
              <a:tblPr firstRow="1" bandRow="1">
                <a:tableStyleId>{5C22544A-7EE6-4342-B048-85BDC9FD1C3A}</a:tableStyleId>
              </a:tblPr>
              <a:tblGrid>
                <a:gridCol w="2046366">
                  <a:extLst>
                    <a:ext uri="{9D8B030D-6E8A-4147-A177-3AD203B41FA5}">
                      <a16:colId xmlns:a16="http://schemas.microsoft.com/office/drawing/2014/main" val="20000"/>
                    </a:ext>
                  </a:extLst>
                </a:gridCol>
                <a:gridCol w="4436618">
                  <a:extLst>
                    <a:ext uri="{9D8B030D-6E8A-4147-A177-3AD203B41FA5}">
                      <a16:colId xmlns:a16="http://schemas.microsoft.com/office/drawing/2014/main" val="20001"/>
                    </a:ext>
                  </a:extLst>
                </a:gridCol>
              </a:tblGrid>
              <a:tr h="370840">
                <a:tc>
                  <a:txBody>
                    <a:bodyPr/>
                    <a:lstStyle/>
                    <a:p>
                      <a:r>
                        <a:rPr lang="fr-FR" sz="1400" b="1" u="sng" baseline="0" dirty="0"/>
                        <a:t>niveau A1</a:t>
                      </a:r>
                      <a:r>
                        <a:rPr lang="fr-FR" sz="1400" b="1" baseline="0" dirty="0"/>
                        <a:t>  </a:t>
                      </a:r>
                    </a:p>
                    <a:p>
                      <a:endParaRPr lang="fr-FR" sz="1400" b="1" baseline="0" dirty="0"/>
                    </a:p>
                    <a:p>
                      <a:r>
                        <a:rPr lang="fr-FR" sz="1400" b="1" baseline="0" dirty="0"/>
                        <a:t>LIRE</a:t>
                      </a:r>
                      <a:endParaRPr lang="fr-FR" sz="1400" b="1" dirty="0"/>
                    </a:p>
                  </a:txBody>
                  <a:tcPr/>
                </a:tc>
                <a:tc>
                  <a:txBody>
                    <a:bodyPr/>
                    <a:lstStyle/>
                    <a:p>
                      <a:pPr algn="just"/>
                      <a:r>
                        <a:rPr lang="fr-FR" sz="1200" b="1" i="0" u="none" strike="noStrike" kern="1200" baseline="0" dirty="0">
                          <a:solidFill>
                            <a:schemeClr val="lt1"/>
                          </a:solidFill>
                          <a:latin typeface="+mn-lt"/>
                          <a:ea typeface="+mn-ea"/>
                          <a:cs typeface="+mn-cs"/>
                        </a:rPr>
                        <a:t>Je peux comprendre des noms familiers, des mots ainsi que des</a:t>
                      </a:r>
                    </a:p>
                    <a:p>
                      <a:pPr algn="just"/>
                      <a:r>
                        <a:rPr lang="fr-FR" sz="1200" b="1" i="0" u="none" strike="noStrike" kern="1200" baseline="0" dirty="0">
                          <a:solidFill>
                            <a:schemeClr val="lt1"/>
                          </a:solidFill>
                          <a:latin typeface="+mn-lt"/>
                          <a:ea typeface="+mn-ea"/>
                          <a:cs typeface="+mn-cs"/>
                        </a:rPr>
                        <a:t>phrases très simples, par exemple dans des annonces, des affiches ou des catalogues.</a:t>
                      </a:r>
                      <a:endParaRPr lang="fr-FR" sz="700" b="1" dirty="0"/>
                    </a:p>
                  </a:txBody>
                  <a:tcPr/>
                </a:tc>
                <a:extLst>
                  <a:ext uri="{0D108BD9-81ED-4DB2-BD59-A6C34878D82A}">
                    <a16:rowId xmlns:a16="http://schemas.microsoft.com/office/drawing/2014/main" val="10000"/>
                  </a:ext>
                </a:extLst>
              </a:tr>
            </a:tbl>
          </a:graphicData>
        </a:graphic>
      </p:graphicFrame>
      <p:sp>
        <p:nvSpPr>
          <p:cNvPr id="6" name="Rectangle 5"/>
          <p:cNvSpPr/>
          <p:nvPr/>
        </p:nvSpPr>
        <p:spPr>
          <a:xfrm>
            <a:off x="164590" y="899592"/>
            <a:ext cx="6564351" cy="1231106"/>
          </a:xfrm>
          <a:prstGeom prst="rect">
            <a:avLst/>
          </a:prstGeom>
        </p:spPr>
        <p:txBody>
          <a:bodyPr wrap="square">
            <a:spAutoFit/>
          </a:bodyPr>
          <a:lstStyle/>
          <a:p>
            <a:r>
              <a:rPr lang="fr-FR" sz="1200" b="1" u="sng" dirty="0">
                <a:solidFill>
                  <a:srgbClr val="0070C0"/>
                </a:solidFill>
                <a:latin typeface="Arial Rounded MT Bold" panose="020F0704030504030204" pitchFamily="34" charset="0"/>
              </a:rPr>
              <a:t>Activité 8:</a:t>
            </a:r>
          </a:p>
          <a:p>
            <a:r>
              <a:rPr lang="fr-FR" sz="1200" b="1" u="sng" dirty="0"/>
              <a:t>Exercice 1</a:t>
            </a:r>
            <a:r>
              <a:rPr lang="fr-FR" sz="1200" b="1" dirty="0"/>
              <a:t> : Lis attentivement la carte postale suivante. Réponds ensuite aux questions en cochant la bonne réponse.</a:t>
            </a:r>
          </a:p>
          <a:p>
            <a:r>
              <a:rPr lang="fr-FR" dirty="0"/>
              <a:t> </a:t>
            </a:r>
          </a:p>
          <a:p>
            <a:r>
              <a:rPr lang="fr-FR" dirty="0"/>
              <a:t> </a:t>
            </a:r>
          </a:p>
        </p:txBody>
      </p:sp>
      <p:sp>
        <p:nvSpPr>
          <p:cNvPr id="8" name="Control 3"/>
          <p:cNvSpPr>
            <a:spLocks noChangeArrowheads="1" noChangeShapeType="1"/>
          </p:cNvSpPr>
          <p:nvPr/>
        </p:nvSpPr>
        <p:spPr bwMode="auto">
          <a:xfrm>
            <a:off x="2212975" y="5730798"/>
            <a:ext cx="4867275" cy="27844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graphicFrame>
        <p:nvGraphicFramePr>
          <p:cNvPr id="9" name="Tableau 8"/>
          <p:cNvGraphicFramePr>
            <a:graphicFrameLocks noGrp="1"/>
          </p:cNvGraphicFramePr>
          <p:nvPr>
            <p:extLst>
              <p:ext uri="{D42A27DB-BD31-4B8C-83A1-F6EECF244321}">
                <p14:modId xmlns:p14="http://schemas.microsoft.com/office/powerpoint/2010/main" val="3300358326"/>
              </p:ext>
            </p:extLst>
          </p:nvPr>
        </p:nvGraphicFramePr>
        <p:xfrm>
          <a:off x="308607" y="1835697"/>
          <a:ext cx="6216737" cy="3872137"/>
        </p:xfrm>
        <a:graphic>
          <a:graphicData uri="http://schemas.openxmlformats.org/drawingml/2006/table">
            <a:tbl>
              <a:tblPr/>
              <a:tblGrid>
                <a:gridCol w="3506586">
                  <a:extLst>
                    <a:ext uri="{9D8B030D-6E8A-4147-A177-3AD203B41FA5}">
                      <a16:colId xmlns:a16="http://schemas.microsoft.com/office/drawing/2014/main" val="20000"/>
                    </a:ext>
                  </a:extLst>
                </a:gridCol>
                <a:gridCol w="2710151">
                  <a:extLst>
                    <a:ext uri="{9D8B030D-6E8A-4147-A177-3AD203B41FA5}">
                      <a16:colId xmlns:a16="http://schemas.microsoft.com/office/drawing/2014/main" val="20001"/>
                    </a:ext>
                  </a:extLst>
                </a:gridCol>
              </a:tblGrid>
              <a:tr h="148205">
                <a:tc rowSpan="4">
                  <a:txBody>
                    <a:bodyPr/>
                    <a:lstStyle/>
                    <a:p>
                      <a:pPr marR="0" indent="0" algn="l" rtl="0">
                        <a:spcBef>
                          <a:spcPts val="0"/>
                        </a:spcBef>
                        <a:spcAft>
                          <a:spcPts val="0"/>
                        </a:spcAft>
                      </a:pPr>
                      <a:r>
                        <a:rPr lang="fr-FR" sz="1050" kern="1400" dirty="0">
                          <a:solidFill>
                            <a:srgbClr val="000000"/>
                          </a:solidFill>
                          <a:effectLst/>
                          <a:latin typeface="Segoe UI Semibold"/>
                        </a:rPr>
                        <a:t> </a:t>
                      </a:r>
                      <a:endParaRPr lang="fr-FR" sz="800" kern="1400" dirty="0">
                        <a:solidFill>
                          <a:srgbClr val="000000"/>
                        </a:solidFill>
                        <a:effectLst/>
                        <a:latin typeface="Times New Roman"/>
                      </a:endParaRPr>
                    </a:p>
                    <a:p>
                      <a:pPr marR="0" indent="0" algn="l" rtl="0">
                        <a:spcBef>
                          <a:spcPts val="0"/>
                        </a:spcBef>
                        <a:spcAft>
                          <a:spcPts val="0"/>
                        </a:spcAft>
                      </a:pPr>
                      <a:r>
                        <a:rPr lang="fr-FR" sz="1050" kern="1400" dirty="0">
                          <a:solidFill>
                            <a:srgbClr val="000000"/>
                          </a:solidFill>
                          <a:effectLst/>
                          <a:latin typeface="Segoe UI Semibold"/>
                        </a:rPr>
                        <a:t>Avec qui Sally voyage-t-elle ?</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CB9CA"/>
                    </a:solidFill>
                  </a:tcPr>
                </a:tc>
                <a:tc>
                  <a:txBody>
                    <a:bodyPr/>
                    <a:lstStyle/>
                    <a:p>
                      <a:pPr marR="0" indent="0" algn="l" rtl="0">
                        <a:spcBef>
                          <a:spcPts val="0"/>
                        </a:spcBef>
                        <a:spcAft>
                          <a:spcPts val="0"/>
                        </a:spcAft>
                      </a:pPr>
                      <a:r>
                        <a:rPr lang="fr-FR" sz="1050" kern="1400">
                          <a:solidFill>
                            <a:srgbClr val="000000"/>
                          </a:solidFill>
                          <a:effectLst/>
                          <a:latin typeface="Segoe UI Semibold"/>
                        </a:rPr>
                        <a:t>Avec ses parents.</a:t>
                      </a:r>
                      <a:endParaRPr lang="fr-FR" sz="800" kern="140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8205">
                <a:tc vMerge="1">
                  <a:txBody>
                    <a:bodyPr/>
                    <a:lstStyle/>
                    <a:p>
                      <a:endParaRPr lang="fr-FR"/>
                    </a:p>
                  </a:txBody>
                  <a:tcPr/>
                </a:tc>
                <a:tc>
                  <a:txBody>
                    <a:bodyPr/>
                    <a:lstStyle/>
                    <a:p>
                      <a:pPr marR="0" indent="0" algn="l" rtl="0">
                        <a:spcBef>
                          <a:spcPts val="0"/>
                        </a:spcBef>
                        <a:spcAft>
                          <a:spcPts val="0"/>
                        </a:spcAft>
                      </a:pPr>
                      <a:r>
                        <a:rPr lang="fr-FR" sz="1050" kern="1400" dirty="0">
                          <a:solidFill>
                            <a:srgbClr val="000000"/>
                          </a:solidFill>
                          <a:effectLst/>
                          <a:latin typeface="Segoe UI Semibold"/>
                        </a:rPr>
                        <a:t>Avec son frère.</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8205">
                <a:tc vMerge="1">
                  <a:txBody>
                    <a:bodyPr/>
                    <a:lstStyle/>
                    <a:p>
                      <a:endParaRPr lang="fr-FR"/>
                    </a:p>
                  </a:txBody>
                  <a:tcPr/>
                </a:tc>
                <a:tc>
                  <a:txBody>
                    <a:bodyPr/>
                    <a:lstStyle/>
                    <a:p>
                      <a:pPr marR="0" indent="0" algn="l" rtl="0">
                        <a:spcBef>
                          <a:spcPts val="0"/>
                        </a:spcBef>
                        <a:spcAft>
                          <a:spcPts val="0"/>
                        </a:spcAft>
                      </a:pPr>
                      <a:r>
                        <a:rPr lang="fr-FR" sz="1050" kern="1400" dirty="0">
                          <a:solidFill>
                            <a:srgbClr val="000000"/>
                          </a:solidFill>
                          <a:effectLst/>
                          <a:latin typeface="Segoe UI Semibold"/>
                        </a:rPr>
                        <a:t>Avec sa classe.</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8205">
                <a:tc vMerge="1">
                  <a:txBody>
                    <a:bodyPr/>
                    <a:lstStyle/>
                    <a:p>
                      <a:endParaRPr lang="fr-FR"/>
                    </a:p>
                  </a:txBody>
                  <a:tcPr/>
                </a:tc>
                <a:tc>
                  <a:txBody>
                    <a:bodyPr/>
                    <a:lstStyle/>
                    <a:p>
                      <a:pPr marR="0" indent="0" algn="l" rtl="0">
                        <a:spcBef>
                          <a:spcPts val="0"/>
                        </a:spcBef>
                        <a:spcAft>
                          <a:spcPts val="0"/>
                        </a:spcAft>
                      </a:pPr>
                      <a:r>
                        <a:rPr lang="fr-FR" sz="1050" kern="1400" dirty="0">
                          <a:solidFill>
                            <a:schemeClr val="tx1"/>
                          </a:solidFill>
                          <a:effectLst/>
                          <a:latin typeface="Segoe UI Semibold"/>
                        </a:rPr>
                        <a:t>Avec un ami.</a:t>
                      </a:r>
                      <a:endParaRPr lang="fr-FR" sz="800" kern="1400" dirty="0">
                        <a:solidFill>
                          <a:schemeClr val="tx1"/>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48205">
                <a:tc rowSpan="4">
                  <a:txBody>
                    <a:bodyPr/>
                    <a:lstStyle/>
                    <a:p>
                      <a:pPr marR="0" indent="0" algn="l" rtl="0">
                        <a:spcBef>
                          <a:spcPts val="0"/>
                        </a:spcBef>
                        <a:spcAft>
                          <a:spcPts val="0"/>
                        </a:spcAft>
                      </a:pPr>
                      <a:r>
                        <a:rPr lang="fr-FR" sz="1050" kern="1400">
                          <a:solidFill>
                            <a:srgbClr val="000000"/>
                          </a:solidFill>
                          <a:effectLst/>
                          <a:latin typeface="Segoe UI Semibold"/>
                        </a:rPr>
                        <a:t> </a:t>
                      </a:r>
                      <a:endParaRPr lang="fr-FR" sz="800" kern="1400">
                        <a:solidFill>
                          <a:srgbClr val="000000"/>
                        </a:solidFill>
                        <a:effectLst/>
                        <a:latin typeface="Times New Roman"/>
                      </a:endParaRPr>
                    </a:p>
                    <a:p>
                      <a:pPr marR="0" indent="0" algn="l" rtl="0">
                        <a:spcBef>
                          <a:spcPts val="0"/>
                        </a:spcBef>
                        <a:spcAft>
                          <a:spcPts val="0"/>
                        </a:spcAft>
                      </a:pPr>
                      <a:r>
                        <a:rPr lang="fr-FR" sz="1050" kern="1400">
                          <a:solidFill>
                            <a:srgbClr val="000000"/>
                          </a:solidFill>
                          <a:effectLst/>
                          <a:latin typeface="Segoe UI Semibold"/>
                        </a:rPr>
                        <a:t>Quel jour écrit - elle ?</a:t>
                      </a:r>
                      <a:endParaRPr lang="fr-FR" sz="800" kern="140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CB9CA"/>
                    </a:solidFill>
                  </a:tcPr>
                </a:tc>
                <a:tc>
                  <a:txBody>
                    <a:bodyPr/>
                    <a:lstStyle/>
                    <a:p>
                      <a:pPr marR="0" indent="0" algn="l" rtl="0">
                        <a:spcBef>
                          <a:spcPts val="0"/>
                        </a:spcBef>
                        <a:spcAft>
                          <a:spcPts val="0"/>
                        </a:spcAft>
                      </a:pPr>
                      <a:r>
                        <a:rPr lang="fr-FR" sz="1050" kern="1400" dirty="0">
                          <a:solidFill>
                            <a:srgbClr val="000000"/>
                          </a:solidFill>
                          <a:effectLst/>
                          <a:latin typeface="Segoe UI Semibold"/>
                        </a:rPr>
                        <a:t>Un lundi.</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8205">
                <a:tc vMerge="1">
                  <a:txBody>
                    <a:bodyPr/>
                    <a:lstStyle/>
                    <a:p>
                      <a:endParaRPr lang="fr-FR"/>
                    </a:p>
                  </a:txBody>
                  <a:tcPr/>
                </a:tc>
                <a:tc>
                  <a:txBody>
                    <a:bodyPr/>
                    <a:lstStyle/>
                    <a:p>
                      <a:pPr marR="0" indent="0" algn="l" rtl="0">
                        <a:spcBef>
                          <a:spcPts val="0"/>
                        </a:spcBef>
                        <a:spcAft>
                          <a:spcPts val="0"/>
                        </a:spcAft>
                      </a:pPr>
                      <a:r>
                        <a:rPr lang="fr-FR" sz="1050" kern="1400" dirty="0">
                          <a:solidFill>
                            <a:srgbClr val="000000"/>
                          </a:solidFill>
                          <a:effectLst/>
                          <a:latin typeface="Segoe UI Semibold"/>
                        </a:rPr>
                        <a:t>Un mercredi.</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8205">
                <a:tc vMerge="1">
                  <a:txBody>
                    <a:bodyPr/>
                    <a:lstStyle/>
                    <a:p>
                      <a:endParaRPr lang="fr-FR"/>
                    </a:p>
                  </a:txBody>
                  <a:tcPr/>
                </a:tc>
                <a:tc>
                  <a:txBody>
                    <a:bodyPr/>
                    <a:lstStyle/>
                    <a:p>
                      <a:pPr marR="0" indent="0" algn="l" rtl="0">
                        <a:spcBef>
                          <a:spcPts val="0"/>
                        </a:spcBef>
                        <a:spcAft>
                          <a:spcPts val="0"/>
                        </a:spcAft>
                      </a:pPr>
                      <a:r>
                        <a:rPr lang="fr-FR" sz="1050" kern="1400" dirty="0">
                          <a:solidFill>
                            <a:srgbClr val="000000"/>
                          </a:solidFill>
                          <a:effectLst/>
                          <a:latin typeface="Segoe UI Semibold"/>
                        </a:rPr>
                        <a:t>Un jeudi.</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48205">
                <a:tc vMerge="1">
                  <a:txBody>
                    <a:bodyPr/>
                    <a:lstStyle/>
                    <a:p>
                      <a:endParaRPr lang="fr-FR"/>
                    </a:p>
                  </a:txBody>
                  <a:tcPr/>
                </a:tc>
                <a:tc>
                  <a:txBody>
                    <a:bodyPr/>
                    <a:lstStyle/>
                    <a:p>
                      <a:pPr marR="0" indent="0" algn="l" rtl="0">
                        <a:spcBef>
                          <a:spcPts val="0"/>
                        </a:spcBef>
                        <a:spcAft>
                          <a:spcPts val="0"/>
                        </a:spcAft>
                      </a:pPr>
                      <a:r>
                        <a:rPr lang="fr-FR" sz="1050" kern="1400" dirty="0">
                          <a:solidFill>
                            <a:srgbClr val="000000"/>
                          </a:solidFill>
                          <a:effectLst/>
                          <a:latin typeface="Segoe UI Semibold"/>
                        </a:rPr>
                        <a:t>Un dimanche.</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8205">
                <a:tc rowSpan="4">
                  <a:txBody>
                    <a:bodyPr/>
                    <a:lstStyle/>
                    <a:p>
                      <a:pPr marR="0" indent="0" algn="l" rtl="0">
                        <a:spcBef>
                          <a:spcPts val="0"/>
                        </a:spcBef>
                        <a:spcAft>
                          <a:spcPts val="0"/>
                        </a:spcAft>
                      </a:pPr>
                      <a:r>
                        <a:rPr lang="fr-FR" sz="1050" kern="1400">
                          <a:solidFill>
                            <a:srgbClr val="000000"/>
                          </a:solidFill>
                          <a:effectLst/>
                          <a:latin typeface="Segoe UI Semibold"/>
                        </a:rPr>
                        <a:t> </a:t>
                      </a:r>
                      <a:endParaRPr lang="fr-FR" sz="800" kern="1400">
                        <a:solidFill>
                          <a:srgbClr val="000000"/>
                        </a:solidFill>
                        <a:effectLst/>
                        <a:latin typeface="Times New Roman"/>
                      </a:endParaRPr>
                    </a:p>
                    <a:p>
                      <a:pPr marR="0" indent="0" algn="l" rtl="0">
                        <a:spcBef>
                          <a:spcPts val="0"/>
                        </a:spcBef>
                        <a:spcAft>
                          <a:spcPts val="0"/>
                        </a:spcAft>
                      </a:pPr>
                      <a:r>
                        <a:rPr lang="fr-FR" sz="1050" kern="1400">
                          <a:solidFill>
                            <a:srgbClr val="000000"/>
                          </a:solidFill>
                          <a:effectLst/>
                          <a:latin typeface="Segoe UI Semibold"/>
                        </a:rPr>
                        <a:t>Quel temps fait-il pendant sa visite ?</a:t>
                      </a:r>
                      <a:endParaRPr lang="fr-FR" sz="800" kern="140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CB9CA"/>
                    </a:solidFill>
                  </a:tcPr>
                </a:tc>
                <a:tc>
                  <a:txBody>
                    <a:bodyPr/>
                    <a:lstStyle/>
                    <a:p>
                      <a:pPr marR="0" indent="0" algn="l" rtl="0">
                        <a:spcBef>
                          <a:spcPts val="0"/>
                        </a:spcBef>
                        <a:spcAft>
                          <a:spcPts val="0"/>
                        </a:spcAft>
                      </a:pPr>
                      <a:r>
                        <a:rPr lang="fr-FR" sz="1050" kern="1400" dirty="0">
                          <a:solidFill>
                            <a:srgbClr val="000000"/>
                          </a:solidFill>
                          <a:effectLst/>
                          <a:latin typeface="Segoe UI Semibold"/>
                        </a:rPr>
                        <a:t>Il fait très froid.</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48205">
                <a:tc vMerge="1">
                  <a:txBody>
                    <a:bodyPr/>
                    <a:lstStyle/>
                    <a:p>
                      <a:endParaRPr lang="fr-FR"/>
                    </a:p>
                  </a:txBody>
                  <a:tcPr/>
                </a:tc>
                <a:tc>
                  <a:txBody>
                    <a:bodyPr/>
                    <a:lstStyle/>
                    <a:p>
                      <a:pPr marR="0" indent="0" algn="l" rtl="0">
                        <a:spcBef>
                          <a:spcPts val="0"/>
                        </a:spcBef>
                        <a:spcAft>
                          <a:spcPts val="0"/>
                        </a:spcAft>
                      </a:pPr>
                      <a:r>
                        <a:rPr lang="fr-FR" sz="1050" kern="1400">
                          <a:solidFill>
                            <a:srgbClr val="000000"/>
                          </a:solidFill>
                          <a:effectLst/>
                          <a:latin typeface="Segoe UI Semibold"/>
                        </a:rPr>
                        <a:t>Elle n’en parle pas.</a:t>
                      </a:r>
                      <a:endParaRPr lang="fr-FR" sz="800" kern="140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8205">
                <a:tc vMerge="1">
                  <a:txBody>
                    <a:bodyPr/>
                    <a:lstStyle/>
                    <a:p>
                      <a:endParaRPr lang="fr-FR"/>
                    </a:p>
                  </a:txBody>
                  <a:tcPr/>
                </a:tc>
                <a:tc>
                  <a:txBody>
                    <a:bodyPr/>
                    <a:lstStyle/>
                    <a:p>
                      <a:pPr marR="0" indent="0" algn="l" rtl="0">
                        <a:spcBef>
                          <a:spcPts val="0"/>
                        </a:spcBef>
                        <a:spcAft>
                          <a:spcPts val="0"/>
                        </a:spcAft>
                      </a:pPr>
                      <a:r>
                        <a:rPr lang="fr-FR" sz="1050" kern="1400" dirty="0">
                          <a:solidFill>
                            <a:srgbClr val="000000"/>
                          </a:solidFill>
                          <a:effectLst/>
                          <a:latin typeface="Segoe UI Semibold"/>
                        </a:rPr>
                        <a:t>Il pleut beaucoup.</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8205">
                <a:tc vMerge="1">
                  <a:txBody>
                    <a:bodyPr/>
                    <a:lstStyle/>
                    <a:p>
                      <a:endParaRPr lang="fr-FR"/>
                    </a:p>
                  </a:txBody>
                  <a:tcPr/>
                </a:tc>
                <a:tc>
                  <a:txBody>
                    <a:bodyPr/>
                    <a:lstStyle/>
                    <a:p>
                      <a:pPr marR="0" indent="0" algn="l" rtl="0">
                        <a:spcBef>
                          <a:spcPts val="0"/>
                        </a:spcBef>
                        <a:spcAft>
                          <a:spcPts val="0"/>
                        </a:spcAft>
                      </a:pPr>
                      <a:r>
                        <a:rPr lang="fr-FR" sz="1050" kern="1400">
                          <a:solidFill>
                            <a:srgbClr val="000000"/>
                          </a:solidFill>
                          <a:effectLst/>
                          <a:latin typeface="Segoe UI Semibold"/>
                        </a:rPr>
                        <a:t>Il fait très beau.</a:t>
                      </a:r>
                      <a:endParaRPr lang="fr-FR" sz="800" kern="140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48205">
                <a:tc rowSpan="4">
                  <a:txBody>
                    <a:bodyPr/>
                    <a:lstStyle/>
                    <a:p>
                      <a:pPr marR="0" indent="0" algn="l" rtl="0">
                        <a:spcBef>
                          <a:spcPts val="0"/>
                        </a:spcBef>
                        <a:spcAft>
                          <a:spcPts val="0"/>
                        </a:spcAft>
                      </a:pPr>
                      <a:r>
                        <a:rPr lang="fr-FR" sz="1050" kern="1400">
                          <a:solidFill>
                            <a:srgbClr val="000000"/>
                          </a:solidFill>
                          <a:effectLst/>
                          <a:latin typeface="Segoe UI Semibold"/>
                        </a:rPr>
                        <a:t> </a:t>
                      </a:r>
                      <a:endParaRPr lang="fr-FR" sz="800" kern="1400">
                        <a:solidFill>
                          <a:srgbClr val="000000"/>
                        </a:solidFill>
                        <a:effectLst/>
                        <a:latin typeface="Times New Roman"/>
                      </a:endParaRPr>
                    </a:p>
                    <a:p>
                      <a:pPr marR="0" indent="0" algn="l" rtl="0">
                        <a:spcBef>
                          <a:spcPts val="0"/>
                        </a:spcBef>
                        <a:spcAft>
                          <a:spcPts val="0"/>
                        </a:spcAft>
                      </a:pPr>
                      <a:r>
                        <a:rPr lang="fr-FR" sz="1050" kern="1400">
                          <a:solidFill>
                            <a:srgbClr val="000000"/>
                          </a:solidFill>
                          <a:effectLst/>
                          <a:latin typeface="Segoe UI Semibold"/>
                        </a:rPr>
                        <a:t>Comment trouve - t - elle  la ville ?</a:t>
                      </a:r>
                      <a:endParaRPr lang="fr-FR" sz="800" kern="140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CB9CA"/>
                    </a:solidFill>
                  </a:tcPr>
                </a:tc>
                <a:tc>
                  <a:txBody>
                    <a:bodyPr/>
                    <a:lstStyle/>
                    <a:p>
                      <a:pPr marR="0" indent="0" algn="l" rtl="0">
                        <a:spcBef>
                          <a:spcPts val="0"/>
                        </a:spcBef>
                        <a:spcAft>
                          <a:spcPts val="0"/>
                        </a:spcAft>
                      </a:pPr>
                      <a:r>
                        <a:rPr lang="fr-FR" sz="1050" kern="1400" dirty="0">
                          <a:solidFill>
                            <a:srgbClr val="000000"/>
                          </a:solidFill>
                          <a:effectLst/>
                          <a:latin typeface="Segoe UI Semibold"/>
                        </a:rPr>
                        <a:t>Bruyante</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8205">
                <a:tc vMerge="1">
                  <a:txBody>
                    <a:bodyPr/>
                    <a:lstStyle/>
                    <a:p>
                      <a:endParaRPr lang="fr-FR"/>
                    </a:p>
                  </a:txBody>
                  <a:tcPr/>
                </a:tc>
                <a:tc>
                  <a:txBody>
                    <a:bodyPr/>
                    <a:lstStyle/>
                    <a:p>
                      <a:pPr marR="0" indent="0" algn="l" rtl="0">
                        <a:spcBef>
                          <a:spcPts val="0"/>
                        </a:spcBef>
                        <a:spcAft>
                          <a:spcPts val="0"/>
                        </a:spcAft>
                      </a:pPr>
                      <a:r>
                        <a:rPr lang="fr-FR" sz="1050" kern="1400" dirty="0">
                          <a:solidFill>
                            <a:srgbClr val="000000"/>
                          </a:solidFill>
                          <a:effectLst/>
                          <a:latin typeface="Segoe UI Semibold"/>
                        </a:rPr>
                        <a:t>Belle</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148205">
                <a:tc vMerge="1">
                  <a:txBody>
                    <a:bodyPr/>
                    <a:lstStyle/>
                    <a:p>
                      <a:endParaRPr lang="fr-FR"/>
                    </a:p>
                  </a:txBody>
                  <a:tcPr/>
                </a:tc>
                <a:tc>
                  <a:txBody>
                    <a:bodyPr/>
                    <a:lstStyle/>
                    <a:p>
                      <a:pPr marR="0" indent="0" algn="l" rtl="0">
                        <a:spcBef>
                          <a:spcPts val="0"/>
                        </a:spcBef>
                        <a:spcAft>
                          <a:spcPts val="0"/>
                        </a:spcAft>
                      </a:pPr>
                      <a:r>
                        <a:rPr lang="fr-FR" sz="1050" kern="1400" dirty="0">
                          <a:solidFill>
                            <a:srgbClr val="000000"/>
                          </a:solidFill>
                          <a:effectLst/>
                          <a:latin typeface="Segoe UI Semibold"/>
                        </a:rPr>
                        <a:t>Polluée</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48205">
                <a:tc vMerge="1">
                  <a:txBody>
                    <a:bodyPr/>
                    <a:lstStyle/>
                    <a:p>
                      <a:endParaRPr lang="fr-FR"/>
                    </a:p>
                  </a:txBody>
                  <a:tcPr/>
                </a:tc>
                <a:tc>
                  <a:txBody>
                    <a:bodyPr/>
                    <a:lstStyle/>
                    <a:p>
                      <a:pPr marR="0" indent="0" algn="l" rtl="0">
                        <a:spcBef>
                          <a:spcPts val="0"/>
                        </a:spcBef>
                        <a:spcAft>
                          <a:spcPts val="0"/>
                        </a:spcAft>
                      </a:pPr>
                      <a:r>
                        <a:rPr lang="fr-FR" sz="1050" kern="1400">
                          <a:solidFill>
                            <a:srgbClr val="000000"/>
                          </a:solidFill>
                          <a:effectLst/>
                          <a:latin typeface="Segoe UI Semibold"/>
                        </a:rPr>
                        <a:t>Trop grande</a:t>
                      </a:r>
                      <a:endParaRPr lang="fr-FR" sz="800" kern="140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8205">
                <a:tc rowSpan="4">
                  <a:txBody>
                    <a:bodyPr/>
                    <a:lstStyle/>
                    <a:p>
                      <a:pPr marR="0" indent="0" algn="l" rtl="0">
                        <a:spcBef>
                          <a:spcPts val="0"/>
                        </a:spcBef>
                        <a:spcAft>
                          <a:spcPts val="0"/>
                        </a:spcAft>
                      </a:pPr>
                      <a:r>
                        <a:rPr lang="fr-FR" sz="1050" kern="1400">
                          <a:solidFill>
                            <a:srgbClr val="000000"/>
                          </a:solidFill>
                          <a:effectLst/>
                          <a:latin typeface="Segoe UI Semibold"/>
                        </a:rPr>
                        <a:t> </a:t>
                      </a:r>
                      <a:endParaRPr lang="fr-FR" sz="800" kern="1400">
                        <a:solidFill>
                          <a:srgbClr val="000000"/>
                        </a:solidFill>
                        <a:effectLst/>
                        <a:latin typeface="Times New Roman"/>
                      </a:endParaRPr>
                    </a:p>
                    <a:p>
                      <a:pPr marR="0" indent="0" algn="l" rtl="0">
                        <a:spcBef>
                          <a:spcPts val="0"/>
                        </a:spcBef>
                        <a:spcAft>
                          <a:spcPts val="0"/>
                        </a:spcAft>
                      </a:pPr>
                      <a:r>
                        <a:rPr lang="fr-FR" sz="1050" kern="1400">
                          <a:solidFill>
                            <a:srgbClr val="000000"/>
                          </a:solidFill>
                          <a:effectLst/>
                          <a:latin typeface="Segoe UI Semibold"/>
                        </a:rPr>
                        <a:t>Dans quelle ville se trouve Sally ?</a:t>
                      </a:r>
                      <a:endParaRPr lang="fr-FR" sz="800" kern="140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CB9CA"/>
                    </a:solidFill>
                  </a:tcPr>
                </a:tc>
                <a:tc>
                  <a:txBody>
                    <a:bodyPr/>
                    <a:lstStyle/>
                    <a:p>
                      <a:pPr marR="0" indent="0" algn="l" rtl="0">
                        <a:spcBef>
                          <a:spcPts val="0"/>
                        </a:spcBef>
                        <a:spcAft>
                          <a:spcPts val="0"/>
                        </a:spcAft>
                      </a:pPr>
                      <a:r>
                        <a:rPr lang="fr-FR" sz="1050" kern="1400" dirty="0">
                          <a:solidFill>
                            <a:srgbClr val="000000"/>
                          </a:solidFill>
                          <a:effectLst/>
                          <a:latin typeface="Segoe UI Semibold"/>
                        </a:rPr>
                        <a:t>Cardiff</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8205">
                <a:tc vMerge="1">
                  <a:txBody>
                    <a:bodyPr/>
                    <a:lstStyle/>
                    <a:p>
                      <a:endParaRPr lang="fr-FR"/>
                    </a:p>
                  </a:txBody>
                  <a:tcPr/>
                </a:tc>
                <a:tc>
                  <a:txBody>
                    <a:bodyPr/>
                    <a:lstStyle/>
                    <a:p>
                      <a:pPr marR="0" indent="0" algn="l" rtl="0">
                        <a:spcBef>
                          <a:spcPts val="0"/>
                        </a:spcBef>
                        <a:spcAft>
                          <a:spcPts val="0"/>
                        </a:spcAft>
                      </a:pPr>
                      <a:r>
                        <a:rPr lang="fr-FR" sz="1050" kern="1400" dirty="0">
                          <a:solidFill>
                            <a:srgbClr val="000000"/>
                          </a:solidFill>
                          <a:effectLst/>
                          <a:latin typeface="Segoe UI Semibold"/>
                        </a:rPr>
                        <a:t>Manchester</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8205">
                <a:tc vMerge="1">
                  <a:txBody>
                    <a:bodyPr/>
                    <a:lstStyle/>
                    <a:p>
                      <a:endParaRPr lang="fr-FR"/>
                    </a:p>
                  </a:txBody>
                  <a:tcPr/>
                </a:tc>
                <a:tc>
                  <a:txBody>
                    <a:bodyPr/>
                    <a:lstStyle/>
                    <a:p>
                      <a:pPr marR="0" indent="0" algn="l" rtl="0">
                        <a:spcBef>
                          <a:spcPts val="0"/>
                        </a:spcBef>
                        <a:spcAft>
                          <a:spcPts val="0"/>
                        </a:spcAft>
                      </a:pPr>
                      <a:r>
                        <a:rPr lang="fr-FR" sz="1050" kern="1400" dirty="0">
                          <a:solidFill>
                            <a:srgbClr val="000000"/>
                          </a:solidFill>
                          <a:effectLst/>
                          <a:latin typeface="Segoe UI Semibold"/>
                        </a:rPr>
                        <a:t>Londres</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148205">
                <a:tc vMerge="1">
                  <a:txBody>
                    <a:bodyPr/>
                    <a:lstStyle/>
                    <a:p>
                      <a:endParaRPr lang="fr-FR"/>
                    </a:p>
                  </a:txBody>
                  <a:tcPr/>
                </a:tc>
                <a:tc>
                  <a:txBody>
                    <a:bodyPr/>
                    <a:lstStyle/>
                    <a:p>
                      <a:pPr marR="0" indent="0" algn="l" rtl="0">
                        <a:spcBef>
                          <a:spcPts val="0"/>
                        </a:spcBef>
                        <a:spcAft>
                          <a:spcPts val="0"/>
                        </a:spcAft>
                      </a:pPr>
                      <a:r>
                        <a:rPr lang="fr-FR" sz="1050" kern="1400" dirty="0">
                          <a:solidFill>
                            <a:srgbClr val="000000"/>
                          </a:solidFill>
                          <a:effectLst/>
                          <a:latin typeface="Segoe UI Semibold"/>
                        </a:rPr>
                        <a:t>Exeter</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48205">
                <a:tc rowSpan="4">
                  <a:txBody>
                    <a:bodyPr/>
                    <a:lstStyle/>
                    <a:p>
                      <a:pPr marR="0" indent="0" algn="l" rtl="0">
                        <a:spcBef>
                          <a:spcPts val="0"/>
                        </a:spcBef>
                        <a:spcAft>
                          <a:spcPts val="0"/>
                        </a:spcAft>
                      </a:pPr>
                      <a:r>
                        <a:rPr lang="fr-FR" sz="1050" kern="1400" dirty="0">
                          <a:solidFill>
                            <a:srgbClr val="000000"/>
                          </a:solidFill>
                          <a:effectLst/>
                          <a:latin typeface="Segoe UI Semibold"/>
                        </a:rPr>
                        <a:t> </a:t>
                      </a:r>
                      <a:endParaRPr lang="fr-FR" sz="800" kern="1400" dirty="0">
                        <a:solidFill>
                          <a:srgbClr val="000000"/>
                        </a:solidFill>
                        <a:effectLst/>
                        <a:latin typeface="Times New Roman"/>
                      </a:endParaRPr>
                    </a:p>
                    <a:p>
                      <a:pPr marR="0" indent="0" algn="l" rtl="0">
                        <a:spcBef>
                          <a:spcPts val="0"/>
                        </a:spcBef>
                        <a:spcAft>
                          <a:spcPts val="0"/>
                        </a:spcAft>
                      </a:pPr>
                      <a:r>
                        <a:rPr lang="fr-FR" sz="1050" kern="1400" dirty="0">
                          <a:solidFill>
                            <a:srgbClr val="000000"/>
                          </a:solidFill>
                          <a:effectLst/>
                          <a:latin typeface="Segoe UI Semibold"/>
                        </a:rPr>
                        <a:t>Que dit Sally à propos de Buckingham Palace ?</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marR="0" indent="0" algn="l" rtl="0">
                        <a:spcBef>
                          <a:spcPts val="0"/>
                        </a:spcBef>
                        <a:spcAft>
                          <a:spcPts val="0"/>
                        </a:spcAft>
                      </a:pPr>
                      <a:r>
                        <a:rPr lang="fr-FR" sz="1050" kern="1400" dirty="0">
                          <a:solidFill>
                            <a:srgbClr val="000000"/>
                          </a:solidFill>
                          <a:effectLst/>
                          <a:latin typeface="Segoe UI Semibold"/>
                        </a:rPr>
                        <a:t>Elle ne dit rien.</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48205">
                <a:tc vMerge="1">
                  <a:txBody>
                    <a:bodyPr/>
                    <a:lstStyle/>
                    <a:p>
                      <a:endParaRPr lang="fr-FR"/>
                    </a:p>
                  </a:txBody>
                  <a:tcPr/>
                </a:tc>
                <a:tc>
                  <a:txBody>
                    <a:bodyPr/>
                    <a:lstStyle/>
                    <a:p>
                      <a:pPr marR="0" indent="0" algn="l" rtl="0">
                        <a:spcBef>
                          <a:spcPts val="0"/>
                        </a:spcBef>
                        <a:spcAft>
                          <a:spcPts val="0"/>
                        </a:spcAft>
                      </a:pPr>
                      <a:r>
                        <a:rPr lang="fr-FR" sz="1050" kern="1400" dirty="0">
                          <a:solidFill>
                            <a:srgbClr val="000000"/>
                          </a:solidFill>
                          <a:effectLst/>
                          <a:latin typeface="Segoe UI Semibold"/>
                        </a:rPr>
                        <a:t>C’est très grand.</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1"/>
                  </a:ext>
                </a:extLst>
              </a:tr>
              <a:tr h="148205">
                <a:tc vMerge="1">
                  <a:txBody>
                    <a:bodyPr/>
                    <a:lstStyle/>
                    <a:p>
                      <a:endParaRPr lang="fr-FR"/>
                    </a:p>
                  </a:txBody>
                  <a:tcPr/>
                </a:tc>
                <a:tc>
                  <a:txBody>
                    <a:bodyPr/>
                    <a:lstStyle/>
                    <a:p>
                      <a:pPr marR="0" indent="0" algn="l" rtl="0">
                        <a:spcBef>
                          <a:spcPts val="0"/>
                        </a:spcBef>
                        <a:spcAft>
                          <a:spcPts val="0"/>
                        </a:spcAft>
                      </a:pPr>
                      <a:r>
                        <a:rPr lang="fr-FR" sz="1050" kern="1400" dirty="0">
                          <a:solidFill>
                            <a:srgbClr val="000000"/>
                          </a:solidFill>
                          <a:effectLst/>
                          <a:latin typeface="Segoe UI Semibold"/>
                        </a:rPr>
                        <a:t>C’est très beau.</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91677">
                <a:tc vMerge="1">
                  <a:txBody>
                    <a:bodyPr/>
                    <a:lstStyle/>
                    <a:p>
                      <a:endParaRPr lang="fr-FR"/>
                    </a:p>
                  </a:txBody>
                  <a:tcPr/>
                </a:tc>
                <a:tc>
                  <a:txBody>
                    <a:bodyPr/>
                    <a:lstStyle/>
                    <a:p>
                      <a:pPr marR="0" indent="0" algn="l" rtl="0">
                        <a:spcBef>
                          <a:spcPts val="0"/>
                        </a:spcBef>
                        <a:spcAft>
                          <a:spcPts val="0"/>
                        </a:spcAft>
                      </a:pPr>
                      <a:r>
                        <a:rPr lang="fr-FR" sz="1050" kern="1400" dirty="0">
                          <a:solidFill>
                            <a:srgbClr val="000000"/>
                          </a:solidFill>
                          <a:effectLst/>
                          <a:latin typeface="Segoe UI Semibold"/>
                        </a:rPr>
                        <a:t>C’est très laid.</a:t>
                      </a:r>
                      <a:endParaRPr lang="fr-FR" sz="800" kern="140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
        <p:nvSpPr>
          <p:cNvPr id="10" name="Control 4"/>
          <p:cNvSpPr>
            <a:spLocks noChangeArrowheads="1" noChangeShapeType="1"/>
          </p:cNvSpPr>
          <p:nvPr/>
        </p:nvSpPr>
        <p:spPr bwMode="auto">
          <a:xfrm>
            <a:off x="728663" y="8210550"/>
            <a:ext cx="6130925" cy="426243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1" name="Rectangle 10"/>
          <p:cNvSpPr/>
          <p:nvPr/>
        </p:nvSpPr>
        <p:spPr>
          <a:xfrm>
            <a:off x="179586" y="5879177"/>
            <a:ext cx="1097352" cy="276999"/>
          </a:xfrm>
          <a:prstGeom prst="rect">
            <a:avLst/>
          </a:prstGeom>
        </p:spPr>
        <p:txBody>
          <a:bodyPr wrap="none">
            <a:spAutoFit/>
          </a:bodyPr>
          <a:lstStyle/>
          <a:p>
            <a:pPr marL="171450" indent="-171450">
              <a:buFont typeface="Arial" panose="020B0604020202020204" pitchFamily="34" charset="0"/>
              <a:buChar char="•"/>
            </a:pPr>
            <a:r>
              <a:rPr lang="fr-FR" sz="1200" b="1" u="sng" dirty="0"/>
              <a:t>Exercice 2</a:t>
            </a:r>
            <a:r>
              <a:rPr lang="fr-FR" sz="1200" b="1" dirty="0"/>
              <a:t> : </a:t>
            </a: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32" y="6217688"/>
            <a:ext cx="2400314" cy="181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leau 13"/>
          <p:cNvGraphicFramePr>
            <a:graphicFrameLocks noGrp="1"/>
          </p:cNvGraphicFramePr>
          <p:nvPr>
            <p:extLst>
              <p:ext uri="{D42A27DB-BD31-4B8C-83A1-F6EECF244321}">
                <p14:modId xmlns:p14="http://schemas.microsoft.com/office/powerpoint/2010/main" val="2125575208"/>
              </p:ext>
            </p:extLst>
          </p:nvPr>
        </p:nvGraphicFramePr>
        <p:xfrm>
          <a:off x="2628576" y="6237304"/>
          <a:ext cx="4100366" cy="1840992"/>
        </p:xfrm>
        <a:graphic>
          <a:graphicData uri="http://schemas.openxmlformats.org/drawingml/2006/table">
            <a:tbl>
              <a:tblPr/>
              <a:tblGrid>
                <a:gridCol w="2384600">
                  <a:extLst>
                    <a:ext uri="{9D8B030D-6E8A-4147-A177-3AD203B41FA5}">
                      <a16:colId xmlns:a16="http://schemas.microsoft.com/office/drawing/2014/main" val="20000"/>
                    </a:ext>
                  </a:extLst>
                </a:gridCol>
                <a:gridCol w="857883">
                  <a:extLst>
                    <a:ext uri="{9D8B030D-6E8A-4147-A177-3AD203B41FA5}">
                      <a16:colId xmlns:a16="http://schemas.microsoft.com/office/drawing/2014/main" val="20001"/>
                    </a:ext>
                  </a:extLst>
                </a:gridCol>
                <a:gridCol w="857883">
                  <a:extLst>
                    <a:ext uri="{9D8B030D-6E8A-4147-A177-3AD203B41FA5}">
                      <a16:colId xmlns:a16="http://schemas.microsoft.com/office/drawing/2014/main" val="20002"/>
                    </a:ext>
                  </a:extLst>
                </a:gridCol>
              </a:tblGrid>
              <a:tr h="245707">
                <a:tc>
                  <a:txBody>
                    <a:bodyPr/>
                    <a:lstStyle/>
                    <a:p>
                      <a:pPr marR="0" indent="0" algn="ctr" rtl="0">
                        <a:spcBef>
                          <a:spcPts val="0"/>
                        </a:spcBef>
                        <a:spcAft>
                          <a:spcPts val="0"/>
                        </a:spcAft>
                      </a:pPr>
                      <a:r>
                        <a:rPr lang="fr-FR" sz="1000" kern="1400" dirty="0">
                          <a:solidFill>
                            <a:srgbClr val="000000"/>
                          </a:solidFill>
                          <a:effectLst/>
                          <a:latin typeface="Times New Roman"/>
                        </a:rPr>
                        <a:t> </a:t>
                      </a: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tcPr>
                </a:tc>
                <a:tc>
                  <a:txBody>
                    <a:bodyPr/>
                    <a:lstStyle/>
                    <a:p>
                      <a:pPr marR="0" indent="0" algn="ctr" rtl="0">
                        <a:spcBef>
                          <a:spcPts val="0"/>
                        </a:spcBef>
                        <a:spcAft>
                          <a:spcPts val="0"/>
                        </a:spcAft>
                      </a:pPr>
                      <a:r>
                        <a:rPr lang="fr-FR" sz="1200" kern="1400">
                          <a:solidFill>
                            <a:srgbClr val="000000"/>
                          </a:solidFill>
                          <a:effectLst/>
                          <a:latin typeface="Segoe UI Semibold"/>
                        </a:rPr>
                        <a:t>VRAI</a:t>
                      </a:r>
                      <a:endParaRPr lang="fr-FR" sz="1000" kern="1400">
                        <a:solidFill>
                          <a:srgbClr val="000000"/>
                        </a:solidFill>
                        <a:effectLst/>
                        <a:latin typeface="Times New Roman"/>
                      </a:endParaRP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solidFill>
                      <a:srgbClr val="AEAEAE"/>
                    </a:solidFill>
                  </a:tcPr>
                </a:tc>
                <a:tc>
                  <a:txBody>
                    <a:bodyPr/>
                    <a:lstStyle/>
                    <a:p>
                      <a:pPr marR="0" indent="0" algn="ctr" rtl="0">
                        <a:spcBef>
                          <a:spcPts val="0"/>
                        </a:spcBef>
                        <a:spcAft>
                          <a:spcPts val="0"/>
                        </a:spcAft>
                      </a:pPr>
                      <a:r>
                        <a:rPr lang="fr-FR" sz="1200" kern="1400">
                          <a:solidFill>
                            <a:srgbClr val="000000"/>
                          </a:solidFill>
                          <a:effectLst/>
                          <a:latin typeface="Segoe UI Semibold"/>
                        </a:rPr>
                        <a:t>FAUX</a:t>
                      </a:r>
                      <a:endParaRPr lang="fr-FR" sz="1000" kern="1400">
                        <a:solidFill>
                          <a:srgbClr val="000000"/>
                        </a:solidFill>
                        <a:effectLst/>
                        <a:latin typeface="Times New Roman"/>
                      </a:endParaRP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solidFill>
                      <a:srgbClr val="AEAEAE"/>
                    </a:solidFill>
                  </a:tcPr>
                </a:tc>
                <a:extLst>
                  <a:ext uri="{0D108BD9-81ED-4DB2-BD59-A6C34878D82A}">
                    <a16:rowId xmlns:a16="http://schemas.microsoft.com/office/drawing/2014/main" val="10000"/>
                  </a:ext>
                </a:extLst>
              </a:tr>
              <a:tr h="242532">
                <a:tc>
                  <a:txBody>
                    <a:bodyPr/>
                    <a:lstStyle/>
                    <a:p>
                      <a:pPr marR="0" indent="0" algn="ctr" rtl="0">
                        <a:spcBef>
                          <a:spcPts val="0"/>
                        </a:spcBef>
                        <a:spcAft>
                          <a:spcPts val="0"/>
                        </a:spcAft>
                      </a:pPr>
                      <a:r>
                        <a:rPr lang="en-US" sz="1200" kern="1400" dirty="0">
                          <a:solidFill>
                            <a:srgbClr val="000000"/>
                          </a:solidFill>
                          <a:effectLst/>
                          <a:latin typeface="Segoe UI Semibold"/>
                        </a:rPr>
                        <a:t>She likes tennis and music.</a:t>
                      </a:r>
                      <a:endParaRPr lang="en-US" sz="1000" kern="1400" dirty="0">
                        <a:solidFill>
                          <a:srgbClr val="000000"/>
                        </a:solidFill>
                        <a:effectLst/>
                        <a:latin typeface="Times New Roman"/>
                      </a:endParaRP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solidFill>
                      <a:srgbClr val="B6C8D9"/>
                    </a:solidFill>
                  </a:tcPr>
                </a:tc>
                <a:tc>
                  <a:txBody>
                    <a:bodyPr/>
                    <a:lstStyle/>
                    <a:p>
                      <a:pPr marR="0" indent="0" algn="ctr" rtl="0">
                        <a:spcBef>
                          <a:spcPts val="0"/>
                        </a:spcBef>
                        <a:spcAft>
                          <a:spcPts val="0"/>
                        </a:spcAft>
                      </a:pPr>
                      <a:r>
                        <a:rPr lang="fr-FR" sz="1000" kern="1400" dirty="0">
                          <a:solidFill>
                            <a:srgbClr val="00B050"/>
                          </a:solidFill>
                          <a:effectLst/>
                          <a:latin typeface="Times New Roman"/>
                        </a:rPr>
                        <a:t> </a:t>
                      </a:r>
                      <a:r>
                        <a:rPr lang="fr-FR" sz="1400" kern="1400" dirty="0">
                          <a:solidFill>
                            <a:srgbClr val="00B050"/>
                          </a:solidFill>
                          <a:effectLst/>
                          <a:latin typeface="Times New Roman"/>
                          <a:sym typeface="Wingdings"/>
                        </a:rPr>
                        <a:t></a:t>
                      </a:r>
                      <a:endParaRPr lang="fr-FR" sz="1400" kern="1400" dirty="0">
                        <a:solidFill>
                          <a:srgbClr val="00B050"/>
                        </a:solidFill>
                        <a:effectLst/>
                        <a:latin typeface="Times New Roman"/>
                      </a:endParaRP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tcPr>
                </a:tc>
                <a:tc>
                  <a:txBody>
                    <a:bodyPr/>
                    <a:lstStyle/>
                    <a:p>
                      <a:pPr marR="0" indent="0" algn="ctr" rtl="0">
                        <a:spcBef>
                          <a:spcPts val="0"/>
                        </a:spcBef>
                        <a:spcAft>
                          <a:spcPts val="0"/>
                        </a:spcAft>
                      </a:pPr>
                      <a:r>
                        <a:rPr lang="fr-FR" sz="1000" kern="1400">
                          <a:solidFill>
                            <a:srgbClr val="00B050"/>
                          </a:solidFill>
                          <a:effectLst/>
                          <a:latin typeface="Times New Roman"/>
                        </a:rPr>
                        <a:t> </a:t>
                      </a: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tcPr>
                </a:tc>
                <a:extLst>
                  <a:ext uri="{0D108BD9-81ED-4DB2-BD59-A6C34878D82A}">
                    <a16:rowId xmlns:a16="http://schemas.microsoft.com/office/drawing/2014/main" val="10001"/>
                  </a:ext>
                </a:extLst>
              </a:tr>
              <a:tr h="242532">
                <a:tc>
                  <a:txBody>
                    <a:bodyPr/>
                    <a:lstStyle/>
                    <a:p>
                      <a:pPr marR="0" indent="0" algn="ctr" rtl="0">
                        <a:spcBef>
                          <a:spcPts val="0"/>
                        </a:spcBef>
                        <a:spcAft>
                          <a:spcPts val="0"/>
                        </a:spcAft>
                      </a:pPr>
                      <a:r>
                        <a:rPr lang="fr-FR" sz="1200" kern="1400" dirty="0" err="1">
                          <a:solidFill>
                            <a:srgbClr val="000000"/>
                          </a:solidFill>
                          <a:effectLst/>
                          <a:latin typeface="Segoe UI Semibold"/>
                        </a:rPr>
                        <a:t>She’s</a:t>
                      </a:r>
                      <a:r>
                        <a:rPr lang="fr-FR" sz="1200" kern="1400" dirty="0">
                          <a:solidFill>
                            <a:srgbClr val="000000"/>
                          </a:solidFill>
                          <a:effectLst/>
                          <a:latin typeface="Segoe UI Semibold"/>
                        </a:rPr>
                        <a:t> </a:t>
                      </a:r>
                      <a:r>
                        <a:rPr lang="fr-FR" sz="1200" kern="1400" dirty="0" err="1">
                          <a:solidFill>
                            <a:srgbClr val="000000"/>
                          </a:solidFill>
                          <a:effectLst/>
                          <a:latin typeface="Segoe UI Semibold"/>
                        </a:rPr>
                        <a:t>got</a:t>
                      </a:r>
                      <a:r>
                        <a:rPr lang="fr-FR" sz="1200" kern="1400" dirty="0">
                          <a:solidFill>
                            <a:srgbClr val="000000"/>
                          </a:solidFill>
                          <a:effectLst/>
                          <a:latin typeface="Segoe UI Semibold"/>
                        </a:rPr>
                        <a:t> </a:t>
                      </a:r>
                      <a:r>
                        <a:rPr lang="fr-FR" sz="1200" kern="1400" dirty="0" err="1">
                          <a:solidFill>
                            <a:srgbClr val="000000"/>
                          </a:solidFill>
                          <a:effectLst/>
                          <a:latin typeface="Segoe UI Semibold"/>
                        </a:rPr>
                        <a:t>two</a:t>
                      </a:r>
                      <a:r>
                        <a:rPr lang="fr-FR" sz="1200" kern="1400" dirty="0">
                          <a:solidFill>
                            <a:srgbClr val="000000"/>
                          </a:solidFill>
                          <a:effectLst/>
                          <a:latin typeface="Segoe UI Semibold"/>
                        </a:rPr>
                        <a:t> computers.</a:t>
                      </a:r>
                      <a:endParaRPr lang="fr-FR" sz="1000" kern="1400" dirty="0">
                        <a:solidFill>
                          <a:srgbClr val="000000"/>
                        </a:solidFill>
                        <a:effectLst/>
                        <a:latin typeface="Times New Roman"/>
                      </a:endParaRP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solidFill>
                      <a:srgbClr val="B6C8D9"/>
                    </a:solidFill>
                  </a:tcPr>
                </a:tc>
                <a:tc>
                  <a:txBody>
                    <a:bodyPr/>
                    <a:lstStyle/>
                    <a:p>
                      <a:pPr marR="0" indent="0" algn="ctr" rtl="0">
                        <a:spcBef>
                          <a:spcPts val="0"/>
                        </a:spcBef>
                        <a:spcAft>
                          <a:spcPts val="0"/>
                        </a:spcAft>
                      </a:pPr>
                      <a:r>
                        <a:rPr lang="fr-FR" sz="1400" kern="1400" dirty="0">
                          <a:solidFill>
                            <a:srgbClr val="00B050"/>
                          </a:solidFill>
                          <a:effectLst/>
                          <a:latin typeface="Times New Roman"/>
                        </a:rPr>
                        <a:t> </a:t>
                      </a: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tcPr>
                </a:tc>
                <a:tc>
                  <a:txBody>
                    <a:bodyPr/>
                    <a:lstStyle/>
                    <a:p>
                      <a:pPr marR="0" indent="0" algn="ctr" rtl="0">
                        <a:spcBef>
                          <a:spcPts val="0"/>
                        </a:spcBef>
                        <a:spcAft>
                          <a:spcPts val="0"/>
                        </a:spcAft>
                      </a:pPr>
                      <a:r>
                        <a:rPr lang="fr-FR" sz="1400" kern="1400" dirty="0">
                          <a:solidFill>
                            <a:srgbClr val="00B050"/>
                          </a:solidFill>
                          <a:effectLst/>
                          <a:latin typeface="Times New Roman"/>
                          <a:sym typeface="Wingdings"/>
                        </a:rPr>
                        <a:t></a:t>
                      </a:r>
                      <a:r>
                        <a:rPr lang="fr-FR" sz="1400" kern="1400" dirty="0">
                          <a:solidFill>
                            <a:srgbClr val="00B050"/>
                          </a:solidFill>
                          <a:effectLst/>
                          <a:latin typeface="Times New Roman"/>
                        </a:rPr>
                        <a:t> </a:t>
                      </a: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tcPr>
                </a:tc>
                <a:extLst>
                  <a:ext uri="{0D108BD9-81ED-4DB2-BD59-A6C34878D82A}">
                    <a16:rowId xmlns:a16="http://schemas.microsoft.com/office/drawing/2014/main" val="10002"/>
                  </a:ext>
                </a:extLst>
              </a:tr>
              <a:tr h="242532">
                <a:tc>
                  <a:txBody>
                    <a:bodyPr/>
                    <a:lstStyle/>
                    <a:p>
                      <a:pPr marR="0" indent="0" algn="ctr" rtl="0">
                        <a:spcBef>
                          <a:spcPts val="0"/>
                        </a:spcBef>
                        <a:spcAft>
                          <a:spcPts val="0"/>
                        </a:spcAft>
                      </a:pPr>
                      <a:r>
                        <a:rPr lang="en-US" sz="1200" kern="1400" dirty="0">
                          <a:solidFill>
                            <a:srgbClr val="000000"/>
                          </a:solidFill>
                          <a:effectLst/>
                          <a:latin typeface="Segoe UI Semibold"/>
                        </a:rPr>
                        <a:t>Suzy’s schoolbag is under the window.</a:t>
                      </a:r>
                      <a:endParaRPr lang="en-US" sz="1000" kern="1400" dirty="0">
                        <a:solidFill>
                          <a:srgbClr val="000000"/>
                        </a:solidFill>
                        <a:effectLst/>
                        <a:latin typeface="Times New Roman"/>
                      </a:endParaRP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solidFill>
                      <a:srgbClr val="B6C8D9"/>
                    </a:solidFill>
                  </a:tcPr>
                </a:tc>
                <a:tc>
                  <a:txBody>
                    <a:bodyPr/>
                    <a:lstStyle/>
                    <a:p>
                      <a:pPr marR="0" indent="0" algn="ctr" rtl="0">
                        <a:spcBef>
                          <a:spcPts val="0"/>
                        </a:spcBef>
                        <a:spcAft>
                          <a:spcPts val="0"/>
                        </a:spcAft>
                      </a:pPr>
                      <a:r>
                        <a:rPr lang="fr-FR" sz="1400" kern="1400" dirty="0">
                          <a:solidFill>
                            <a:srgbClr val="00B050"/>
                          </a:solidFill>
                          <a:effectLst/>
                          <a:latin typeface="Times New Roman"/>
                        </a:rPr>
                        <a:t> </a:t>
                      </a: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tcPr>
                </a:tc>
                <a:tc>
                  <a:txBody>
                    <a:bodyPr/>
                    <a:lstStyle/>
                    <a:p>
                      <a:pPr marR="0" indent="0" algn="ctr" rtl="0">
                        <a:spcBef>
                          <a:spcPts val="0"/>
                        </a:spcBef>
                        <a:spcAft>
                          <a:spcPts val="0"/>
                        </a:spcAft>
                      </a:pPr>
                      <a:r>
                        <a:rPr lang="fr-FR" sz="1400" kern="1400" dirty="0">
                          <a:solidFill>
                            <a:srgbClr val="00B050"/>
                          </a:solidFill>
                          <a:effectLst/>
                          <a:latin typeface="Times New Roman"/>
                          <a:sym typeface="Wingdings"/>
                        </a:rPr>
                        <a:t></a:t>
                      </a:r>
                      <a:r>
                        <a:rPr lang="fr-FR" sz="1400" kern="1400" dirty="0">
                          <a:solidFill>
                            <a:srgbClr val="00B050"/>
                          </a:solidFill>
                          <a:effectLst/>
                          <a:latin typeface="Times New Roman"/>
                        </a:rPr>
                        <a:t> </a:t>
                      </a: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tcPr>
                </a:tc>
                <a:extLst>
                  <a:ext uri="{0D108BD9-81ED-4DB2-BD59-A6C34878D82A}">
                    <a16:rowId xmlns:a16="http://schemas.microsoft.com/office/drawing/2014/main" val="10003"/>
                  </a:ext>
                </a:extLst>
              </a:tr>
              <a:tr h="242532">
                <a:tc>
                  <a:txBody>
                    <a:bodyPr/>
                    <a:lstStyle/>
                    <a:p>
                      <a:pPr marR="0" indent="0" algn="ctr" rtl="0">
                        <a:spcBef>
                          <a:spcPts val="0"/>
                        </a:spcBef>
                        <a:spcAft>
                          <a:spcPts val="0"/>
                        </a:spcAft>
                      </a:pPr>
                      <a:r>
                        <a:rPr lang="en-US" sz="1200" kern="1400" dirty="0">
                          <a:solidFill>
                            <a:srgbClr val="000000"/>
                          </a:solidFill>
                          <a:effectLst/>
                          <a:latin typeface="Segoe UI Semibold"/>
                        </a:rPr>
                        <a:t>Her teddy bear is on a chair.</a:t>
                      </a:r>
                      <a:endParaRPr lang="en-US" sz="1000" kern="1400" dirty="0">
                        <a:solidFill>
                          <a:srgbClr val="000000"/>
                        </a:solidFill>
                        <a:effectLst/>
                        <a:latin typeface="Times New Roman"/>
                      </a:endParaRP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solidFill>
                      <a:srgbClr val="B6C8D9"/>
                    </a:solidFill>
                  </a:tcPr>
                </a:tc>
                <a:tc>
                  <a:txBody>
                    <a:bodyPr/>
                    <a:lstStyle/>
                    <a:p>
                      <a:pPr marR="0" indent="0" algn="ctr" rtl="0">
                        <a:spcBef>
                          <a:spcPts val="0"/>
                        </a:spcBef>
                        <a:spcAft>
                          <a:spcPts val="0"/>
                        </a:spcAft>
                      </a:pPr>
                      <a:r>
                        <a:rPr lang="fr-FR" sz="1400" kern="1400" dirty="0">
                          <a:solidFill>
                            <a:srgbClr val="00B050"/>
                          </a:solidFill>
                          <a:effectLst/>
                          <a:latin typeface="Times New Roman"/>
                          <a:sym typeface="Wingdings"/>
                        </a:rPr>
                        <a:t></a:t>
                      </a:r>
                      <a:r>
                        <a:rPr lang="fr-FR" sz="1400" kern="1400" dirty="0">
                          <a:solidFill>
                            <a:srgbClr val="00B050"/>
                          </a:solidFill>
                          <a:effectLst/>
                          <a:latin typeface="Times New Roman"/>
                        </a:rPr>
                        <a:t> </a:t>
                      </a: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tcPr>
                </a:tc>
                <a:tc>
                  <a:txBody>
                    <a:bodyPr/>
                    <a:lstStyle/>
                    <a:p>
                      <a:pPr marR="0" indent="0" algn="ctr" rtl="0">
                        <a:spcBef>
                          <a:spcPts val="0"/>
                        </a:spcBef>
                        <a:spcAft>
                          <a:spcPts val="0"/>
                        </a:spcAft>
                      </a:pPr>
                      <a:r>
                        <a:rPr lang="fr-FR" sz="1400" kern="1400" dirty="0">
                          <a:solidFill>
                            <a:srgbClr val="00B050"/>
                          </a:solidFill>
                          <a:effectLst/>
                          <a:latin typeface="Times New Roman"/>
                        </a:rPr>
                        <a:t> </a:t>
                      </a: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tcPr>
                </a:tc>
                <a:extLst>
                  <a:ext uri="{0D108BD9-81ED-4DB2-BD59-A6C34878D82A}">
                    <a16:rowId xmlns:a16="http://schemas.microsoft.com/office/drawing/2014/main" val="10004"/>
                  </a:ext>
                </a:extLst>
              </a:tr>
              <a:tr h="245707">
                <a:tc>
                  <a:txBody>
                    <a:bodyPr/>
                    <a:lstStyle/>
                    <a:p>
                      <a:pPr marR="0" indent="0" algn="ctr" rtl="0">
                        <a:spcBef>
                          <a:spcPts val="0"/>
                        </a:spcBef>
                        <a:spcAft>
                          <a:spcPts val="0"/>
                        </a:spcAft>
                      </a:pPr>
                      <a:r>
                        <a:rPr lang="fr-FR" sz="1200" kern="1400" dirty="0">
                          <a:solidFill>
                            <a:srgbClr val="000000"/>
                          </a:solidFill>
                          <a:effectLst/>
                          <a:latin typeface="Segoe UI Semibold"/>
                        </a:rPr>
                        <a:t>There are books.</a:t>
                      </a:r>
                      <a:endParaRPr lang="fr-FR" sz="1000" kern="1400" dirty="0">
                        <a:solidFill>
                          <a:srgbClr val="000000"/>
                        </a:solidFill>
                        <a:effectLst/>
                        <a:latin typeface="Times New Roman"/>
                      </a:endParaRP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solidFill>
                      <a:srgbClr val="B6C8D9"/>
                    </a:solidFill>
                  </a:tcPr>
                </a:tc>
                <a:tc>
                  <a:txBody>
                    <a:bodyPr/>
                    <a:lstStyle/>
                    <a:p>
                      <a:pPr marR="0" indent="0" algn="ctr" rtl="0">
                        <a:spcBef>
                          <a:spcPts val="0"/>
                        </a:spcBef>
                        <a:spcAft>
                          <a:spcPts val="0"/>
                        </a:spcAft>
                      </a:pPr>
                      <a:r>
                        <a:rPr lang="fr-FR" sz="1400" kern="1400" dirty="0">
                          <a:solidFill>
                            <a:srgbClr val="00B050"/>
                          </a:solidFill>
                          <a:effectLst/>
                          <a:latin typeface="Times New Roman"/>
                          <a:sym typeface="Wingdings"/>
                        </a:rPr>
                        <a:t></a:t>
                      </a:r>
                      <a:r>
                        <a:rPr lang="fr-FR" sz="1400" kern="1400" dirty="0">
                          <a:solidFill>
                            <a:srgbClr val="00B050"/>
                          </a:solidFill>
                          <a:effectLst/>
                          <a:latin typeface="Times New Roman"/>
                        </a:rPr>
                        <a:t> </a:t>
                      </a: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tcPr>
                </a:tc>
                <a:tc>
                  <a:txBody>
                    <a:bodyPr/>
                    <a:lstStyle/>
                    <a:p>
                      <a:pPr marR="0" indent="0" algn="ctr" rtl="0">
                        <a:spcBef>
                          <a:spcPts val="0"/>
                        </a:spcBef>
                        <a:spcAft>
                          <a:spcPts val="0"/>
                        </a:spcAft>
                      </a:pPr>
                      <a:r>
                        <a:rPr lang="fr-FR" sz="1400" kern="1400" dirty="0">
                          <a:solidFill>
                            <a:srgbClr val="00B050"/>
                          </a:solidFill>
                          <a:effectLst/>
                          <a:latin typeface="Times New Roman"/>
                        </a:rPr>
                        <a:t> </a:t>
                      </a:r>
                    </a:p>
                  </a:txBody>
                  <a:tcPr marL="36576" marR="36576" marT="36576" marB="36576">
                    <a:lnL w="6350" cap="flat" cmpd="sng" algn="ctr">
                      <a:solidFill>
                        <a:srgbClr val="3399FF"/>
                      </a:solidFill>
                      <a:prstDash val="solid"/>
                      <a:round/>
                      <a:headEnd type="none" w="med" len="med"/>
                      <a:tailEnd type="none" w="med" len="med"/>
                    </a:lnL>
                    <a:lnR w="6350" cap="flat" cmpd="sng" algn="ctr">
                      <a:solidFill>
                        <a:srgbClr val="3399FF"/>
                      </a:solidFill>
                      <a:prstDash val="solid"/>
                      <a:round/>
                      <a:headEnd type="none" w="med" len="med"/>
                      <a:tailEnd type="none" w="med" len="med"/>
                    </a:lnR>
                    <a:lnT w="6350" cap="flat" cmpd="sng" algn="ctr">
                      <a:solidFill>
                        <a:srgbClr val="3399FF"/>
                      </a:solidFill>
                      <a:prstDash val="solid"/>
                      <a:round/>
                      <a:headEnd type="none" w="med" len="med"/>
                      <a:tailEnd type="none" w="med" len="med"/>
                    </a:lnT>
                    <a:lnB w="6350" cap="flat" cmpd="sng" algn="ctr">
                      <a:solidFill>
                        <a:srgbClr val="3399F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5" name="Control 6"/>
          <p:cNvSpPr>
            <a:spLocks noChangeArrowheads="1" noChangeShapeType="1"/>
          </p:cNvSpPr>
          <p:nvPr/>
        </p:nvSpPr>
        <p:spPr bwMode="auto">
          <a:xfrm>
            <a:off x="1603375" y="9990138"/>
            <a:ext cx="5697538" cy="14620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2" name="Espace réservé du numéro de diapositive 1"/>
          <p:cNvSpPr>
            <a:spLocks noGrp="1"/>
          </p:cNvSpPr>
          <p:nvPr>
            <p:ph type="sldNum" sz="quarter" idx="12"/>
          </p:nvPr>
        </p:nvSpPr>
        <p:spPr>
          <a:xfrm>
            <a:off x="6398922" y="8647527"/>
            <a:ext cx="205780" cy="486833"/>
          </a:xfrm>
        </p:spPr>
        <p:txBody>
          <a:bodyPr/>
          <a:lstStyle/>
          <a:p>
            <a:fld id="{DBAB73B4-6AB0-47B7-A406-AA32CF40EA9C}" type="slidenum">
              <a:rPr lang="fr-FR" smtClean="0"/>
              <a:t>9</a:t>
            </a:fld>
            <a:endParaRPr lang="fr-FR" dirty="0"/>
          </a:p>
        </p:txBody>
      </p:sp>
    </p:spTree>
    <p:extLst>
      <p:ext uri="{BB962C8B-B14F-4D97-AF65-F5344CB8AC3E}">
        <p14:creationId xmlns:p14="http://schemas.microsoft.com/office/powerpoint/2010/main" val="24080185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3009</Words>
  <Application>Microsoft Office PowerPoint</Application>
  <PresentationFormat>Affichage à l'écran (4:3)</PresentationFormat>
  <Paragraphs>576</Paragraphs>
  <Slides>18</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18</vt:i4>
      </vt:variant>
    </vt:vector>
  </HeadingPairs>
  <TitlesOfParts>
    <vt:vector size="28" baseType="lpstr">
      <vt:lpstr>Arial</vt:lpstr>
      <vt:lpstr>Arial Rounded MT Bold</vt:lpstr>
      <vt:lpstr>Calibri</vt:lpstr>
      <vt:lpstr>Comic Sans MS</vt:lpstr>
      <vt:lpstr>Segoe Script</vt:lpstr>
      <vt:lpstr>Segoe UI Semibold</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BILAN DE COMPETENCES CYCLE 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CP</dc:creator>
  <cp:lastModifiedBy>jocelyn maillat</cp:lastModifiedBy>
  <cp:revision>124</cp:revision>
  <dcterms:created xsi:type="dcterms:W3CDTF">2017-02-07T10:53:44Z</dcterms:created>
  <dcterms:modified xsi:type="dcterms:W3CDTF">2017-03-06T17:06:51Z</dcterms:modified>
</cp:coreProperties>
</file>