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72" r:id="rId5"/>
    <p:sldId id="558" r:id="rId6"/>
    <p:sldId id="559" r:id="rId7"/>
    <p:sldId id="560" r:id="rId8"/>
    <p:sldId id="589" r:id="rId9"/>
    <p:sldId id="590" r:id="rId10"/>
    <p:sldId id="582" r:id="rId11"/>
    <p:sldId id="583" r:id="rId12"/>
    <p:sldId id="273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0" autoAdjust="0"/>
    <p:restoredTop sz="94660"/>
  </p:normalViewPr>
  <p:slideViewPr>
    <p:cSldViewPr>
      <p:cViewPr varScale="1">
        <p:scale>
          <a:sx n="46" d="100"/>
          <a:sy n="46" d="100"/>
        </p:scale>
        <p:origin x="76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07/05/2020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07/05/2020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-tours.fr/actualites/liste-des-actualites/covid-19-et-emotions-chez-lenfant-un-guide-pratique-pour-les-parents/?fbclid=IwAR21sFrCK6fyaYjXo_Vszf0OqQNVTAssXlTsMV1efSWOeJck5SQkhpcvhN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g"/><Relationship Id="rId2" Type="http://schemas.openxmlformats.org/officeDocument/2006/relationships/hyperlink" Target="https://www.youtube.com/watch?v=0FnxnmliWF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OXIawIRZXk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NzylI7trQe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1kSe7wIie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kiDSw65AEL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7448" y="980728"/>
            <a:ext cx="8455496" cy="1944216"/>
          </a:xfrm>
        </p:spPr>
        <p:txBody>
          <a:bodyPr>
            <a:normAutofit/>
          </a:bodyPr>
          <a:lstStyle/>
          <a:p>
            <a:r>
              <a:rPr lang="fr-FR" b="1" u="sng" dirty="0"/>
              <a:t>Gérer le ressenti des élèves</a:t>
            </a:r>
            <a:r>
              <a:rPr lang="fr-FR" sz="6000" b="1" u="sng" dirty="0"/>
              <a:t/>
            </a:r>
            <a:br>
              <a:rPr lang="fr-FR" sz="6000" b="1" u="sng" dirty="0"/>
            </a:br>
            <a:r>
              <a:rPr lang="fr-FR" u="sng" dirty="0"/>
              <a:t/>
            </a:r>
            <a:br>
              <a:rPr lang="fr-FR" u="sng" dirty="0"/>
            </a:br>
            <a:r>
              <a:rPr lang="fr-FR" sz="3200" dirty="0"/>
              <a:t>Préparer la rentrée mai 2020</a:t>
            </a:r>
          </a:p>
        </p:txBody>
      </p:sp>
    </p:spTree>
    <p:extLst>
      <p:ext uri="{BB962C8B-B14F-4D97-AF65-F5344CB8AC3E}">
        <p14:creationId xmlns:p14="http://schemas.microsoft.com/office/powerpoint/2010/main" val="16310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4682" y="15240"/>
            <a:ext cx="9829800" cy="687610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Gérer le  ressenti des enfants en classe maternelle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784" y="1052736"/>
            <a:ext cx="8893596" cy="5544616"/>
          </a:xfrm>
        </p:spPr>
        <p:txBody>
          <a:bodyPr>
            <a:noAutofit/>
          </a:bodyPr>
          <a:lstStyle/>
          <a:p>
            <a:r>
              <a:rPr lang="fr-FR" dirty="0"/>
              <a:t>« La situation actuelle peut effrayer ou stresser les enfants autant que les adultes […].  Ces réactions sont normales »,  voir  petit guide pratique « COVID-19 et émotions chez l’enfant » diffusé sur la page Facebook du CHU de Tours. </a:t>
            </a:r>
            <a:r>
              <a:rPr lang="fr-FR" dirty="0">
                <a:hlinkClick r:id="rId2"/>
              </a:rPr>
              <a:t>https://www.chu-tours.fr/actualites/liste-des-actualites/covid-19-et-emotions-chez-lenfant-un-guide-pratique-pour-les-parents/?fbclid=IwAR21sFrCK6fyaYjXo_Vszf0OqQNVTAssXlTsMV1efSWOeJck5SQkhpcvhNI</a:t>
            </a:r>
            <a:endParaRPr lang="fr-FR" dirty="0"/>
          </a:p>
          <a:p>
            <a:r>
              <a:rPr lang="fr-FR" dirty="0"/>
              <a:t>On pourra constater des réactions inhabituelles en classe   qui peuvent exprimer des émotions confuses</a:t>
            </a:r>
          </a:p>
          <a:p>
            <a:r>
              <a:rPr lang="fr-FR" dirty="0"/>
              <a:t>Il conviendra de lier les activités de continuité à distance avec celles proposées dans la classe (forme de réparation)</a:t>
            </a:r>
          </a:p>
          <a:p>
            <a:r>
              <a:rPr lang="fr-FR" dirty="0"/>
              <a:t>Evoquer avec l’enseignant la manière de vivre la période de confinement (ce que tu as aimé, ce qui t’a fait peur…)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8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Gérer le  ressenti des enfants en classe maternelle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2296" y="1096963"/>
            <a:ext cx="9144000" cy="4664074"/>
          </a:xfrm>
        </p:spPr>
        <p:txBody>
          <a:bodyPr>
            <a:normAutofit/>
          </a:bodyPr>
          <a:lstStyle/>
          <a:p>
            <a:r>
              <a:rPr lang="fr-FR" dirty="0"/>
              <a:t>Les 3 à 5 ans comprennent les effets d’une épidémie.  </a:t>
            </a:r>
          </a:p>
          <a:p>
            <a:r>
              <a:rPr lang="fr-FR" dirty="0"/>
              <a:t>Ils peuvent :  </a:t>
            </a:r>
          </a:p>
          <a:p>
            <a:pPr marL="0" indent="0">
              <a:buNone/>
            </a:pPr>
            <a:r>
              <a:rPr lang="fr-FR" dirty="0"/>
              <a:t>           Réaliser des jeux ou raconter des histoires autour du COVID, </a:t>
            </a:r>
          </a:p>
          <a:p>
            <a:pPr marL="0" indent="0">
              <a:buNone/>
            </a:pPr>
            <a:r>
              <a:rPr lang="fr-FR" dirty="0"/>
              <a:t>           Avoir peur de la maladie, des étrangers, de l’obscurité ou des monstres,  </a:t>
            </a:r>
          </a:p>
          <a:p>
            <a:r>
              <a:rPr lang="fr-FR" dirty="0"/>
              <a:t>Chercher la présence constante de l’enseignant, avoir peur de rester seul   </a:t>
            </a:r>
          </a:p>
          <a:p>
            <a:r>
              <a:rPr lang="fr-FR" dirty="0"/>
              <a:t>Changer leurs habitudes alimentaires et de sommeil,   </a:t>
            </a:r>
          </a:p>
          <a:p>
            <a:r>
              <a:rPr lang="fr-FR" dirty="0"/>
              <a:t> Se plaindre de douleurs inexpliquées,  </a:t>
            </a:r>
          </a:p>
          <a:p>
            <a:r>
              <a:rPr lang="fr-FR" dirty="0"/>
              <a:t>Recommencer à sucer leur pouce ou recommencer à se mouiller</a:t>
            </a:r>
          </a:p>
          <a:p>
            <a:r>
              <a:rPr lang="fr-FR" dirty="0"/>
              <a:t> Avoir des comportements agressifs, de repli, ou une instabilité motrice </a:t>
            </a:r>
          </a:p>
        </p:txBody>
      </p:sp>
    </p:spTree>
    <p:extLst>
      <p:ext uri="{BB962C8B-B14F-4D97-AF65-F5344CB8AC3E}">
        <p14:creationId xmlns:p14="http://schemas.microsoft.com/office/powerpoint/2010/main" val="3474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424" y="149102"/>
            <a:ext cx="9829800" cy="687610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Gérer le  ressenti des enfants en classe maternelle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6656" y="1268760"/>
            <a:ext cx="8278688" cy="5440138"/>
          </a:xfrm>
        </p:spPr>
        <p:txBody>
          <a:bodyPr>
            <a:normAutofit/>
          </a:bodyPr>
          <a:lstStyle/>
          <a:p>
            <a:r>
              <a:rPr lang="fr-FR" sz="2400" dirty="0"/>
              <a:t>Soyez patient et tolérant  </a:t>
            </a:r>
          </a:p>
          <a:p>
            <a:r>
              <a:rPr lang="fr-FR" sz="2400" dirty="0"/>
              <a:t> ➠ </a:t>
            </a:r>
            <a:r>
              <a:rPr lang="fr-FR" sz="2400" dirty="0" smtClean="0"/>
              <a:t>Écoutez-les (</a:t>
            </a:r>
            <a:r>
              <a:rPr lang="fr-FR" sz="2400" dirty="0"/>
              <a:t>voix calme et douce, mots compréhensibles pour leur âge)  </a:t>
            </a:r>
          </a:p>
          <a:p>
            <a:r>
              <a:rPr lang="fr-FR" sz="2400" dirty="0"/>
              <a:t> ➠ Prévoyez des activités calmes </a:t>
            </a:r>
          </a:p>
          <a:p>
            <a:r>
              <a:rPr lang="fr-FR" sz="2400" dirty="0"/>
              <a:t> ➠ Encouragez l’expression des émotions (jeux, histoire, imitation...)  </a:t>
            </a:r>
          </a:p>
          <a:p>
            <a:r>
              <a:rPr lang="fr-FR" sz="2400" dirty="0"/>
              <a:t> ➠ Rassurez-les sur le caractère normal de ce qu’ils ressentent.  </a:t>
            </a:r>
          </a:p>
          <a:p>
            <a:r>
              <a:rPr lang="fr-FR" sz="2400" dirty="0"/>
              <a:t> ➠ </a:t>
            </a:r>
            <a:r>
              <a:rPr lang="fr-FR" sz="2400" dirty="0" smtClean="0"/>
              <a:t>Demandez </a:t>
            </a:r>
            <a:r>
              <a:rPr lang="fr-FR" sz="2400" dirty="0"/>
              <a:t>aux parents d’éviter  l’exposition aux médias  </a:t>
            </a:r>
          </a:p>
          <a:p>
            <a:r>
              <a:rPr lang="fr-FR" sz="2400" dirty="0"/>
              <a:t> ➠ Gardez une routine en classe  </a:t>
            </a:r>
          </a:p>
        </p:txBody>
      </p:sp>
    </p:spTree>
    <p:extLst>
      <p:ext uri="{BB962C8B-B14F-4D97-AF65-F5344CB8AC3E}">
        <p14:creationId xmlns:p14="http://schemas.microsoft.com/office/powerpoint/2010/main" val="27165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D77BD3A-89F6-4B96-B82E-8C9B100F6267}"/>
              </a:ext>
            </a:extLst>
          </p:cNvPr>
          <p:cNvSpPr txBox="1">
            <a:spLocks/>
          </p:cNvSpPr>
          <p:nvPr/>
        </p:nvSpPr>
        <p:spPr>
          <a:xfrm>
            <a:off x="983432" y="404664"/>
            <a:ext cx="9829800" cy="687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u="sng" dirty="0"/>
              <a:t>Retour sur les activités à distance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F6E3C44-D407-403D-90AA-8928C05B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434889"/>
            <a:ext cx="9144000" cy="3988221"/>
          </a:xfrm>
        </p:spPr>
        <p:txBody>
          <a:bodyPr>
            <a:normAutofit/>
          </a:bodyPr>
          <a:lstStyle/>
          <a:p>
            <a:r>
              <a:rPr lang="fr-FR" sz="2800" dirty="0"/>
              <a:t>Beaucoup d’enseignants ont reçu des photos de dessins, d’activités à la maison, des vidéos…</a:t>
            </a:r>
          </a:p>
          <a:p>
            <a:r>
              <a:rPr lang="fr-FR" sz="2800" dirty="0"/>
              <a:t>Les projeter, les organiser pour un cahier de l’école à la maison</a:t>
            </a:r>
          </a:p>
          <a:p>
            <a:r>
              <a:rPr lang="fr-FR" sz="2800" dirty="0"/>
              <a:t>Pour les enfants qui n’ont pas vraiment suivi cet enseignement à la maison, revenir individuellement sur ces traces</a:t>
            </a:r>
          </a:p>
        </p:txBody>
      </p:sp>
    </p:spTree>
    <p:extLst>
      <p:ext uri="{BB962C8B-B14F-4D97-AF65-F5344CB8AC3E}">
        <p14:creationId xmlns:p14="http://schemas.microsoft.com/office/powerpoint/2010/main" val="13038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D77BD3A-89F6-4B96-B82E-8C9B100F6267}"/>
              </a:ext>
            </a:extLst>
          </p:cNvPr>
          <p:cNvSpPr txBox="1">
            <a:spLocks/>
          </p:cNvSpPr>
          <p:nvPr/>
        </p:nvSpPr>
        <p:spPr>
          <a:xfrm>
            <a:off x="983432" y="404664"/>
            <a:ext cx="9829800" cy="687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u="sng" dirty="0"/>
              <a:t>Des temps communs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F6E3C44-D407-403D-90AA-8928C05B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434889"/>
            <a:ext cx="9144000" cy="3988221"/>
          </a:xfrm>
        </p:spPr>
        <p:txBody>
          <a:bodyPr>
            <a:normAutofit/>
          </a:bodyPr>
          <a:lstStyle/>
          <a:p>
            <a:r>
              <a:rPr lang="fr-FR" sz="2800" dirty="0"/>
              <a:t>Malgré la distanciation nécessaire, créer des temps communs compatibles avec cette distanciation</a:t>
            </a:r>
          </a:p>
          <a:p>
            <a:r>
              <a:rPr lang="fr-FR" sz="2800" dirty="0"/>
              <a:t>Le jeu du chef d’orchestre</a:t>
            </a:r>
          </a:p>
          <a:p>
            <a:r>
              <a:rPr lang="fr-FR" sz="2800" dirty="0"/>
              <a:t>Les jeux de miroir</a:t>
            </a:r>
          </a:p>
          <a:p>
            <a:r>
              <a:rPr lang="fr-FR" sz="2800" dirty="0"/>
              <a:t>Faire le contraire de l’énoncé</a:t>
            </a:r>
          </a:p>
          <a:p>
            <a:r>
              <a:rPr lang="fr-FR" sz="2800" dirty="0" smtClean="0"/>
              <a:t>Etc…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434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98A37-51BC-4B9D-A139-20863F2FE90E}"/>
              </a:ext>
            </a:extLst>
          </p:cNvPr>
          <p:cNvSpPr txBox="1">
            <a:spLocks/>
          </p:cNvSpPr>
          <p:nvPr/>
        </p:nvSpPr>
        <p:spPr>
          <a:xfrm>
            <a:off x="170447" y="399641"/>
            <a:ext cx="11851105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u="sng" dirty="0">
                <a:solidFill>
                  <a:schemeClr val="tx1"/>
                </a:solidFill>
              </a:rPr>
              <a:t>Quelques albums pour dédramatiser  la peur</a:t>
            </a:r>
            <a:endParaRPr lang="fr-FR" sz="3200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D9937-9505-4C25-9F05-E7BA494A8FEA}"/>
              </a:ext>
            </a:extLst>
          </p:cNvPr>
          <p:cNvSpPr/>
          <p:nvPr/>
        </p:nvSpPr>
        <p:spPr>
          <a:xfrm>
            <a:off x="326857" y="4061941"/>
            <a:ext cx="3327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https://www.youtube.com/watch?v=0FnxnmliWFg</a:t>
            </a:r>
            <a:endParaRPr lang="fr-FR" dirty="0"/>
          </a:p>
        </p:txBody>
      </p:sp>
      <p:pic>
        <p:nvPicPr>
          <p:cNvPr id="5" name="Image 4" descr="Une image contenant texte, livre, noir&#10;&#10;Description générée automatiquement">
            <a:extLst>
              <a:ext uri="{FF2B5EF4-FFF2-40B4-BE49-F238E27FC236}">
                <a16:creationId xmlns:a16="http://schemas.microsoft.com/office/drawing/2014/main" id="{D3E70C12-1418-4CEA-B221-24AF4A455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1" y="1824608"/>
            <a:ext cx="2595128" cy="2045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C242BE-7EEA-4994-8E3D-7473B5202117}"/>
              </a:ext>
            </a:extLst>
          </p:cNvPr>
          <p:cNvSpPr/>
          <p:nvPr/>
        </p:nvSpPr>
        <p:spPr>
          <a:xfrm>
            <a:off x="4444139" y="5258030"/>
            <a:ext cx="317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https://www.youtube.com/watch?v=NzylI7trQeQ</a:t>
            </a:r>
            <a:endParaRPr lang="fr-FR" dirty="0"/>
          </a:p>
        </p:txBody>
      </p: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2C5FD011-88AF-431D-8D81-4736CEDB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9" y="1824608"/>
            <a:ext cx="2533650" cy="32289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25FAD8-C7F8-47C4-8CD6-B4C215857FFE}"/>
              </a:ext>
            </a:extLst>
          </p:cNvPr>
          <p:cNvSpPr/>
          <p:nvPr/>
        </p:nvSpPr>
        <p:spPr>
          <a:xfrm>
            <a:off x="8112224" y="2323102"/>
            <a:ext cx="336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https://www.youtube.com/watch?v=eOXIawIRZXk</a:t>
            </a:r>
            <a:endParaRPr lang="fr-FR" dirty="0"/>
          </a:p>
        </p:txBody>
      </p:sp>
      <p:pic>
        <p:nvPicPr>
          <p:cNvPr id="13" name="Image 12" descr="Une image contenant herbe, vert, texte, livre&#10;&#10;Description générée automatiquement">
            <a:extLst>
              <a:ext uri="{FF2B5EF4-FFF2-40B4-BE49-F238E27FC236}">
                <a16:creationId xmlns:a16="http://schemas.microsoft.com/office/drawing/2014/main" id="{73274364-F447-43D4-A88D-3AA0F2B6E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32" y="3230071"/>
            <a:ext cx="2533650" cy="35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985AF-31AC-4EA2-B276-A746FC216EC2}"/>
              </a:ext>
            </a:extLst>
          </p:cNvPr>
          <p:cNvSpPr/>
          <p:nvPr/>
        </p:nvSpPr>
        <p:spPr>
          <a:xfrm>
            <a:off x="436048" y="4334744"/>
            <a:ext cx="3534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https://www.youtube.com/watch?v=1kSe7wIie48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CCB2043-352F-4D48-A65F-295C66AEECD9}"/>
              </a:ext>
            </a:extLst>
          </p:cNvPr>
          <p:cNvSpPr txBox="1">
            <a:spLocks/>
          </p:cNvSpPr>
          <p:nvPr/>
        </p:nvSpPr>
        <p:spPr>
          <a:xfrm>
            <a:off x="170447" y="399641"/>
            <a:ext cx="11851105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u="sng" dirty="0">
                <a:solidFill>
                  <a:schemeClr val="tx1"/>
                </a:solidFill>
              </a:rPr>
              <a:t>Quelques albums pour dédramatiser la maladie</a:t>
            </a:r>
            <a:endParaRPr lang="fr-FR" sz="3200" u="sng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D1E3983-CBB7-42B9-A90C-19E9BA9F1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2" y="1616424"/>
            <a:ext cx="2467795" cy="25224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E592AD-D819-4D43-8A65-19BFD42A14FB}"/>
              </a:ext>
            </a:extLst>
          </p:cNvPr>
          <p:cNvSpPr/>
          <p:nvPr/>
        </p:nvSpPr>
        <p:spPr>
          <a:xfrm>
            <a:off x="4828673" y="5235424"/>
            <a:ext cx="362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https://www.youtube.com/watch?v=kiDSw65AEL4</a:t>
            </a:r>
            <a:endParaRPr lang="fr-FR" dirty="0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4BB4A5D-F2D6-454B-B868-5B177BA8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69" y="2110541"/>
            <a:ext cx="2870534" cy="28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0434E-58CB-4865-8B52-A0E02D5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76672"/>
            <a:ext cx="10058402" cy="708012"/>
          </a:xfrm>
        </p:spPr>
        <p:txBody>
          <a:bodyPr>
            <a:noAutofit/>
          </a:bodyPr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Un démarrage en douceur pour rassurer les élèves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5D1C0B-9669-4E7C-BAA6-ED032C02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28800"/>
            <a:ext cx="9144000" cy="4392488"/>
          </a:xfrm>
        </p:spPr>
        <p:txBody>
          <a:bodyPr/>
          <a:lstStyle/>
          <a:p>
            <a:r>
              <a:rPr lang="fr-FR" sz="2400" dirty="0"/>
              <a:t>Commencer le jour J par un temps de parole libre des élèves : Leur ressenti par rapport à ce qui se passe en ce moment (virus, confinement etc.). On leur parle des gestes barrières.</a:t>
            </a:r>
          </a:p>
          <a:p>
            <a:r>
              <a:rPr lang="fr-FR" sz="2400" dirty="0"/>
              <a:t>On peut aussi leur proposer une comptine travaillée en classe avant le confinement.</a:t>
            </a:r>
          </a:p>
          <a:p>
            <a:r>
              <a:rPr lang="fr-FR" sz="2400" dirty="0"/>
              <a:t>Travailler sur les affichettes « gestes barrières » et « connaissance du Covid-19 » présentées dans le document « aider les enfants à comprendre et appliquer les gestes barrières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7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3817</TotalTime>
  <Words>511</Words>
  <Application>Microsoft Office PowerPoint</Application>
  <PresentationFormat>Grand écran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Enfants amis 16 x 9</vt:lpstr>
      <vt:lpstr>Gérer le ressenti des élèves  Préparer la rentrée mai 2020</vt:lpstr>
      <vt:lpstr>Gérer le  ressenti des enfants en classe maternelle </vt:lpstr>
      <vt:lpstr>Gérer le  ressenti des enfants en classe maternelle </vt:lpstr>
      <vt:lpstr>Gérer le  ressenti des enfants en classe maternelle </vt:lpstr>
      <vt:lpstr>Présentation PowerPoint</vt:lpstr>
      <vt:lpstr>Présentation PowerPoint</vt:lpstr>
      <vt:lpstr>Présentation PowerPoint</vt:lpstr>
      <vt:lpstr>Présentation PowerPoint</vt:lpstr>
      <vt:lpstr>Un démarrage en douceur pour rassurer les élèves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Eléments didactiques pour construire le nombre en maternelle</dc:title>
  <dc:creator>TALAMONI Annie</dc:creator>
  <cp:lastModifiedBy>EMMANUELLE LEJEUNE</cp:lastModifiedBy>
  <cp:revision>261</cp:revision>
  <dcterms:created xsi:type="dcterms:W3CDTF">2020-02-25T12:27:00Z</dcterms:created>
  <dcterms:modified xsi:type="dcterms:W3CDTF">2020-05-07T08:55:50Z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