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C5E676-FCE1-463C-8E47-4EC9BF22E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0427" y="2749974"/>
            <a:ext cx="7766936" cy="1646302"/>
          </a:xfrm>
        </p:spPr>
        <p:txBody>
          <a:bodyPr/>
          <a:lstStyle/>
          <a:p>
            <a:r>
              <a:rPr lang="fr-FR" sz="6600" b="0" i="0" dirty="0" err="1">
                <a:solidFill>
                  <a:srgbClr val="212529"/>
                </a:solidFill>
                <a:effectLst/>
                <a:latin typeface="HKGroteskWide-ExtraBold"/>
              </a:rPr>
              <a:t>DigiPDF</a:t>
            </a:r>
            <a:r>
              <a:rPr lang="fr-FR" sz="6600" b="0" i="0" dirty="0">
                <a:solidFill>
                  <a:srgbClr val="212529"/>
                </a:solidFill>
                <a:effectLst/>
                <a:latin typeface="HKGroteskWide-ExtraBold"/>
              </a:rPr>
              <a:t> by La Digitale</a:t>
            </a:r>
            <a:br>
              <a:rPr lang="fr-FR" b="0" i="0" dirty="0">
                <a:solidFill>
                  <a:srgbClr val="212529"/>
                </a:solidFill>
                <a:effectLst/>
                <a:latin typeface="HKGroteskWide-ExtraBold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2627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BC0805-CF41-4FB2-B782-B7A7148DC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Qu’est ce que le </a:t>
            </a:r>
            <a:r>
              <a:rPr lang="fr-FR" dirty="0" err="1"/>
              <a:t>DigiPDF</a:t>
            </a:r>
            <a:r>
              <a:rPr lang="fr-FR" dirty="0"/>
              <a:t> ?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BB8F11-0EAF-4940-8DD0-7A91CAB0A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254" y="1632269"/>
            <a:ext cx="8596668" cy="3880773"/>
          </a:xfrm>
        </p:spPr>
        <p:txBody>
          <a:bodyPr>
            <a:normAutofit fontScale="92500" lnSpcReduction="20000"/>
          </a:bodyPr>
          <a:lstStyle/>
          <a:p>
            <a:r>
              <a:rPr lang="fr-FR" sz="2400" b="0" i="0" dirty="0">
                <a:solidFill>
                  <a:srgbClr val="212529"/>
                </a:solidFill>
                <a:effectLst/>
                <a:latin typeface="system-ui"/>
              </a:rPr>
              <a:t>Application en ligne mise à disposition gratuitement et financés de manière participative. </a:t>
            </a:r>
          </a:p>
          <a:p>
            <a:r>
              <a:rPr lang="fr-FR" sz="2400" b="0" i="0" dirty="0">
                <a:solidFill>
                  <a:srgbClr val="212529"/>
                </a:solidFill>
                <a:effectLst/>
                <a:latin typeface="system-ui"/>
              </a:rPr>
              <a:t>Il regroupe une série de 52 outils pour travailler sur les fichiers PDF. </a:t>
            </a:r>
          </a:p>
          <a:p>
            <a:r>
              <a:rPr lang="fr-FR" sz="2400" dirty="0">
                <a:solidFill>
                  <a:srgbClr val="212529"/>
                </a:solidFill>
                <a:latin typeface="system-ui"/>
              </a:rPr>
              <a:t>Aucune inscription n’est demandée pour utiliser cette application. </a:t>
            </a:r>
            <a:endParaRPr lang="fr-FR" sz="2400" b="0" i="0" dirty="0">
              <a:solidFill>
                <a:srgbClr val="212529"/>
              </a:solidFill>
              <a:effectLst/>
              <a:latin typeface="system-ui"/>
            </a:endParaRPr>
          </a:p>
          <a:p>
            <a:r>
              <a:rPr lang="fr-FR" sz="2400" b="0" i="0" dirty="0">
                <a:solidFill>
                  <a:srgbClr val="212529"/>
                </a:solidFill>
                <a:effectLst/>
                <a:latin typeface="system-ui"/>
              </a:rPr>
              <a:t>L’application repose sur le service libre </a:t>
            </a:r>
            <a:r>
              <a:rPr lang="fr-FR" sz="2400" b="1" i="0" dirty="0">
                <a:solidFill>
                  <a:srgbClr val="212529"/>
                </a:solidFill>
                <a:effectLst/>
                <a:latin typeface="system-ui"/>
              </a:rPr>
              <a:t>Stirling</a:t>
            </a:r>
            <a:r>
              <a:rPr lang="fr-FR" sz="2400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fr-FR" sz="2400" b="1" i="0" dirty="0">
                <a:solidFill>
                  <a:srgbClr val="212529"/>
                </a:solidFill>
                <a:effectLst/>
                <a:latin typeface="system-ui"/>
              </a:rPr>
              <a:t>PDF : Ce service ne conserve aucun fichier, suivi ou donnée.</a:t>
            </a:r>
          </a:p>
          <a:p>
            <a:r>
              <a:rPr lang="fr-FR" sz="2400" dirty="0">
                <a:solidFill>
                  <a:srgbClr val="212529"/>
                </a:solidFill>
                <a:latin typeface="system-ui"/>
              </a:rPr>
              <a:t>Concernant le traitement des fichiers téléversés, il y a 2 cas de figure :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212529"/>
                </a:solidFill>
                <a:latin typeface="system-ui"/>
              </a:rPr>
              <a:t>- soit les fichiers restent du </a:t>
            </a:r>
            <a:r>
              <a:rPr lang="fr-FR" sz="2400" b="1" dirty="0">
                <a:solidFill>
                  <a:srgbClr val="212529"/>
                </a:solidFill>
                <a:latin typeface="system-ui"/>
              </a:rPr>
              <a:t>« côté client » (=dans le navigateur), 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212529"/>
                </a:solidFill>
                <a:latin typeface="system-ui"/>
              </a:rPr>
              <a:t>-</a:t>
            </a:r>
            <a:r>
              <a:rPr lang="fr-FR" sz="2400" dirty="0">
                <a:solidFill>
                  <a:srgbClr val="212529"/>
                </a:solidFill>
                <a:latin typeface="system-ui"/>
              </a:rPr>
              <a:t>soit ils sont </a:t>
            </a:r>
            <a:r>
              <a:rPr lang="fr-FR" sz="2400" b="1" dirty="0">
                <a:solidFill>
                  <a:srgbClr val="212529"/>
                </a:solidFill>
                <a:latin typeface="system-ui"/>
              </a:rPr>
              <a:t>stockés temporairement sur le serveur durant l’</a:t>
            </a:r>
            <a:r>
              <a:rPr lang="fr-FR" sz="2400" b="1" dirty="0" err="1">
                <a:solidFill>
                  <a:srgbClr val="212529"/>
                </a:solidFill>
                <a:latin typeface="system-ui"/>
              </a:rPr>
              <a:t>éxécution</a:t>
            </a:r>
            <a:r>
              <a:rPr lang="fr-FR" sz="2400" b="1" dirty="0">
                <a:solidFill>
                  <a:srgbClr val="212529"/>
                </a:solidFill>
                <a:latin typeface="system-ui"/>
              </a:rPr>
              <a:t> des tâches et supprimés par la suite </a:t>
            </a:r>
            <a:r>
              <a:rPr lang="fr-FR" sz="2400" dirty="0">
                <a:solidFill>
                  <a:srgbClr val="212529"/>
                </a:solidFill>
                <a:latin typeface="system-ui"/>
              </a:rPr>
              <a:t>(le dossier /</a:t>
            </a:r>
            <a:r>
              <a:rPr lang="fr-FR" sz="2400" dirty="0" err="1">
                <a:solidFill>
                  <a:srgbClr val="212529"/>
                </a:solidFill>
                <a:latin typeface="system-ui"/>
              </a:rPr>
              <a:t>tmp</a:t>
            </a:r>
            <a:r>
              <a:rPr lang="fr-FR" sz="2400" dirty="0">
                <a:solidFill>
                  <a:srgbClr val="212529"/>
                </a:solidFill>
                <a:latin typeface="system-ui"/>
              </a:rPr>
              <a:t> du serveur est vidé quotidiennement)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585781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BC0805-CF41-4FB2-B782-B7A7148DC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334" y="224480"/>
            <a:ext cx="8596668" cy="1320800"/>
          </a:xfrm>
        </p:spPr>
        <p:txBody>
          <a:bodyPr/>
          <a:lstStyle/>
          <a:p>
            <a:r>
              <a:rPr lang="fr-FR" dirty="0"/>
              <a:t>Utilisation du </a:t>
            </a:r>
            <a:r>
              <a:rPr lang="fr-FR" dirty="0" err="1"/>
              <a:t>DigiPDF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BB8F11-0EAF-4940-8DD0-7A91CAB0A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614" y="1117600"/>
            <a:ext cx="9797626" cy="5716242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rgbClr val="212529"/>
                </a:solidFill>
                <a:latin typeface="system-ui"/>
              </a:rPr>
              <a:t>3</a:t>
            </a:r>
            <a:r>
              <a:rPr lang="fr-FR" sz="2400" b="0" i="0" dirty="0">
                <a:solidFill>
                  <a:srgbClr val="212529"/>
                </a:solidFill>
                <a:effectLst/>
                <a:latin typeface="system-ui"/>
              </a:rPr>
              <a:t> entrées : </a:t>
            </a:r>
          </a:p>
          <a:p>
            <a:pPr marL="0" indent="0">
              <a:buNone/>
            </a:pPr>
            <a:endParaRPr lang="fr-FR" sz="2400" b="0" i="0" dirty="0">
              <a:solidFill>
                <a:srgbClr val="212529"/>
              </a:solidFill>
              <a:effectLst/>
              <a:latin typeface="system-ui"/>
            </a:endParaRPr>
          </a:p>
          <a:p>
            <a:pPr marL="0" indent="0">
              <a:buNone/>
            </a:pPr>
            <a:r>
              <a:rPr lang="fr-FR" sz="2400" dirty="0">
                <a:solidFill>
                  <a:srgbClr val="212529"/>
                </a:solidFill>
                <a:latin typeface="system-ui"/>
              </a:rPr>
              <a:t>-utiliser la barre 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212529"/>
                </a:solidFill>
                <a:latin typeface="system-ui"/>
              </a:rPr>
              <a:t>d’outils 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212529"/>
                </a:solidFill>
                <a:latin typeface="system-ui"/>
              </a:rPr>
              <a:t>(très pratique)</a:t>
            </a:r>
          </a:p>
          <a:p>
            <a:pPr marL="0" indent="0">
              <a:buNone/>
            </a:pPr>
            <a:endParaRPr lang="fr-FR" sz="2400" b="0" i="0" dirty="0">
              <a:solidFill>
                <a:srgbClr val="212529"/>
              </a:solidFill>
              <a:effectLst/>
              <a:latin typeface="system-ui"/>
            </a:endParaRPr>
          </a:p>
          <a:p>
            <a:pPr marL="0" indent="0">
              <a:buNone/>
            </a:pPr>
            <a:r>
              <a:rPr lang="fr-FR" sz="2400" b="0" i="0" dirty="0">
                <a:solidFill>
                  <a:srgbClr val="212529"/>
                </a:solidFill>
                <a:effectLst/>
                <a:latin typeface="system-ui"/>
              </a:rPr>
              <a:t>-utiliser la barre </a:t>
            </a:r>
          </a:p>
          <a:p>
            <a:pPr marL="0" indent="0">
              <a:buNone/>
            </a:pPr>
            <a:r>
              <a:rPr lang="fr-FR" sz="2400" b="0" i="0" dirty="0">
                <a:solidFill>
                  <a:srgbClr val="212529"/>
                </a:solidFill>
                <a:effectLst/>
                <a:latin typeface="system-ui"/>
              </a:rPr>
              <a:t>de recherche</a:t>
            </a:r>
          </a:p>
          <a:p>
            <a:pPr marL="0" indent="0">
              <a:buNone/>
            </a:pPr>
            <a:endParaRPr lang="fr-FR" sz="2400" dirty="0">
              <a:solidFill>
                <a:srgbClr val="212529"/>
              </a:solidFill>
              <a:latin typeface="system-ui"/>
            </a:endParaRPr>
          </a:p>
          <a:p>
            <a:pPr marL="0" indent="0">
              <a:buNone/>
            </a:pPr>
            <a:r>
              <a:rPr lang="fr-FR" sz="2400" b="0" i="0" dirty="0">
                <a:solidFill>
                  <a:srgbClr val="212529"/>
                </a:solidFill>
                <a:effectLst/>
                <a:latin typeface="system-ui"/>
              </a:rPr>
              <a:t>-cliquer sur l’outil </a:t>
            </a:r>
          </a:p>
          <a:p>
            <a:pPr marL="0" indent="0">
              <a:buNone/>
            </a:pPr>
            <a:r>
              <a:rPr lang="fr-FR" sz="2400" b="0" i="0" dirty="0">
                <a:solidFill>
                  <a:srgbClr val="212529"/>
                </a:solidFill>
                <a:effectLst/>
                <a:latin typeface="system-ui"/>
              </a:rPr>
              <a:t>recherché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2C17124-57CE-4C70-88A3-C125A9E9E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167" y="1487306"/>
            <a:ext cx="9412499" cy="4110745"/>
          </a:xfrm>
          <a:prstGeom prst="rect">
            <a:avLst/>
          </a:prstGeom>
        </p:spPr>
      </p:pic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CA095CFF-20D3-4421-AD65-E3746867EE96}"/>
              </a:ext>
            </a:extLst>
          </p:cNvPr>
          <p:cNvCxnSpPr/>
          <p:nvPr/>
        </p:nvCxnSpPr>
        <p:spPr>
          <a:xfrm flipV="1">
            <a:off x="2174240" y="1849120"/>
            <a:ext cx="1706880" cy="100584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19A31E18-8265-4DA8-A797-0615B78F2D5A}"/>
              </a:ext>
            </a:extLst>
          </p:cNvPr>
          <p:cNvCxnSpPr>
            <a:cxnSpLocks/>
          </p:cNvCxnSpPr>
          <p:nvPr/>
        </p:nvCxnSpPr>
        <p:spPr>
          <a:xfrm flipV="1">
            <a:off x="2143760" y="3948402"/>
            <a:ext cx="1645920" cy="6642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677E4714-D346-4C8D-A957-80A3002E4C14}"/>
              </a:ext>
            </a:extLst>
          </p:cNvPr>
          <p:cNvCxnSpPr>
            <a:cxnSpLocks/>
          </p:cNvCxnSpPr>
          <p:nvPr/>
        </p:nvCxnSpPr>
        <p:spPr>
          <a:xfrm flipV="1">
            <a:off x="2143760" y="5220321"/>
            <a:ext cx="6014720" cy="1022998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871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BC0805-CF41-4FB2-B782-B7A7148DC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334" y="224480"/>
            <a:ext cx="8596668" cy="1320800"/>
          </a:xfrm>
        </p:spPr>
        <p:txBody>
          <a:bodyPr/>
          <a:lstStyle/>
          <a:p>
            <a:r>
              <a:rPr lang="fr-FR" dirty="0"/>
              <a:t>Zoom sur la barre de menus du </a:t>
            </a:r>
            <a:r>
              <a:rPr lang="fr-FR" dirty="0" err="1"/>
              <a:t>DigiPDF</a:t>
            </a:r>
            <a:r>
              <a:rPr lang="fr-FR" dirty="0"/>
              <a:t> 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7C918E1-CD86-49DE-B174-CDE83A306B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8985" y="2420077"/>
            <a:ext cx="3528718" cy="41627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9305CE5-3DF4-4EDA-9B24-668D01DC24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1307466"/>
            <a:ext cx="8343900" cy="666750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2321E8-A359-4A1A-9AA4-839441FA4D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990" y="3397103"/>
            <a:ext cx="2805199" cy="9948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8DB1EDC3-B425-4B5B-98BA-E6B00AE91869}"/>
              </a:ext>
            </a:extLst>
          </p:cNvPr>
          <p:cNvCxnSpPr/>
          <p:nvPr/>
        </p:nvCxnSpPr>
        <p:spPr>
          <a:xfrm>
            <a:off x="2474709" y="1974216"/>
            <a:ext cx="0" cy="1417143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56CC6CFA-751B-44CA-AC5F-12632F2852C3}"/>
              </a:ext>
            </a:extLst>
          </p:cNvPr>
          <p:cNvSpPr txBox="1"/>
          <p:nvPr/>
        </p:nvSpPr>
        <p:spPr>
          <a:xfrm>
            <a:off x="1213546" y="4391970"/>
            <a:ext cx="2914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En un seul outil )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C04F41BE-5FCB-4DCB-B64D-9D43A8C15A02}"/>
              </a:ext>
            </a:extLst>
          </p:cNvPr>
          <p:cNvSpPr txBox="1"/>
          <p:nvPr/>
        </p:nvSpPr>
        <p:spPr>
          <a:xfrm>
            <a:off x="375920" y="884880"/>
            <a:ext cx="89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(barre organisée en 5 parties pour un meilleur aperçu des outils disponibles)</a:t>
            </a:r>
          </a:p>
        </p:txBody>
      </p: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56F6B18A-871F-49E7-A834-9A101657B4D0}"/>
              </a:ext>
            </a:extLst>
          </p:cNvPr>
          <p:cNvCxnSpPr/>
          <p:nvPr/>
        </p:nvCxnSpPr>
        <p:spPr>
          <a:xfrm>
            <a:off x="8666480" y="1823972"/>
            <a:ext cx="477520" cy="502668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49721C7D-6464-44D8-9674-A0D3C4B90A95}"/>
              </a:ext>
            </a:extLst>
          </p:cNvPr>
          <p:cNvCxnSpPr>
            <a:cxnSpLocks/>
          </p:cNvCxnSpPr>
          <p:nvPr/>
        </p:nvCxnSpPr>
        <p:spPr>
          <a:xfrm>
            <a:off x="5817349" y="1930400"/>
            <a:ext cx="0" cy="65024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Image 28">
            <a:extLst>
              <a:ext uri="{FF2B5EF4-FFF2-40B4-BE49-F238E27FC236}">
                <a16:creationId xmlns:a16="http://schemas.microsoft.com/office/drawing/2014/main" id="{3B82180D-DB6E-4DA5-AC58-58D7A3A571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8168" y="2326640"/>
            <a:ext cx="2682842" cy="39979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63956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BC0805-CF41-4FB2-B782-B7A7148DC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334" y="224480"/>
            <a:ext cx="8596668" cy="1320800"/>
          </a:xfrm>
        </p:spPr>
        <p:txBody>
          <a:bodyPr/>
          <a:lstStyle/>
          <a:p>
            <a:r>
              <a:rPr lang="fr-FR" dirty="0"/>
              <a:t>Zoom sur la barre de menus du </a:t>
            </a:r>
            <a:r>
              <a:rPr lang="fr-FR" dirty="0" err="1"/>
              <a:t>DigiPDF</a:t>
            </a:r>
            <a:r>
              <a:rPr lang="fr-FR" dirty="0"/>
              <a:t> </a:t>
            </a: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8DB1EDC3-B425-4B5B-98BA-E6B00AE91869}"/>
              </a:ext>
            </a:extLst>
          </p:cNvPr>
          <p:cNvCxnSpPr>
            <a:cxnSpLocks/>
          </p:cNvCxnSpPr>
          <p:nvPr/>
        </p:nvCxnSpPr>
        <p:spPr>
          <a:xfrm flipH="1">
            <a:off x="1371557" y="2090798"/>
            <a:ext cx="677440" cy="1185742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C04F41BE-5FCB-4DCB-B64D-9D43A8C15A02}"/>
              </a:ext>
            </a:extLst>
          </p:cNvPr>
          <p:cNvSpPr txBox="1"/>
          <p:nvPr/>
        </p:nvSpPr>
        <p:spPr>
          <a:xfrm>
            <a:off x="375920" y="884880"/>
            <a:ext cx="89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(barre organisée en 5 parties pour un meilleur aperçu des outils disponibles)</a:t>
            </a:r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49721C7D-6464-44D8-9674-A0D3C4B90A95}"/>
              </a:ext>
            </a:extLst>
          </p:cNvPr>
          <p:cNvCxnSpPr>
            <a:cxnSpLocks/>
          </p:cNvCxnSpPr>
          <p:nvPr/>
        </p:nvCxnSpPr>
        <p:spPr>
          <a:xfrm>
            <a:off x="4222213" y="2019427"/>
            <a:ext cx="767231" cy="664242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>
            <a:extLst>
              <a:ext uri="{FF2B5EF4-FFF2-40B4-BE49-F238E27FC236}">
                <a16:creationId xmlns:a16="http://schemas.microsoft.com/office/drawing/2014/main" id="{9C770E50-3171-47E1-AE52-3CF1E541DF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785" y="1362202"/>
            <a:ext cx="3381375" cy="6572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1721265-CC90-4C58-9D00-F0C814B8BC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920" y="3347911"/>
            <a:ext cx="3590925" cy="2981325"/>
          </a:xfrm>
          <a:prstGeom prst="rect">
            <a:avLst/>
          </a:prstGeom>
          <a:effectLst>
            <a:outerShdw blurRad="50800" dist="50800" dir="5400000" algn="ctr" rotWithShape="0">
              <a:schemeClr val="tx2">
                <a:lumMod val="60000"/>
                <a:lumOff val="40000"/>
              </a:schemeClr>
            </a:outerShdw>
          </a:effectLst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EBB7EAB9-2930-4C62-99FF-E73A9B34CF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9444" y="1545280"/>
            <a:ext cx="2607801" cy="5033398"/>
          </a:xfrm>
          <a:prstGeom prst="rect">
            <a:avLst/>
          </a:prstGeom>
          <a:effectLst>
            <a:outerShdw blurRad="50800" dist="50800" dir="5400000" algn="ctr" rotWithShape="0">
              <a:schemeClr val="tx2">
                <a:lumMod val="60000"/>
                <a:lumOff val="40000"/>
              </a:schemeClr>
            </a:outerShdw>
          </a:effectLst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D28EA739-B395-4FCE-9553-F877407760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31321" y="2702002"/>
            <a:ext cx="4140881" cy="2417379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7F6C625D-577E-41B7-A5E8-10F76957B6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17915" y="1440500"/>
            <a:ext cx="3267075" cy="552450"/>
          </a:xfrm>
          <a:prstGeom prst="rect">
            <a:avLst/>
          </a:prstGeom>
        </p:spPr>
      </p:pic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5D717957-55F8-479B-9F1E-B23FFC2E1761}"/>
              </a:ext>
            </a:extLst>
          </p:cNvPr>
          <p:cNvCxnSpPr>
            <a:cxnSpLocks/>
          </p:cNvCxnSpPr>
          <p:nvPr/>
        </p:nvCxnSpPr>
        <p:spPr>
          <a:xfrm flipH="1">
            <a:off x="10529614" y="2019427"/>
            <a:ext cx="415202" cy="946692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130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8E39417A-6352-4CC0-9D4B-863C3FF2A4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6563" y="2081049"/>
            <a:ext cx="7334568" cy="4493172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65755BCB-C001-4E90-AA83-EF92CE8FBB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36" y="907392"/>
            <a:ext cx="4220486" cy="1211261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4F52E888-8A96-4A2C-BCE2-4DB19AB7F2B8}"/>
              </a:ext>
            </a:extLst>
          </p:cNvPr>
          <p:cNvSpPr txBox="1"/>
          <p:nvPr/>
        </p:nvSpPr>
        <p:spPr>
          <a:xfrm>
            <a:off x="488148" y="2850307"/>
            <a:ext cx="16972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Sélectionner les fichiers en même temps avec la touche « Ctrl ». Ils doivent être dans le même dossier.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E4B6B02-ECE7-4252-B45F-F88BB1788B54}"/>
              </a:ext>
            </a:extLst>
          </p:cNvPr>
          <p:cNvCxnSpPr>
            <a:cxnSpLocks/>
          </p:cNvCxnSpPr>
          <p:nvPr/>
        </p:nvCxnSpPr>
        <p:spPr>
          <a:xfrm>
            <a:off x="2077560" y="3588971"/>
            <a:ext cx="715118" cy="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 15">
            <a:extLst>
              <a:ext uri="{FF2B5EF4-FFF2-40B4-BE49-F238E27FC236}">
                <a16:creationId xmlns:a16="http://schemas.microsoft.com/office/drawing/2014/main" id="{548FF898-27D3-4E9B-B7D6-19DE17A5D7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28" y="2266983"/>
            <a:ext cx="675706" cy="583324"/>
          </a:xfrm>
          <a:prstGeom prst="rect">
            <a:avLst/>
          </a:prstGeom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FA745C6F-DD4C-4AEC-8A91-4F3189706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334" y="224480"/>
            <a:ext cx="8596668" cy="1320800"/>
          </a:xfrm>
        </p:spPr>
        <p:txBody>
          <a:bodyPr/>
          <a:lstStyle/>
          <a:p>
            <a:r>
              <a:rPr lang="fr-FR" dirty="0"/>
              <a:t>Précisions pour quelques outils</a:t>
            </a:r>
          </a:p>
        </p:txBody>
      </p:sp>
    </p:spTree>
    <p:extLst>
      <p:ext uri="{BB962C8B-B14F-4D97-AF65-F5344CB8AC3E}">
        <p14:creationId xmlns:p14="http://schemas.microsoft.com/office/powerpoint/2010/main" val="1918820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4F52E888-8A96-4A2C-BCE2-4DB19AB7F2B8}"/>
              </a:ext>
            </a:extLst>
          </p:cNvPr>
          <p:cNvSpPr txBox="1"/>
          <p:nvPr/>
        </p:nvSpPr>
        <p:spPr>
          <a:xfrm>
            <a:off x="488148" y="2850307"/>
            <a:ext cx="16972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Il n’y a pas de visualisation des pages avant la suppression. 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E4B6B02-ECE7-4252-B45F-F88BB1788B54}"/>
              </a:ext>
            </a:extLst>
          </p:cNvPr>
          <p:cNvCxnSpPr>
            <a:cxnSpLocks/>
          </p:cNvCxnSpPr>
          <p:nvPr/>
        </p:nvCxnSpPr>
        <p:spPr>
          <a:xfrm>
            <a:off x="2077560" y="3588971"/>
            <a:ext cx="896868" cy="1235277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 15">
            <a:extLst>
              <a:ext uri="{FF2B5EF4-FFF2-40B4-BE49-F238E27FC236}">
                <a16:creationId xmlns:a16="http://schemas.microsoft.com/office/drawing/2014/main" id="{548FF898-27D3-4E9B-B7D6-19DE17A5D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928" y="2266983"/>
            <a:ext cx="675706" cy="583324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6BF0B201-C7E5-46F2-AAE1-B469018C59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2678" y="2376323"/>
            <a:ext cx="8324850" cy="382905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9DC6308-E580-418A-B543-A2BCD10EC4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115" y="995198"/>
            <a:ext cx="3606889" cy="1093427"/>
          </a:xfrm>
          <a:prstGeom prst="rect">
            <a:avLst/>
          </a:prstGeom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4667E85E-38FB-4CCF-BFB3-7B4305688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334" y="224480"/>
            <a:ext cx="8596668" cy="1320800"/>
          </a:xfrm>
        </p:spPr>
        <p:txBody>
          <a:bodyPr/>
          <a:lstStyle/>
          <a:p>
            <a:r>
              <a:rPr lang="fr-FR" dirty="0"/>
              <a:t>Précisions pour quelques outils</a:t>
            </a:r>
          </a:p>
        </p:txBody>
      </p:sp>
    </p:spTree>
    <p:extLst>
      <p:ext uri="{BB962C8B-B14F-4D97-AF65-F5344CB8AC3E}">
        <p14:creationId xmlns:p14="http://schemas.microsoft.com/office/powerpoint/2010/main" val="1475710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4F52E888-8A96-4A2C-BCE2-4DB19AB7F2B8}"/>
              </a:ext>
            </a:extLst>
          </p:cNvPr>
          <p:cNvSpPr txBox="1"/>
          <p:nvPr/>
        </p:nvSpPr>
        <p:spPr>
          <a:xfrm>
            <a:off x="488148" y="2850307"/>
            <a:ext cx="16972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Cliquer sur la barre pour visualiser les différentes propositions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E4B6B02-ECE7-4252-B45F-F88BB1788B54}"/>
              </a:ext>
            </a:extLst>
          </p:cNvPr>
          <p:cNvCxnSpPr>
            <a:cxnSpLocks/>
          </p:cNvCxnSpPr>
          <p:nvPr/>
        </p:nvCxnSpPr>
        <p:spPr>
          <a:xfrm>
            <a:off x="2077560" y="3588971"/>
            <a:ext cx="1244760" cy="891589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 15">
            <a:extLst>
              <a:ext uri="{FF2B5EF4-FFF2-40B4-BE49-F238E27FC236}">
                <a16:creationId xmlns:a16="http://schemas.microsoft.com/office/drawing/2014/main" id="{548FF898-27D3-4E9B-B7D6-19DE17A5D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928" y="2266983"/>
            <a:ext cx="675706" cy="583324"/>
          </a:xfrm>
          <a:prstGeom prst="rect">
            <a:avLst/>
          </a:prstGeom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4667E85E-38FB-4CCF-BFB3-7B4305688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334" y="224480"/>
            <a:ext cx="8596668" cy="1320800"/>
          </a:xfrm>
        </p:spPr>
        <p:txBody>
          <a:bodyPr/>
          <a:lstStyle/>
          <a:p>
            <a:r>
              <a:rPr lang="fr-FR" dirty="0"/>
              <a:t>Précisions pour quelques outils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68B1739-F5A0-4B28-A562-1F642F8D2A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4428" y="2402513"/>
            <a:ext cx="7384486" cy="3850244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9139E855-A79C-4AE9-813C-28AA1149BB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34" y="1016529"/>
            <a:ext cx="4768063" cy="89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1867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251</TotalTime>
  <Words>255</Words>
  <Application>Microsoft Office PowerPoint</Application>
  <PresentationFormat>Grand écran</PresentationFormat>
  <Paragraphs>32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HKGroteskWide-ExtraBold</vt:lpstr>
      <vt:lpstr>system-ui</vt:lpstr>
      <vt:lpstr>Trebuchet MS</vt:lpstr>
      <vt:lpstr>Wingdings 3</vt:lpstr>
      <vt:lpstr>Facette</vt:lpstr>
      <vt:lpstr>DigiPDF by La Digitale </vt:lpstr>
      <vt:lpstr>Qu’est ce que le DigiPDF ? </vt:lpstr>
      <vt:lpstr>Utilisation du DigiPDF </vt:lpstr>
      <vt:lpstr>Zoom sur la barre de menus du DigiPDF </vt:lpstr>
      <vt:lpstr>Zoom sur la barre de menus du DigiPDF </vt:lpstr>
      <vt:lpstr>Précisions pour quelques outils</vt:lpstr>
      <vt:lpstr>Précisions pour quelques outils</vt:lpstr>
      <vt:lpstr>Précisions pour quelques outils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DigiPDF by La Digitale </dc:title>
  <dc:creator>P-Elodie OSMOND</dc:creator>
  <cp:lastModifiedBy>P-Elodie OSMOND</cp:lastModifiedBy>
  <cp:revision>20</cp:revision>
  <dcterms:created xsi:type="dcterms:W3CDTF">2024-05-15T20:53:25Z</dcterms:created>
  <dcterms:modified xsi:type="dcterms:W3CDTF">2024-05-16T12:19:50Z</dcterms:modified>
</cp:coreProperties>
</file>