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58" r:id="rId6"/>
    <p:sldId id="260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81250"/>
  </p:normalViewPr>
  <p:slideViewPr>
    <p:cSldViewPr snapToGrid="0" snapToObjects="1">
      <p:cViewPr varScale="1">
        <p:scale>
          <a:sx n="81" d="100"/>
          <a:sy n="8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3BD22-2FD6-0140-AA5E-D716ACC90D58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756F3-2F5C-514B-8483-7977E0609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60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Questionnement à partir de la question du recueil d’informations en classe :</a:t>
            </a:r>
          </a:p>
          <a:p>
            <a:pPr marL="171450" indent="-171450">
              <a:buFontTx/>
              <a:buChar char="-"/>
            </a:pPr>
            <a:r>
              <a:rPr lang="fr-FR" dirty="0"/>
              <a:t>Qu’avez vous besoin de recueillir dans la classe 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/>
              <a:t>Pourquoi recueillir ?</a:t>
            </a:r>
          </a:p>
          <a:p>
            <a:pPr marL="171450" indent="-171450">
              <a:buFontTx/>
              <a:buChar char="-"/>
            </a:pPr>
            <a:r>
              <a:rPr lang="fr-FR" dirty="0"/>
              <a:t>Quand faites vous ce recueil ?</a:t>
            </a:r>
          </a:p>
          <a:p>
            <a:pPr marL="171450" indent="-171450">
              <a:buFontTx/>
              <a:buChar char="-"/>
            </a:pPr>
            <a:r>
              <a:rPr lang="fr-FR" dirty="0"/>
              <a:t>Avec quoi recueillir et conserver traces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4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97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388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796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56F3-2F5C-514B-8483-7977E0609C3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69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5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7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17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74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07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97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06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9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48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3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52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960F-B0A3-A744-A474-1D65DF84FB61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6136-6884-9940-8CC4-DC4A5EBA5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5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090" y="-1"/>
            <a:ext cx="2448910" cy="247245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479616925"/>
              </p:ext>
            </p:extLst>
          </p:nvPr>
        </p:nvSpPr>
        <p:spPr/>
        <p:txBody>
          <a:bodyPr/>
          <a:lstStyle/>
          <a:p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Le Numérique pour collaborer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2077274355"/>
              </p:ext>
            </p:extLst>
          </p:nvPr>
        </p:nvSpPr>
        <p:spPr>
          <a:xfrm>
            <a:off x="977462" y="3602038"/>
            <a:ext cx="969053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r>
              <a:rPr lang="fr-FR" dirty="0">
                <a:latin typeface="Chalkboard SE Light" charset="0"/>
                <a:ea typeface="Chalkboard SE Light" charset="0"/>
                <a:cs typeface="Chalkboard SE Light" charset="0"/>
              </a:rPr>
              <a:t>Comment utiliser le numérique </a:t>
            </a:r>
            <a:endParaRPr lang="fr-FR" dirty="0">
              <a:latin typeface="Calibri"/>
              <a:ea typeface="Chalkboard SE Light" charset="0"/>
              <a:cs typeface="Chalkboard SE Light" charset="0"/>
            </a:endParaRPr>
          </a:p>
          <a:p>
            <a:r>
              <a:rPr lang="fr-FR" dirty="0">
                <a:latin typeface="Chalkboard SE Light" charset="0"/>
                <a:ea typeface="Chalkboard SE Light" charset="0"/>
                <a:cs typeface="Chalkboard SE Light" charset="0"/>
              </a:rPr>
              <a:t>pour les travaux partagés ou en groupes de travail 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631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276" y="0"/>
            <a:ext cx="2259724" cy="22814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Dès le départ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7462" y="3602038"/>
            <a:ext cx="969053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>
                <a:latin typeface="Chalkboard SE Light" charset="0"/>
                <a:ea typeface="Chalkboard SE Light" charset="0"/>
                <a:cs typeface="Chalkboard SE Light" charset="0"/>
              </a:rPr>
              <a:t>Etat des lieux des motivations de la présence sur cet atelier.</a:t>
            </a:r>
          </a:p>
        </p:txBody>
      </p:sp>
    </p:spTree>
    <p:extLst>
      <p:ext uri="{BB962C8B-B14F-4D97-AF65-F5344CB8AC3E}">
        <p14:creationId xmlns:p14="http://schemas.microsoft.com/office/powerpoint/2010/main" val="48554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105275962"/>
              </p:ext>
            </p:extLst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Collaborer au quotidien dans la classe. 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269545" cy="4351338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281448" y="1690688"/>
            <a:ext cx="59120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charset="0"/>
              <a:buChar char="o"/>
            </a:pPr>
            <a:r>
              <a:rPr lang="fr-FR" sz="4000" dirty="0">
                <a:latin typeface="Chalkboard SE" charset="0"/>
                <a:ea typeface="Chalkboard SE" charset="0"/>
                <a:cs typeface="Chalkboard SE" charset="0"/>
              </a:rPr>
              <a:t>Quoi ?</a:t>
            </a:r>
          </a:p>
          <a:p>
            <a:endParaRPr lang="fr-FR" sz="4000" dirty="0">
              <a:latin typeface="Chalkboard SE" charset="0"/>
              <a:ea typeface="Chalkboard SE" charset="0"/>
              <a:cs typeface="Chalkboard SE" charset="0"/>
            </a:endParaRPr>
          </a:p>
          <a:p>
            <a:pPr marL="285750" indent="-285750">
              <a:buFont typeface="Courier New" charset="0"/>
              <a:buChar char="o"/>
            </a:pPr>
            <a:r>
              <a:rPr lang="fr-FR" sz="4000" dirty="0">
                <a:latin typeface="Chalkboard SE" charset="0"/>
                <a:ea typeface="Chalkboard SE" charset="0"/>
                <a:cs typeface="Chalkboard SE" charset="0"/>
              </a:rPr>
              <a:t>Pourquoi ?</a:t>
            </a:r>
          </a:p>
          <a:p>
            <a:endParaRPr lang="fr-FR" sz="4000" dirty="0">
              <a:latin typeface="Chalkboard SE" charset="0"/>
              <a:ea typeface="Chalkboard SE" charset="0"/>
              <a:cs typeface="Chalkboard SE" charset="0"/>
            </a:endParaRPr>
          </a:p>
          <a:p>
            <a:pPr marL="285750" indent="-285750">
              <a:buFont typeface="Courier New" charset="0"/>
              <a:buChar char="o"/>
            </a:pPr>
            <a:r>
              <a:rPr lang="fr-FR" sz="4000" dirty="0">
                <a:latin typeface="Chalkboard SE" charset="0"/>
                <a:ea typeface="Chalkboard SE" charset="0"/>
                <a:cs typeface="Chalkboard SE" charset="0"/>
              </a:rPr>
              <a:t>Quand ?</a:t>
            </a:r>
          </a:p>
          <a:p>
            <a:endParaRPr lang="fr-FR" sz="4000" dirty="0">
              <a:latin typeface="Chalkboard SE" charset="0"/>
              <a:ea typeface="Chalkboard SE" charset="0"/>
              <a:cs typeface="Chalkboard SE" charset="0"/>
            </a:endParaRPr>
          </a:p>
          <a:p>
            <a:pPr marL="285750" indent="-285750">
              <a:buFont typeface="Courier New" charset="0"/>
              <a:buChar char="o"/>
            </a:pPr>
            <a:r>
              <a:rPr lang="fr-FR" sz="4000" dirty="0">
                <a:latin typeface="Chalkboard SE" charset="0"/>
                <a:ea typeface="Chalkboard SE" charset="0"/>
                <a:cs typeface="Chalkboard SE" charset="0"/>
              </a:rPr>
              <a:t>Avec quoi ?</a:t>
            </a:r>
          </a:p>
        </p:txBody>
      </p:sp>
    </p:spTree>
    <p:extLst>
      <p:ext uri="{BB962C8B-B14F-4D97-AF65-F5344CB8AC3E}">
        <p14:creationId xmlns:p14="http://schemas.microsoft.com/office/powerpoint/2010/main" val="37844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Au quotidien dans la classe ?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extLst>
              <p:ext uri="{D42A27DB-BD31-4B8C-83A1-F6EECF244321}">
                <p14:modId xmlns:p14="http://schemas.microsoft.com/office/powerpoint/2010/main" val="3118297217"/>
              </p:ext>
            </p:extLst>
          </p:nvPr>
        </p:nvSpPr>
        <p:spPr>
          <a:xfrm>
            <a:off x="3928241" y="1828600"/>
            <a:ext cx="5121166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fr-FR" sz="4000" dirty="0">
                <a:solidFill>
                  <a:schemeClr val="accent2"/>
                </a:solidFill>
                <a:latin typeface="Chalkboard SE" charset="0"/>
                <a:ea typeface="Chalkboard SE" charset="0"/>
                <a:cs typeface="Chalkboard SE" charset="0"/>
              </a:rPr>
              <a:t>Pourquoi collaborer ?</a:t>
            </a:r>
          </a:p>
        </p:txBody>
      </p:sp>
      <p:cxnSp>
        <p:nvCxnSpPr>
          <p:cNvPr id="10" name="Connecteur droit avec flèche 9"/>
          <p:cNvCxnSpPr>
            <a:stCxn id="8" idx="2"/>
          </p:cNvCxnSpPr>
          <p:nvPr/>
        </p:nvCxnSpPr>
        <p:spPr>
          <a:xfrm flipH="1">
            <a:off x="2270236" y="2536486"/>
            <a:ext cx="4218588" cy="108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8" idx="2"/>
          </p:cNvCxnSpPr>
          <p:nvPr/>
        </p:nvCxnSpPr>
        <p:spPr>
          <a:xfrm flipH="1">
            <a:off x="5544208" y="2536486"/>
            <a:ext cx="944616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</p:cNvCxnSpPr>
          <p:nvPr/>
        </p:nvCxnSpPr>
        <p:spPr>
          <a:xfrm>
            <a:off x="6488824" y="2536486"/>
            <a:ext cx="2670942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>
            <p:extLst>
              <p:ext uri="{D42A27DB-BD31-4B8C-83A1-F6EECF244321}">
                <p14:modId xmlns:p14="http://schemas.microsoft.com/office/powerpoint/2010/main" val="4248739341"/>
              </p:ext>
            </p:extLst>
          </p:nvPr>
        </p:nvSpPr>
        <p:spPr>
          <a:xfrm>
            <a:off x="838200" y="3862552"/>
            <a:ext cx="184193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Compétences orales</a:t>
            </a:r>
          </a:p>
        </p:txBody>
      </p:sp>
      <p:sp>
        <p:nvSpPr>
          <p:cNvPr id="24" name="ZoneTexte 23"/>
          <p:cNvSpPr txBox="1"/>
          <p:nvPr>
            <p:extLst>
              <p:ext uri="{D42A27DB-BD31-4B8C-83A1-F6EECF244321}">
                <p14:modId xmlns:p14="http://schemas.microsoft.com/office/powerpoint/2010/main" val="8535278"/>
              </p:ext>
            </p:extLst>
          </p:nvPr>
        </p:nvSpPr>
        <p:spPr>
          <a:xfrm>
            <a:off x="4398579" y="3988676"/>
            <a:ext cx="209024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Travail d'équipe</a:t>
            </a:r>
          </a:p>
        </p:txBody>
      </p:sp>
      <p:sp>
        <p:nvSpPr>
          <p:cNvPr id="25" name="ZoneTexte 24"/>
          <p:cNvSpPr txBox="1"/>
          <p:nvPr>
            <p:extLst>
              <p:ext uri="{D42A27DB-BD31-4B8C-83A1-F6EECF244321}">
                <p14:modId xmlns:p14="http://schemas.microsoft.com/office/powerpoint/2010/main" val="4032964451"/>
              </p:ext>
            </p:extLst>
          </p:nvPr>
        </p:nvSpPr>
        <p:spPr>
          <a:xfrm>
            <a:off x="8207265" y="3862552"/>
            <a:ext cx="256058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dirty="0"/>
              <a:t>Enrichir par l'autre et ses compétences propres</a:t>
            </a:r>
          </a:p>
        </p:txBody>
      </p:sp>
    </p:spTree>
    <p:extLst>
      <p:ext uri="{BB962C8B-B14F-4D97-AF65-F5344CB8AC3E}">
        <p14:creationId xmlns:p14="http://schemas.microsoft.com/office/powerpoint/2010/main" val="83547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387583582"/>
              </p:ext>
            </p:extLst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Collaborer au quotidien dans la classe. 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extLst>
              <p:ext uri="{D42A27DB-BD31-4B8C-83A1-F6EECF244321}">
                <p14:modId xmlns:p14="http://schemas.microsoft.com/office/powerpoint/2010/main" val="730867451"/>
              </p:ext>
            </p:extLst>
          </p:nvPr>
        </p:nvSpPr>
        <p:spPr>
          <a:xfrm>
            <a:off x="3928241" y="1828600"/>
            <a:ext cx="5121166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fr-FR" sz="4000" dirty="0">
                <a:solidFill>
                  <a:schemeClr val="accent2"/>
                </a:solidFill>
                <a:latin typeface="Chalkboard SE" charset="0"/>
                <a:ea typeface="Chalkboard SE" charset="0"/>
                <a:cs typeface="Chalkboard SE" charset="0"/>
              </a:rPr>
              <a:t>Sur quels supports?</a:t>
            </a:r>
          </a:p>
        </p:txBody>
      </p:sp>
      <p:cxnSp>
        <p:nvCxnSpPr>
          <p:cNvPr id="10" name="Connecteur droit avec flèche 9"/>
          <p:cNvCxnSpPr>
            <a:stCxn id="8" idx="2"/>
          </p:cNvCxnSpPr>
          <p:nvPr/>
        </p:nvCxnSpPr>
        <p:spPr>
          <a:xfrm flipH="1">
            <a:off x="2270236" y="2536486"/>
            <a:ext cx="4218588" cy="108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8" idx="2"/>
          </p:cNvCxnSpPr>
          <p:nvPr/>
        </p:nvCxnSpPr>
        <p:spPr>
          <a:xfrm flipH="1">
            <a:off x="5544208" y="2536486"/>
            <a:ext cx="944616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</p:cNvCxnSpPr>
          <p:nvPr/>
        </p:nvCxnSpPr>
        <p:spPr>
          <a:xfrm>
            <a:off x="6488824" y="2536486"/>
            <a:ext cx="2670942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>
            <p:extLst>
              <p:ext uri="{D42A27DB-BD31-4B8C-83A1-F6EECF244321}">
                <p14:modId xmlns:p14="http://schemas.microsoft.com/office/powerpoint/2010/main" val="4182541135"/>
              </p:ext>
            </p:extLst>
          </p:nvPr>
        </p:nvSpPr>
        <p:spPr>
          <a:xfrm>
            <a:off x="838200" y="3862552"/>
            <a:ext cx="184193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Documents partagés</a:t>
            </a:r>
          </a:p>
        </p:txBody>
      </p:sp>
      <p:sp>
        <p:nvSpPr>
          <p:cNvPr id="24" name="ZoneTexte 23"/>
          <p:cNvSpPr txBox="1"/>
          <p:nvPr>
            <p:extLst>
              <p:ext uri="{D42A27DB-BD31-4B8C-83A1-F6EECF244321}">
                <p14:modId xmlns:p14="http://schemas.microsoft.com/office/powerpoint/2010/main" val="860689088"/>
              </p:ext>
            </p:extLst>
          </p:nvPr>
        </p:nvSpPr>
        <p:spPr>
          <a:xfrm>
            <a:off x="4398579" y="3988676"/>
            <a:ext cx="209024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Espaces d'échanges</a:t>
            </a:r>
          </a:p>
        </p:txBody>
      </p:sp>
      <p:sp>
        <p:nvSpPr>
          <p:cNvPr id="25" name="ZoneTexte 24"/>
          <p:cNvSpPr txBox="1"/>
          <p:nvPr>
            <p:extLst>
              <p:ext uri="{D42A27DB-BD31-4B8C-83A1-F6EECF244321}">
                <p14:modId xmlns:p14="http://schemas.microsoft.com/office/powerpoint/2010/main" val="563293592"/>
              </p:ext>
            </p:extLst>
          </p:nvPr>
        </p:nvSpPr>
        <p:spPr>
          <a:xfrm>
            <a:off x="8207264" y="3988676"/>
            <a:ext cx="256058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En interaction d'équipe</a:t>
            </a:r>
          </a:p>
        </p:txBody>
      </p:sp>
    </p:spTree>
    <p:extLst>
      <p:ext uri="{BB962C8B-B14F-4D97-AF65-F5344CB8AC3E}">
        <p14:creationId xmlns:p14="http://schemas.microsoft.com/office/powerpoint/2010/main" val="3238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3611878"/>
              </p:ext>
            </p:extLst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Collaborer au quotidien dans la classe. 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extLst>
              <p:ext uri="{D42A27DB-BD31-4B8C-83A1-F6EECF244321}">
                <p14:modId xmlns:p14="http://schemas.microsoft.com/office/powerpoint/2010/main" val="2780199976"/>
              </p:ext>
            </p:extLst>
          </p:nvPr>
        </p:nvSpPr>
        <p:spPr>
          <a:xfrm>
            <a:off x="3928241" y="1828600"/>
            <a:ext cx="5121166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fr-FR" sz="4000" dirty="0">
                <a:solidFill>
                  <a:schemeClr val="accent2"/>
                </a:solidFill>
                <a:latin typeface="Chalkboard SE" charset="0"/>
                <a:ea typeface="Chalkboard SE" charset="0"/>
                <a:cs typeface="Chalkboard SE" charset="0"/>
              </a:rPr>
              <a:t>Quand collaborer?</a:t>
            </a:r>
          </a:p>
        </p:txBody>
      </p:sp>
      <p:cxnSp>
        <p:nvCxnSpPr>
          <p:cNvPr id="10" name="Connecteur droit avec flèche 9"/>
          <p:cNvCxnSpPr>
            <a:stCxn id="8" idx="2"/>
          </p:cNvCxnSpPr>
          <p:nvPr/>
        </p:nvCxnSpPr>
        <p:spPr>
          <a:xfrm flipH="1">
            <a:off x="2270236" y="2536486"/>
            <a:ext cx="4218588" cy="108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8" idx="2"/>
          </p:cNvCxnSpPr>
          <p:nvPr/>
        </p:nvCxnSpPr>
        <p:spPr>
          <a:xfrm flipH="1">
            <a:off x="5544208" y="2536486"/>
            <a:ext cx="944616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</p:cNvCxnSpPr>
          <p:nvPr/>
        </p:nvCxnSpPr>
        <p:spPr>
          <a:xfrm>
            <a:off x="6488824" y="2536486"/>
            <a:ext cx="2670942" cy="120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14855" y="3862552"/>
            <a:ext cx="206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 d’une prise </a:t>
            </a:r>
            <a:r>
              <a:rPr lang="fr-FR"/>
              <a:t>de représentation</a:t>
            </a:r>
            <a:endParaRPr lang="fr-FR" dirty="0"/>
          </a:p>
        </p:txBody>
      </p:sp>
      <p:sp>
        <p:nvSpPr>
          <p:cNvPr id="24" name="ZoneTexte 23"/>
          <p:cNvSpPr txBox="1"/>
          <p:nvPr>
            <p:extLst>
              <p:ext uri="{D42A27DB-BD31-4B8C-83A1-F6EECF244321}">
                <p14:modId xmlns:p14="http://schemas.microsoft.com/office/powerpoint/2010/main" val="22368953"/>
              </p:ext>
            </p:extLst>
          </p:nvPr>
        </p:nvSpPr>
        <p:spPr>
          <a:xfrm>
            <a:off x="4398579" y="3988676"/>
            <a:ext cx="209024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Pour produire à plusieurs </a:t>
            </a:r>
          </a:p>
        </p:txBody>
      </p:sp>
      <p:sp>
        <p:nvSpPr>
          <p:cNvPr id="25" name="ZoneTexte 24"/>
          <p:cNvSpPr txBox="1"/>
          <p:nvPr>
            <p:extLst>
              <p:ext uri="{D42A27DB-BD31-4B8C-83A1-F6EECF244321}">
                <p14:modId xmlns:p14="http://schemas.microsoft.com/office/powerpoint/2010/main" val="4168279993"/>
              </p:ext>
            </p:extLst>
          </p:nvPr>
        </p:nvSpPr>
        <p:spPr>
          <a:xfrm>
            <a:off x="8207265" y="3862552"/>
            <a:ext cx="256058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dirty="0"/>
              <a:t>En tutorat / résolution de problèmes résistants </a:t>
            </a:r>
          </a:p>
        </p:txBody>
      </p:sp>
    </p:spTree>
    <p:extLst>
      <p:ext uri="{BB962C8B-B14F-4D97-AF65-F5344CB8AC3E}">
        <p14:creationId xmlns:p14="http://schemas.microsoft.com/office/powerpoint/2010/main" val="20270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775506131"/>
              </p:ext>
            </p:extLst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Pour collaborer au quotidien dans la classe. 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extLst>
              <p:ext uri="{D42A27DB-BD31-4B8C-83A1-F6EECF244321}">
                <p14:modId xmlns:p14="http://schemas.microsoft.com/office/powerpoint/2010/main" val="3686522825"/>
              </p:ext>
            </p:extLst>
          </p:nvPr>
        </p:nvSpPr>
        <p:spPr>
          <a:xfrm>
            <a:off x="3928241" y="1828600"/>
            <a:ext cx="5121166" cy="1323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fr-FR" sz="4000" dirty="0">
                <a:solidFill>
                  <a:schemeClr val="accent2"/>
                </a:solidFill>
                <a:latin typeface="Chalkboard SE" charset="0"/>
                <a:ea typeface="Chalkboard SE" charset="0"/>
                <a:cs typeface="Chalkboard SE" charset="0"/>
              </a:rPr>
              <a:t>Outils numériques proposés</a:t>
            </a: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52825"/>
            <a:ext cx="2743200" cy="88640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5675" y="4838700"/>
            <a:ext cx="1790700" cy="1419225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450" y="3552825"/>
            <a:ext cx="1876425" cy="1533525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00" y="5343525"/>
            <a:ext cx="1952625" cy="771525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86825" y="3695700"/>
            <a:ext cx="17621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7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014" y="365125"/>
            <a:ext cx="11085786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Chalkduster" charset="0"/>
                <a:ea typeface="Chalkduster" charset="0"/>
                <a:cs typeface="Chalkduster" charset="0"/>
              </a:rPr>
              <a:t>Mise en situation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610711" y="1832577"/>
            <a:ext cx="974308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Courier New" charset="0"/>
              <a:buChar char="o"/>
            </a:pPr>
            <a:endParaRPr lang="fr-FR" dirty="0"/>
          </a:p>
          <a:p>
            <a:pPr marL="285750" indent="-285750">
              <a:buFont typeface="Courier New" charset="0"/>
              <a:buChar char="o"/>
            </a:pPr>
            <a:r>
              <a:rPr lang="fr-FR" dirty="0"/>
              <a:t>Deux situations proposées sur la base d'un article à destination de Wikipédia:</a:t>
            </a:r>
          </a:p>
          <a:p>
            <a:endParaRPr lang="fr-FR" dirty="0"/>
          </a:p>
          <a:p>
            <a:r>
              <a:rPr lang="fr-FR" dirty="0"/>
              <a:t>- Ecrire un trace écrite de la conférence sur la pédagogie inversée.</a:t>
            </a:r>
          </a:p>
          <a:p>
            <a:endParaRPr lang="fr-FR" dirty="0"/>
          </a:p>
          <a:p>
            <a:r>
              <a:rPr lang="fr-FR" dirty="0"/>
              <a:t>- Ecrire un article sur les Universités du Numériques, leur sens et enjeux.</a:t>
            </a:r>
          </a:p>
          <a:p>
            <a:endParaRPr lang="fr-FR" dirty="0"/>
          </a:p>
          <a:p>
            <a:r>
              <a:rPr lang="fr-FR" dirty="0"/>
              <a:t>Ceci à la manière d'un "cadavre exquis" ou atelier "</a:t>
            </a:r>
            <a:r>
              <a:rPr lang="fr-FR" dirty="0" err="1"/>
              <a:t>grafiti</a:t>
            </a:r>
            <a:r>
              <a:rPr lang="fr-FR" dirty="0"/>
              <a:t>"  </a:t>
            </a:r>
          </a:p>
        </p:txBody>
      </p:sp>
    </p:spTree>
    <p:extLst>
      <p:ext uri="{BB962C8B-B14F-4D97-AF65-F5344CB8AC3E}">
        <p14:creationId xmlns:p14="http://schemas.microsoft.com/office/powerpoint/2010/main" val="52616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8122"/>
            <a:ext cx="1545021" cy="1559877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709613"/>
            <a:ext cx="10515600" cy="5583666"/>
          </a:xfrm>
        </p:spPr>
        <p:txBody>
          <a:bodyPr/>
          <a:lstStyle/>
          <a:p>
            <a:pPr algn="ctr"/>
            <a:r>
              <a:rPr lang="fr-FR" dirty="0">
                <a:latin typeface="Comic Sans MS"/>
              </a:rPr>
              <a:t>Retour sur l'atelier </a:t>
            </a:r>
            <a:br>
              <a:rPr lang="fr-FR" dirty="0">
                <a:latin typeface="Comic Sans MS"/>
              </a:rPr>
            </a:br>
            <a:r>
              <a:rPr lang="fr-FR" dirty="0">
                <a:solidFill>
                  <a:srgbClr val="000000"/>
                </a:solidFill>
                <a:latin typeface="Comic Sans MS"/>
              </a:rPr>
              <a:t>Conclusion</a:t>
            </a:r>
            <a:r>
              <a:rPr lang="fr-FR" dirty="0">
                <a:latin typeface="Comic Sans MS"/>
              </a:rPr>
              <a:t> avec la carte heuristique</a:t>
            </a:r>
            <a:br>
              <a:rPr lang="fr-FR" dirty="0">
                <a:latin typeface="Comic Sans MS"/>
              </a:rPr>
            </a:br>
            <a:br>
              <a:rPr lang="fr-FR" dirty="0">
                <a:latin typeface="Comic Sans MS"/>
              </a:rPr>
            </a:br>
            <a:r>
              <a:rPr lang="fr-FR" sz="3200" dirty="0">
                <a:solidFill>
                  <a:srgbClr val="000000"/>
                </a:solidFill>
                <a:latin typeface="Comic Sans MS"/>
              </a:rPr>
              <a:t>N'hésitez pas à aller sur </a:t>
            </a:r>
            <a:br>
              <a:rPr lang="fr-FR" sz="3200" dirty="0">
                <a:latin typeface="Comic Sans MS"/>
              </a:rPr>
            </a:br>
            <a:r>
              <a:rPr lang="fr-FR" sz="3200" dirty="0">
                <a:solidFill>
                  <a:srgbClr val="000000"/>
                </a:solidFill>
                <a:latin typeface="Comic Sans MS"/>
              </a:rPr>
              <a:t>les ateliers libres ROBOTS et TWICTEE</a:t>
            </a:r>
            <a:endParaRPr lang="fr-FR" dirty="0">
              <a:solidFill>
                <a:srgbClr val="00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75443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230</Words>
  <Application>Microsoft Office PowerPoint</Application>
  <PresentationFormat>Grand écran</PresentationFormat>
  <Paragraphs>57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Numérique pour collaborer</vt:lpstr>
      <vt:lpstr>Dès le départ</vt:lpstr>
      <vt:lpstr>Collaborer au quotidien dans la classe. </vt:lpstr>
      <vt:lpstr>Au quotidien dans la classe ? </vt:lpstr>
      <vt:lpstr>Collaborer au quotidien dans la classe. </vt:lpstr>
      <vt:lpstr>Collaborer au quotidien dans la classe. </vt:lpstr>
      <vt:lpstr>Pour collaborer au quotidien dans la classe. </vt:lpstr>
      <vt:lpstr>Mise en situation</vt:lpstr>
      <vt:lpstr>Retour sur l'atelier  Conclusion avec la carte heuristique  N'hésitez pas à aller sur  les ateliers libres ROBOTS et TWICTEE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</dc:title>
  <dc:creator>jocelyn maillat</dc:creator>
  <cp:lastModifiedBy>jocelyn maillat</cp:lastModifiedBy>
  <cp:revision>21</cp:revision>
  <dcterms:created xsi:type="dcterms:W3CDTF">2017-05-15T09:40:14Z</dcterms:created>
  <dcterms:modified xsi:type="dcterms:W3CDTF">2017-05-30T12:40:02Z</dcterms:modified>
</cp:coreProperties>
</file>