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5" r:id="rId2"/>
    <p:sldId id="279" r:id="rId3"/>
    <p:sldId id="280" r:id="rId4"/>
    <p:sldId id="281" r:id="rId5"/>
    <p:sldId id="283" r:id="rId6"/>
    <p:sldId id="284" r:id="rId7"/>
    <p:sldId id="276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263E"/>
    <a:srgbClr val="4345D0"/>
    <a:srgbClr val="FFF9F1"/>
    <a:srgbClr val="F1E8DB"/>
    <a:srgbClr val="6C6CD7"/>
    <a:srgbClr val="6C3E00"/>
    <a:srgbClr val="9D763D"/>
    <a:srgbClr val="D5BA93"/>
    <a:srgbClr val="F5C7CE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693" autoAdjust="0"/>
  </p:normalViewPr>
  <p:slideViewPr>
    <p:cSldViewPr snapToGrid="0">
      <p:cViewPr>
        <p:scale>
          <a:sx n="50" d="100"/>
          <a:sy n="50" d="100"/>
        </p:scale>
        <p:origin x="1910" y="5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C7D03-6872-40CD-BE40-6DCFB72D26BF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0729C-0A66-4027-9DE6-ED45A27B2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938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 projet du Conseil Régional qui souhaite revaloriser l’image de la région.</a:t>
            </a:r>
          </a:p>
          <a:p>
            <a:r>
              <a:rPr lang="fr-FR" dirty="0"/>
              <a:t>L’académie s’inscrit dans ce projet et souhaite qu’un maximum d’élèves profite de ce projet.</a:t>
            </a:r>
          </a:p>
          <a:p>
            <a:r>
              <a:rPr lang="fr-FR" dirty="0"/>
              <a:t>MILLENIUM est LE PROJET EAC de l’année 2026-2027 pour tous les élèves et étudiants de l’académie de l’école maternelle à l’université.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0729C-0A66-4027-9DE6-ED45A27B239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624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L’appel à projet devrait être en ligne au plus tard pour la rentrée.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0729C-0A66-4027-9DE6-ED45A27B239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609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Se référer à la fiche pour apporter des informations 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0729C-0A66-4027-9DE6-ED45A27B239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2177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Travail réalisé par les CPD EAC de l’académie.</a:t>
            </a:r>
          </a:p>
          <a:p>
            <a:r>
              <a:rPr lang="fr-FR" dirty="0"/>
              <a:t>Des ressources pour les écoles des 5 départements. </a:t>
            </a:r>
          </a:p>
          <a:p>
            <a:r>
              <a:rPr lang="fr-FR" dirty="0"/>
              <a:t>S’adresse aux élèves du C1 au C3. </a:t>
            </a:r>
          </a:p>
          <a:p>
            <a:r>
              <a:rPr lang="fr-FR" dirty="0"/>
              <a:t>Une même thématique pourra être traitée sur les 3 cycles avec des attentes différentes. </a:t>
            </a:r>
          </a:p>
          <a:p>
            <a:endParaRPr lang="fr-FR" dirty="0"/>
          </a:p>
          <a:p>
            <a:r>
              <a:rPr lang="fr-FR" dirty="0"/>
              <a:t>Visuel provisoire : le service communication du rectorat doit maquetter ce cahier. Il sera déposé sur Adage sur la page de l’appel à projet  ainsi que sur le site Millénium » du rectorat. Il sera également possible de le déposer sur les site PRIM de chaque département.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0729C-0A66-4027-9DE6-ED45A27B239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140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S’appuyer sur le contenu du cahier le présenter.</a:t>
            </a:r>
          </a:p>
          <a:p>
            <a:r>
              <a:rPr lang="fr-FR" dirty="0"/>
              <a:t>Objectifs : </a:t>
            </a:r>
          </a:p>
          <a:p>
            <a:r>
              <a:rPr lang="fr-FR" dirty="0"/>
              <a:t>Donner envie aux enseignants de construire des projets Millénium</a:t>
            </a:r>
          </a:p>
          <a:p>
            <a:r>
              <a:rPr lang="fr-FR" dirty="0"/>
              <a:t>Faciliter la construction de ces  projets</a:t>
            </a:r>
          </a:p>
          <a:p>
            <a:endParaRPr lang="fr-FR" dirty="0"/>
          </a:p>
          <a:p>
            <a:r>
              <a:rPr lang="fr-FR" dirty="0"/>
              <a:t>La dernière partie du </a:t>
            </a:r>
            <a:r>
              <a:rPr lang="fr-FR" dirty="0" err="1"/>
              <a:t>caher</a:t>
            </a:r>
            <a:r>
              <a:rPr lang="fr-FR" dirty="0"/>
              <a:t> peut encore évoluer : soit renvoi sur le site Millénium du rectorat, soit le document sera complété par les CPD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0729C-0A66-4027-9DE6-ED45A27B239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368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visuels du label sont en cours d’élaboration.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0729C-0A66-4027-9DE6-ED45A27B239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950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2A3E8-094E-CACF-05ED-2AA8F6E71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134FE7-100A-0D56-53E6-BBBFF407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409337-62A7-8D5E-242B-C16462137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2E5D63-9FF9-ACCC-FF73-2D96176C5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EE4450-1BFD-B3AA-8741-E7B32A516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06367A-67FD-9D1D-179E-6A4111C41780}"/>
              </a:ext>
            </a:extLst>
          </p:cNvPr>
          <p:cNvSpPr txBox="1"/>
          <p:nvPr userDrawn="1"/>
        </p:nvSpPr>
        <p:spPr>
          <a:xfrm>
            <a:off x="4941094" y="154175"/>
            <a:ext cx="69056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spc="150" dirty="0">
                <a:solidFill>
                  <a:srgbClr val="D6263E"/>
                </a:solidFill>
                <a:latin typeface="Marianne Light" panose="02000000000000000000" pitchFamily="50" charset="0"/>
              </a:rPr>
              <a:t>POUR LES ECOLES</a:t>
            </a:r>
          </a:p>
          <a:p>
            <a:pPr algn="r"/>
            <a:r>
              <a:rPr lang="fr-FR" sz="1600" spc="150" dirty="0">
                <a:solidFill>
                  <a:srgbClr val="D6263E"/>
                </a:solidFill>
                <a:latin typeface="Marianne Light" panose="02000000000000000000" pitchFamily="50" charset="0"/>
              </a:rPr>
              <a:t>MILLÉNIUM 2027 </a:t>
            </a:r>
          </a:p>
          <a:p>
            <a:pPr algn="r"/>
            <a:r>
              <a:rPr lang="fr-FR" sz="1600" spc="150" dirty="0">
                <a:solidFill>
                  <a:srgbClr val="D6263E"/>
                </a:solidFill>
                <a:latin typeface="Marianne Light" panose="02000000000000000000" pitchFamily="50" charset="0"/>
              </a:rPr>
              <a:t>ANNÉE EUROPÉENNE DES NORMANDS</a:t>
            </a:r>
          </a:p>
        </p:txBody>
      </p:sp>
    </p:spTree>
    <p:extLst>
      <p:ext uri="{BB962C8B-B14F-4D97-AF65-F5344CB8AC3E}">
        <p14:creationId xmlns:p14="http://schemas.microsoft.com/office/powerpoint/2010/main" val="393952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A8FFE1-E7D0-236F-12AB-680885E73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C3FC18-38DA-81D9-1197-38324FA1D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0FFD9B-DFF0-4E52-8818-3A076DEA0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38E670-46A1-F534-AF15-195A804C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96C984-B6B0-0307-A5FC-E3CBA9F24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08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1F3E4ED-B4EF-DDC4-9DDF-AAE0AA92F2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6A985C8-1EA7-1E3B-F346-A3BC5D265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A157B8-1322-7CDC-944E-ADA413E50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AA0C77-BF7E-EB07-FBF7-1EAD82606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8479E6-DF08-9FD3-602D-94D1F33FE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73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D977DD-8D2E-AA37-D0A9-B39721487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2DCA41-351A-6B78-0B71-4E97764B7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03FFAE-BAC3-BC6A-BFBA-B73777F2F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83221A-89AA-64F9-6CDB-8578BABA7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9D38C2-0BF6-D2CF-4B9D-3E892D27C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44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3A8A13-407B-37AC-0CF8-0E2FD02A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1A32AF0-41CD-F601-D9D1-497217FDD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C667B1-3DCD-3BBB-0853-F456D5590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7F7920-8DF6-DBC1-7E9D-522BBF511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33F444-E778-E912-C066-E3AB538FA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96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FD0BDB-CBD7-FFFD-9909-5EA710811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7C54AD-4E8A-EF39-07AC-BEF94B57D6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B7CE67-8D0D-1AF4-060C-48E7B23FA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24F970-E4BD-D136-A1B5-16D477428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A70FDE-3C1B-7EE1-378B-4E8DDC04A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E6C610-A003-F59E-5A0A-8A4581078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07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B3AD72-DD87-C348-3160-5029470F8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7F8B63-F781-E79C-3F39-D0A70C0C8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CBC1A0-7D99-D858-586A-16433D0DB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7A95DFF-5492-F849-C4E1-3A20F4FB2B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AEF53D1-8ADE-35BF-C907-B141CE2CC1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B11DE30-F4E4-D284-BAA3-EBCD87525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91F7B9D-B62E-65AC-F661-348BAC2D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E3F1CC2-717C-B458-C86A-536D2F23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46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98B71-15D2-EA21-B4F8-4497EBC38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5B9ABDF-F7E1-9B74-BCA5-CC69C0BB2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F9430D-5E79-E45C-3B3A-F798124F9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63EFA72-458B-C50A-5F93-1E09A8CE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04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4B9546B-FA57-1692-D6F1-248149D9C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DFC7D78-EAA2-2501-047E-CC1E216D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FD6DF4-3C92-ACEA-BFF9-35AA9790B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7391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44AB8-23C7-FD01-6657-BA2FA59C9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27FD87-8096-FBA7-7197-60C0A3B81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922A64-0E2A-7FF1-1E61-78584F800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05A1FBF-D882-48EE-6A5D-69CE1C157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665ED75-4EED-6E90-255F-724946A94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A8193D-68AE-7451-1DB6-614299516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51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88BA40-83EF-E164-B47F-90BCDE0C2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DB5BEEB-922A-0D01-CB07-E8DB2D7327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4DFD8EF-B89D-2640-9A90-993EBEFAC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AED943-B938-2E18-962A-BF02BCCA1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F6275B-69FA-D65A-4B1B-A55C2721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FD50B8-B612-8C0E-D064-CFD4A0A38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BC2F7D8-17D3-1D2F-A5CA-03526B362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FCA86D-1A69-A879-7844-83A6978E2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1997F5-FDAB-0EA2-B4DA-4002B0FF0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CFAD37-7057-45C6-856D-CF20CA56A669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5779C1-122D-4AE1-6953-1356FF7B3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2374D5-F792-D229-23AC-F216DFDD7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9E7B18-97B5-4048-83E7-D7F2AAEE934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29FC10-AA6E-2851-89CD-290DB1AFAA32}"/>
              </a:ext>
            </a:extLst>
          </p:cNvPr>
          <p:cNvSpPr/>
          <p:nvPr userDrawn="1"/>
        </p:nvSpPr>
        <p:spPr>
          <a:xfrm>
            <a:off x="-52086" y="-46299"/>
            <a:ext cx="12244086" cy="6904299"/>
          </a:xfrm>
          <a:prstGeom prst="rect">
            <a:avLst/>
          </a:prstGeom>
          <a:solidFill>
            <a:srgbClr val="FFF9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DC60E52-3F71-E0FD-CF6E-7B556F8009D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70" y="136525"/>
            <a:ext cx="2939970" cy="80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8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6.sv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5A4A212-B0D1-4893-0EFC-09CBAA57D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5" r="13765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100279E-8B7C-B36F-0084-B2216F97C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70" y="136525"/>
            <a:ext cx="2939970" cy="80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7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B40B269-9379-4053-4E89-6A6439EEF9CF}"/>
              </a:ext>
            </a:extLst>
          </p:cNvPr>
          <p:cNvSpPr txBox="1"/>
          <p:nvPr/>
        </p:nvSpPr>
        <p:spPr>
          <a:xfrm>
            <a:off x="1219200" y="1995715"/>
            <a:ext cx="10572750" cy="181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4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Comment, depuis 1000 ans, les Normands ont diffusé des savoirs, des techniques, des idées et des cultures à travers l’Europe ; </a:t>
            </a: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Comment un territoire a su s’ouvrir au monde tout en construisant une identité forte ; </a:t>
            </a: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Comment les échanges entre les peuples façonnent les sociétés d’hier et d’aujourd’hui.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D4A45A-CA2F-A5FF-8B22-CA6428054873}"/>
              </a:ext>
            </a:extLst>
          </p:cNvPr>
          <p:cNvSpPr/>
          <p:nvPr/>
        </p:nvSpPr>
        <p:spPr>
          <a:xfrm>
            <a:off x="612949" y="1476300"/>
            <a:ext cx="11179001" cy="542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i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Comprendre comment la Normandie a contribué à construire l’Europe</a:t>
            </a:r>
            <a:endParaRPr lang="fr-FR" sz="2800" i="1" dirty="0">
              <a:solidFill>
                <a:srgbClr val="4345D0"/>
              </a:solidFill>
              <a:latin typeface="Cormorant" pitchFamily="2" charset="0"/>
              <a:ea typeface="Cormorant" pitchFamily="2" charset="0"/>
              <a:cs typeface="Cormorant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93E9ED-89CA-5546-98F6-5C1171FD5AD1}"/>
              </a:ext>
            </a:extLst>
          </p:cNvPr>
          <p:cNvSpPr/>
          <p:nvPr/>
        </p:nvSpPr>
        <p:spPr>
          <a:xfrm>
            <a:off x="612949" y="4175574"/>
            <a:ext cx="11145663" cy="542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i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Un projet pour faire réfléchir les élèves à : :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E500958-5967-EDCE-1CAB-959A57B539CC}"/>
              </a:ext>
            </a:extLst>
          </p:cNvPr>
          <p:cNvSpPr txBox="1"/>
          <p:nvPr/>
        </p:nvSpPr>
        <p:spPr>
          <a:xfrm>
            <a:off x="1119188" y="4767807"/>
            <a:ext cx="10706098" cy="181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4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L’héritage normand dans les paysages, le patrimoine, les langues et les cultures européennes;</a:t>
            </a: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La circulation des hommes, des connaissances et des innovations depuis plus de 1000 ans;</a:t>
            </a: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La construction d’une citoyenneté européenne fondée sur le dialogue, la rencontre et le partage.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5F9A62E-8FA6-18B5-A653-135553840E85}"/>
              </a:ext>
            </a:extLst>
          </p:cNvPr>
          <p:cNvGrpSpPr/>
          <p:nvPr/>
        </p:nvGrpSpPr>
        <p:grpSpPr>
          <a:xfrm>
            <a:off x="-95459" y="1602993"/>
            <a:ext cx="640277" cy="289537"/>
            <a:chOff x="-95459" y="1602993"/>
            <a:chExt cx="640277" cy="289537"/>
          </a:xfrm>
        </p:grpSpPr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6F11E379-74D9-12B8-36D7-8108790C7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5281" y="1602993"/>
              <a:ext cx="289537" cy="289537"/>
            </a:xfrm>
            <a:prstGeom prst="rect">
              <a:avLst/>
            </a:prstGeom>
          </p:spPr>
        </p:pic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0553197E-378B-F446-9C8A-4F3B5736EED8}"/>
                </a:ext>
              </a:extLst>
            </p:cNvPr>
            <p:cNvCxnSpPr/>
            <p:nvPr/>
          </p:nvCxnSpPr>
          <p:spPr>
            <a:xfrm flipH="1">
              <a:off x="-95459" y="1747761"/>
              <a:ext cx="495508" cy="0"/>
            </a:xfrm>
            <a:prstGeom prst="line">
              <a:avLst/>
            </a:prstGeom>
            <a:ln>
              <a:solidFill>
                <a:srgbClr val="D6263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91DA83F0-23CC-45DB-C001-86A460B369C0}"/>
              </a:ext>
            </a:extLst>
          </p:cNvPr>
          <p:cNvGrpSpPr/>
          <p:nvPr/>
        </p:nvGrpSpPr>
        <p:grpSpPr>
          <a:xfrm>
            <a:off x="-95459" y="4302880"/>
            <a:ext cx="640277" cy="289537"/>
            <a:chOff x="-95459" y="1602993"/>
            <a:chExt cx="640277" cy="289537"/>
          </a:xfrm>
        </p:grpSpPr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092E5D3E-2433-D6C4-516C-64978C737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5281" y="1602993"/>
              <a:ext cx="289537" cy="289537"/>
            </a:xfrm>
            <a:prstGeom prst="rect">
              <a:avLst/>
            </a:prstGeom>
          </p:spPr>
        </p:pic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8BFB82A-1A39-51A9-8F2E-A36C92DD85C9}"/>
                </a:ext>
              </a:extLst>
            </p:cNvPr>
            <p:cNvCxnSpPr/>
            <p:nvPr/>
          </p:nvCxnSpPr>
          <p:spPr>
            <a:xfrm flipH="1">
              <a:off x="-95459" y="1747761"/>
              <a:ext cx="495508" cy="0"/>
            </a:xfrm>
            <a:prstGeom prst="line">
              <a:avLst/>
            </a:prstGeom>
            <a:ln>
              <a:solidFill>
                <a:srgbClr val="D6263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3726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B40B269-9379-4053-4E89-6A6439EEF9CF}"/>
              </a:ext>
            </a:extLst>
          </p:cNvPr>
          <p:cNvSpPr txBox="1"/>
          <p:nvPr/>
        </p:nvSpPr>
        <p:spPr>
          <a:xfrm>
            <a:off x="1217295" y="2906209"/>
            <a:ext cx="10572750" cy="2538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Dépôt des projets dans Adage (jusqu’au 2 novembre).</a:t>
            </a:r>
          </a:p>
          <a:p>
            <a:pPr marL="285750" indent="-285750">
              <a:lnSpc>
                <a:spcPct val="15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Une commission dans chaque DSDEN attribuera le label aux projets répondant critères.</a:t>
            </a:r>
          </a:p>
          <a:p>
            <a:pPr marL="285750" indent="-285750">
              <a:lnSpc>
                <a:spcPct val="15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Mise en œuvre des projets dans les écoles.</a:t>
            </a:r>
          </a:p>
          <a:p>
            <a:pPr marL="285750" indent="-285750">
              <a:lnSpc>
                <a:spcPct val="15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Dépôt des productions des écoles sur un plateforme dédiée.</a:t>
            </a:r>
          </a:p>
          <a:p>
            <a:pPr marL="285750" indent="-285750">
              <a:lnSpc>
                <a:spcPct val="15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Attribution de « coup de cœur » par une commission dans chaque DSDEN.</a:t>
            </a:r>
          </a:p>
          <a:p>
            <a:pPr marL="285750" indent="-285750">
              <a:lnSpc>
                <a:spcPct val="15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</a:rPr>
              <a:t>Valorisation des projets.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573888-67CC-3F46-6A04-74FD0BE8C171}"/>
              </a:ext>
            </a:extLst>
          </p:cNvPr>
          <p:cNvSpPr/>
          <p:nvPr/>
        </p:nvSpPr>
        <p:spPr>
          <a:xfrm>
            <a:off x="738554" y="2038338"/>
            <a:ext cx="9666515" cy="563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i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UN LABEL  « </a:t>
            </a:r>
            <a:r>
              <a:rPr lang="fr-FR" sz="2800" b="1" i="1" cap="all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é</a:t>
            </a:r>
            <a:r>
              <a:rPr lang="fr-FR" sz="2800" b="1" i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cole Millénium – 2027 Année européenne des normands »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792D0DD-ABFC-A695-324C-3BB4336252E1}"/>
              </a:ext>
            </a:extLst>
          </p:cNvPr>
          <p:cNvGrpSpPr/>
          <p:nvPr/>
        </p:nvGrpSpPr>
        <p:grpSpPr>
          <a:xfrm>
            <a:off x="-95459" y="2175327"/>
            <a:ext cx="640277" cy="289537"/>
            <a:chOff x="-95459" y="1602993"/>
            <a:chExt cx="640277" cy="289537"/>
          </a:xfrm>
        </p:grpSpPr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2F9C9D85-CDD2-F078-A458-09BD20AE6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5281" y="1602993"/>
              <a:ext cx="289537" cy="289537"/>
            </a:xfrm>
            <a:prstGeom prst="rect">
              <a:avLst/>
            </a:prstGeom>
          </p:spPr>
        </p:pic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34454C7E-6914-5D87-27D3-AEF62EBC729B}"/>
                </a:ext>
              </a:extLst>
            </p:cNvPr>
            <p:cNvCxnSpPr/>
            <p:nvPr/>
          </p:nvCxnSpPr>
          <p:spPr>
            <a:xfrm flipH="1">
              <a:off x="-95459" y="1747761"/>
              <a:ext cx="495508" cy="0"/>
            </a:xfrm>
            <a:prstGeom prst="line">
              <a:avLst/>
            </a:prstGeom>
            <a:ln>
              <a:solidFill>
                <a:srgbClr val="D6263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805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D4A45A-CA2F-A5FF-8B22-CA6428054873}"/>
              </a:ext>
            </a:extLst>
          </p:cNvPr>
          <p:cNvSpPr/>
          <p:nvPr/>
        </p:nvSpPr>
        <p:spPr>
          <a:xfrm>
            <a:off x="4974432" y="2395321"/>
            <a:ext cx="6672263" cy="2396598"/>
          </a:xfrm>
          <a:prstGeom prst="rect">
            <a:avLst/>
          </a:prstGeom>
          <a:solidFill>
            <a:srgbClr val="4345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b="1" dirty="0">
              <a:solidFill>
                <a:schemeClr val="bg1"/>
              </a:solidFill>
              <a:latin typeface="Cormorant" pitchFamily="2" charset="0"/>
              <a:ea typeface="Cormorant" pitchFamily="2" charset="0"/>
              <a:cs typeface="Cormorant" pitchFamily="2" charset="0"/>
            </a:endParaRPr>
          </a:p>
          <a:p>
            <a:pPr algn="ctr"/>
            <a:r>
              <a:rPr lang="fr-FR" sz="3200" b="1" dirty="0">
                <a:solidFill>
                  <a:schemeClr val="bg1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Un appel à projet sur ADAGE accompagné d’une note synthétique pour gagner du temps.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F02CF1-3513-6AA6-A7B8-9D299B268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79750">
            <a:off x="500306" y="1987681"/>
            <a:ext cx="3422957" cy="48637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691C442-03FC-57C2-28A7-1F18F9D2D264}"/>
              </a:ext>
            </a:extLst>
          </p:cNvPr>
          <p:cNvSpPr/>
          <p:nvPr/>
        </p:nvSpPr>
        <p:spPr>
          <a:xfrm>
            <a:off x="4999454" y="4582364"/>
            <a:ext cx="6672263" cy="1510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En menant un projet Millenium, vous ne «</a:t>
            </a:r>
            <a:r>
              <a:rPr lang="fr-FR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Marianne" panose="02000000000000000000" pitchFamily="50" charset="0"/>
                <a:cs typeface="Marianne" panose="02000000000000000000" pitchFamily="50" charset="0"/>
              </a:rPr>
              <a:t> </a:t>
            </a:r>
            <a:r>
              <a:rPr lang="fr-FR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perdez</a:t>
            </a:r>
            <a:r>
              <a:rPr lang="fr-FR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Marianne" panose="02000000000000000000" pitchFamily="50" charset="0"/>
                <a:cs typeface="Marianne" panose="02000000000000000000" pitchFamily="50" charset="0"/>
              </a:rPr>
              <a:t> </a:t>
            </a:r>
            <a:r>
              <a:rPr lang="fr-FR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» pas de temps sur le programme, vous le réalisez autrement</a:t>
            </a:r>
            <a:r>
              <a:rPr lang="fr-FR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.</a:t>
            </a:r>
            <a:endParaRPr lang="fr-FR" i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Marianne" panose="02000000000000000000" pitchFamily="50" charset="0"/>
              <a:ea typeface="Marianne" panose="02000000000000000000" pitchFamily="50" charset="0"/>
              <a:cs typeface="Marianne" panose="02000000000000000000" pitchFamily="50" charset="0"/>
            </a:endParaRPr>
          </a:p>
        </p:txBody>
      </p:sp>
      <p:pic>
        <p:nvPicPr>
          <p:cNvPr id="17" name="Graphique 16">
            <a:extLst>
              <a:ext uri="{FF2B5EF4-FFF2-40B4-BE49-F238E27FC236}">
                <a16:creationId xmlns:a16="http://schemas.microsoft.com/office/drawing/2014/main" id="{3C480FD2-94E6-FCB8-4CB5-66186D0BC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78955" y="2605174"/>
            <a:ext cx="263215" cy="26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6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018158F-8B02-1F5B-DFF6-611E06EF1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69553">
            <a:off x="1083104" y="1932735"/>
            <a:ext cx="3585317" cy="5482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724810-E9A1-8921-63C1-12680D8B9F92}"/>
              </a:ext>
            </a:extLst>
          </p:cNvPr>
          <p:cNvSpPr/>
          <p:nvPr/>
        </p:nvSpPr>
        <p:spPr>
          <a:xfrm>
            <a:off x="5240265" y="1752926"/>
            <a:ext cx="6672263" cy="2865373"/>
          </a:xfrm>
          <a:prstGeom prst="rect">
            <a:avLst/>
          </a:prstGeom>
          <a:solidFill>
            <a:srgbClr val="4345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b="1" dirty="0">
              <a:solidFill>
                <a:schemeClr val="bg1"/>
              </a:solidFill>
              <a:latin typeface="Cormorant" pitchFamily="2" charset="0"/>
              <a:ea typeface="Cormorant" pitchFamily="2" charset="0"/>
              <a:cs typeface="Cormorant" pitchFamily="2" charset="0"/>
            </a:endParaRPr>
          </a:p>
          <a:p>
            <a:pPr algn="ctr"/>
            <a:r>
              <a:rPr lang="fr-FR" sz="4000" b="1" dirty="0">
                <a:solidFill>
                  <a:schemeClr val="bg1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Une boite à outils</a:t>
            </a:r>
          </a:p>
          <a:p>
            <a:pPr algn="ctr"/>
            <a:endParaRPr lang="fr-FR" sz="3200" b="1" dirty="0">
              <a:solidFill>
                <a:schemeClr val="bg1"/>
              </a:solidFill>
              <a:latin typeface="Cormorant" pitchFamily="2" charset="0"/>
              <a:ea typeface="Cormorant" pitchFamily="2" charset="0"/>
              <a:cs typeface="Cormorant" pitchFamily="2" charset="0"/>
            </a:endParaRPr>
          </a:p>
          <a:p>
            <a:pPr algn="ctr"/>
            <a:r>
              <a:rPr lang="fr-FR" sz="2400" dirty="0">
                <a:solidFill>
                  <a:schemeClr val="bg1"/>
                </a:solidFill>
                <a:latin typeface="Marianne" panose="02000000000000000000" pitchFamily="50" charset="0"/>
              </a:rPr>
              <a:t>Un cahier de pistes pédagogiques et culturelles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0DBB5E0C-118A-8E42-324F-BC607F2BE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4788" y="1962779"/>
            <a:ext cx="263215" cy="26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08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DD52D3E-F92B-7650-9418-77CE228416F9}"/>
              </a:ext>
            </a:extLst>
          </p:cNvPr>
          <p:cNvSpPr/>
          <p:nvPr/>
        </p:nvSpPr>
        <p:spPr>
          <a:xfrm>
            <a:off x="4770121" y="1336058"/>
            <a:ext cx="7375062" cy="5157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Des propositions de productions / finalisations/restitutions</a:t>
            </a:r>
          </a:p>
          <a:p>
            <a:endParaRPr lang="fr-FR" b="1" dirty="0">
              <a:solidFill>
                <a:srgbClr val="D6263E"/>
              </a:solidFill>
              <a:latin typeface="Cormorant" pitchFamily="2" charset="0"/>
              <a:ea typeface="Cormorant" pitchFamily="2" charset="0"/>
              <a:cs typeface="Cormorant" pitchFamily="2" charset="0"/>
            </a:endParaRPr>
          </a:p>
          <a:p>
            <a:r>
              <a:rPr lang="fr-FR" sz="2400" b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9 thématiques : </a:t>
            </a:r>
          </a:p>
          <a:p>
            <a:pPr marL="800100" lvl="1" indent="-3429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 Light" panose="02000000000000000000" pitchFamily="50" charset="0"/>
              </a:rPr>
              <a:t>Une Normandie européenne avant l’heure </a:t>
            </a:r>
          </a:p>
          <a:p>
            <a:pPr marL="800100" lvl="1" indent="-3429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 Light" panose="02000000000000000000" pitchFamily="50" charset="0"/>
              </a:rPr>
              <a:t>Une Normandie terre d’inspiration artistique universelle</a:t>
            </a:r>
          </a:p>
          <a:p>
            <a:pPr marL="800100" lvl="1" indent="-3429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 Light" panose="02000000000000000000" pitchFamily="50" charset="0"/>
              </a:rPr>
              <a:t>Une Normandie terre d’excellence scientifique,…</a:t>
            </a:r>
          </a:p>
          <a:p>
            <a:pPr marL="800100" lvl="1" indent="-3429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 Light" panose="02000000000000000000" pitchFamily="50" charset="0"/>
              </a:rPr>
              <a:t>Une Normandie entre mémoire et innovation …</a:t>
            </a:r>
          </a:p>
          <a:p>
            <a:pPr marL="800100" lvl="1" indent="-3429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 Light" panose="02000000000000000000" pitchFamily="50" charset="0"/>
              </a:rPr>
              <a:t>Une Normandie maritime ouverte sur le monde</a:t>
            </a:r>
          </a:p>
          <a:p>
            <a:pPr marL="800100" lvl="1" indent="-3429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 Light" panose="02000000000000000000" pitchFamily="50" charset="0"/>
              </a:rPr>
              <a:t>Une Normandie à l’identité gastronomique forte</a:t>
            </a:r>
          </a:p>
          <a:p>
            <a:pPr marL="800100" lvl="1" indent="-3429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 Light" panose="02000000000000000000" pitchFamily="50" charset="0"/>
              </a:rPr>
              <a:t>Une Normandie paysage</a:t>
            </a:r>
          </a:p>
          <a:p>
            <a:pPr marL="800100" lvl="1" indent="-3429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 Light" panose="02000000000000000000" pitchFamily="50" charset="0"/>
              </a:rPr>
              <a:t>Une Normandie terre de l’imaginaire</a:t>
            </a:r>
          </a:p>
          <a:p>
            <a:pPr marL="800100" lvl="1" indent="-342900"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Marianne Light" panose="02000000000000000000" pitchFamily="50" charset="0"/>
              </a:rPr>
              <a:t>Une Normandie Bâtisseuse qui construit le monde</a:t>
            </a:r>
          </a:p>
          <a:p>
            <a:endParaRPr lang="fr-FR" dirty="0">
              <a:solidFill>
                <a:srgbClr val="D6263E"/>
              </a:solidFill>
              <a:latin typeface="Marianne Light" panose="02000000000000000000" pitchFamily="50" charset="0"/>
            </a:endParaRPr>
          </a:p>
          <a:p>
            <a:r>
              <a:rPr lang="fr-FR" b="1" i="1" dirty="0">
                <a:solidFill>
                  <a:srgbClr val="D6263E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                      </a:t>
            </a:r>
            <a:r>
              <a:rPr lang="fr-FR" b="1" i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Si vous manquez encore d’inspiration, un site dédié.</a:t>
            </a:r>
            <a:br>
              <a:rPr lang="fr-FR" b="1" i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</a:br>
            <a:r>
              <a:rPr lang="fr-FR" b="1" i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	     Les CPD et CPC sont à votre écoute.</a:t>
            </a:r>
            <a:endParaRPr lang="fr-FR" sz="1600" i="1" dirty="0">
              <a:solidFill>
                <a:srgbClr val="4345D0"/>
              </a:solidFill>
              <a:latin typeface="Cormorant" pitchFamily="2" charset="0"/>
              <a:ea typeface="Cormorant" pitchFamily="2" charset="0"/>
              <a:cs typeface="Cormorant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018158F-8B02-1F5B-DFF6-611E06EF1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69553">
            <a:off x="817978" y="1859734"/>
            <a:ext cx="3585317" cy="5482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24355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B2B20-C1F5-3EB2-E08D-C4348354B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92638"/>
            <a:ext cx="10972800" cy="1325563"/>
          </a:xfrm>
        </p:spPr>
        <p:txBody>
          <a:bodyPr>
            <a:normAutofit/>
          </a:bodyPr>
          <a:lstStyle/>
          <a:p>
            <a:r>
              <a:rPr lang="fr-FR" sz="2800" b="1" i="1" dirty="0">
                <a:solidFill>
                  <a:srgbClr val="4345D0"/>
                </a:solidFill>
                <a:latin typeface="Cormorant" pitchFamily="2" charset="0"/>
                <a:ea typeface="Cormorant" pitchFamily="2" charset="0"/>
                <a:cs typeface="Cormorant" pitchFamily="2" charset="0"/>
              </a:rPr>
              <a:t>Eléments de la charte graphique de l’académie pour donner une identité forte au projet Millénium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5F8C24-CC8A-B186-EECE-41022146BF57}"/>
              </a:ext>
            </a:extLst>
          </p:cNvPr>
          <p:cNvSpPr/>
          <p:nvPr/>
        </p:nvSpPr>
        <p:spPr>
          <a:xfrm>
            <a:off x="-429071" y="3756664"/>
            <a:ext cx="5018434" cy="699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Logo typographique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F672B3-B92E-C9D5-408D-293398BC7C6F}"/>
              </a:ext>
            </a:extLst>
          </p:cNvPr>
          <p:cNvSpPr/>
          <p:nvPr/>
        </p:nvSpPr>
        <p:spPr>
          <a:xfrm>
            <a:off x="6989179" y="3786833"/>
            <a:ext cx="5018434" cy="699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Logo Académie de Normandie + Millenium</a:t>
            </a:r>
            <a:endParaRPr lang="fr-FR" sz="1600" i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Marianne" panose="02000000000000000000" pitchFamily="50" charset="0"/>
              <a:ea typeface="Marianne" panose="02000000000000000000" pitchFamily="50" charset="0"/>
              <a:cs typeface="Marianne" panose="02000000000000000000" pitchFamily="50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09AD60-DC5A-AC40-EC11-8F5DD177B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47" y="2805300"/>
            <a:ext cx="2201981" cy="10278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7A6F8F7-63F9-D548-1AFB-6E4BCB5BE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9592" y="2928157"/>
            <a:ext cx="3157608" cy="782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0757C668-BD6A-4694-19FE-1B11A368B6A3}"/>
              </a:ext>
            </a:extLst>
          </p:cNvPr>
          <p:cNvGrpSpPr/>
          <p:nvPr/>
        </p:nvGrpSpPr>
        <p:grpSpPr>
          <a:xfrm>
            <a:off x="-125939" y="1592958"/>
            <a:ext cx="640277" cy="289537"/>
            <a:chOff x="-95459" y="1602993"/>
            <a:chExt cx="640277" cy="289537"/>
          </a:xfrm>
        </p:grpSpPr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B0AF247A-6A78-84D4-200F-B58121050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5281" y="1602993"/>
              <a:ext cx="289537" cy="289537"/>
            </a:xfrm>
            <a:prstGeom prst="rect">
              <a:avLst/>
            </a:prstGeom>
          </p:spPr>
        </p:pic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72F77C48-E07D-4782-D3CA-BF155220E0B1}"/>
                </a:ext>
              </a:extLst>
            </p:cNvPr>
            <p:cNvCxnSpPr/>
            <p:nvPr/>
          </p:nvCxnSpPr>
          <p:spPr>
            <a:xfrm flipH="1">
              <a:off x="-95459" y="1747761"/>
              <a:ext cx="495508" cy="0"/>
            </a:xfrm>
            <a:prstGeom prst="line">
              <a:avLst/>
            </a:prstGeom>
            <a:ln>
              <a:solidFill>
                <a:srgbClr val="D6263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70E62B0-CEE2-B17C-C5C4-3E3D850FCA88}"/>
              </a:ext>
            </a:extLst>
          </p:cNvPr>
          <p:cNvSpPr/>
          <p:nvPr/>
        </p:nvSpPr>
        <p:spPr>
          <a:xfrm>
            <a:off x="3586783" y="5623099"/>
            <a:ext cx="5018434" cy="699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Polices d’écritures :</a:t>
            </a:r>
            <a:b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</a:br>
            <a:r>
              <a:rPr lang="fr-FR" sz="16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Cormorant</a:t>
            </a:r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 (titre) et Marianne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60B734-815F-8C48-4C3C-13ED0859CE68}"/>
              </a:ext>
            </a:extLst>
          </p:cNvPr>
          <p:cNvSpPr/>
          <p:nvPr/>
        </p:nvSpPr>
        <p:spPr>
          <a:xfrm>
            <a:off x="697218" y="4859797"/>
            <a:ext cx="5398782" cy="699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>
                <a:solidFill>
                  <a:srgbClr val="D6263E"/>
                </a:solidFill>
                <a:effectLst/>
                <a:latin typeface="Cormorant" pitchFamily="2" charset="0"/>
                <a:ea typeface="Cormorant" pitchFamily="2" charset="0"/>
                <a:cs typeface="Cormorant" pitchFamily="2" charset="0"/>
              </a:rPr>
              <a:t>Cormorant</a:t>
            </a:r>
            <a:r>
              <a:rPr lang="fr-FR" sz="2400" dirty="0">
                <a:solidFill>
                  <a:srgbClr val="D6263E"/>
                </a:solidFill>
                <a:effectLst/>
                <a:latin typeface="Cormorant" pitchFamily="2" charset="0"/>
                <a:ea typeface="Cormorant" pitchFamily="2" charset="0"/>
                <a:cs typeface="Cormorant" pitchFamily="2" charset="0"/>
              </a:rPr>
              <a:t> | 123456789 ABCDEFGHIJKLMNOPQRSTUVWXYZ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83D556-5899-48ED-77CD-7660CDE3DE06}"/>
              </a:ext>
            </a:extLst>
          </p:cNvPr>
          <p:cNvSpPr/>
          <p:nvPr/>
        </p:nvSpPr>
        <p:spPr>
          <a:xfrm>
            <a:off x="6012735" y="4859797"/>
            <a:ext cx="5398782" cy="699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D6263E"/>
                </a:solidFill>
                <a:effectLst/>
                <a:latin typeface="Marianne Variable" pitchFamily="2" charset="0"/>
                <a:ea typeface="Cormorant" pitchFamily="2" charset="0"/>
                <a:cs typeface="Cormorant" pitchFamily="2" charset="0"/>
              </a:rPr>
              <a:t>Marianne | 123456789 ABCDEFGHIJKLMNOPQRSTUVWXYZ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2EC4A2-6730-DD56-D159-0BDBFEA3D90B}"/>
              </a:ext>
            </a:extLst>
          </p:cNvPr>
          <p:cNvSpPr/>
          <p:nvPr/>
        </p:nvSpPr>
        <p:spPr>
          <a:xfrm>
            <a:off x="2901158" y="3756664"/>
            <a:ext cx="5018434" cy="699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arianne" panose="02000000000000000000" pitchFamily="50" charset="0"/>
                <a:ea typeface="Marianne" panose="02000000000000000000" pitchFamily="50" charset="0"/>
                <a:cs typeface="Marianne" panose="02000000000000000000" pitchFamily="50" charset="0"/>
              </a:rPr>
              <a:t>Puce diamant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26209A4-3B63-28C2-25EF-16179FB9911D}"/>
              </a:ext>
            </a:extLst>
          </p:cNvPr>
          <p:cNvGrpSpPr/>
          <p:nvPr/>
        </p:nvGrpSpPr>
        <p:grpSpPr>
          <a:xfrm>
            <a:off x="4586746" y="3218688"/>
            <a:ext cx="1517382" cy="419862"/>
            <a:chOff x="4586746" y="3218688"/>
            <a:chExt cx="1517382" cy="419862"/>
          </a:xfrm>
        </p:grpSpPr>
        <p:pic>
          <p:nvPicPr>
            <p:cNvPr id="21" name="Graphique 20">
              <a:extLst>
                <a:ext uri="{FF2B5EF4-FFF2-40B4-BE49-F238E27FC236}">
                  <a16:creationId xmlns:a16="http://schemas.microsoft.com/office/drawing/2014/main" id="{E6A86576-602D-6F3C-AD9A-08FD9D881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586746" y="3219450"/>
              <a:ext cx="419100" cy="419100"/>
            </a:xfrm>
            <a:prstGeom prst="rect">
              <a:avLst/>
            </a:prstGeom>
          </p:spPr>
        </p:pic>
        <p:pic>
          <p:nvPicPr>
            <p:cNvPr id="22" name="Graphique 21">
              <a:extLst>
                <a:ext uri="{FF2B5EF4-FFF2-40B4-BE49-F238E27FC236}">
                  <a16:creationId xmlns:a16="http://schemas.microsoft.com/office/drawing/2014/main" id="{C80EFD94-538A-7441-B73F-BF9099DF5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135887" y="3218688"/>
              <a:ext cx="419100" cy="419100"/>
            </a:xfrm>
            <a:prstGeom prst="rect">
              <a:avLst/>
            </a:prstGeom>
          </p:spPr>
        </p:pic>
        <p:pic>
          <p:nvPicPr>
            <p:cNvPr id="23" name="Graphique 22">
              <a:extLst>
                <a:ext uri="{FF2B5EF4-FFF2-40B4-BE49-F238E27FC236}">
                  <a16:creationId xmlns:a16="http://schemas.microsoft.com/office/drawing/2014/main" id="{F0E81723-FA26-A894-4FB2-B76751C8E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85028" y="3218688"/>
              <a:ext cx="419100" cy="419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36981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2490</TotalTime>
  <Words>602</Words>
  <Application>Microsoft Office PowerPoint</Application>
  <PresentationFormat>Grand écran</PresentationFormat>
  <Paragraphs>67</Paragraphs>
  <Slides>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Cormorant</vt:lpstr>
      <vt:lpstr>Marianne</vt:lpstr>
      <vt:lpstr>Marianne Light</vt:lpstr>
      <vt:lpstr>Marianne Variable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Eléments de la charte graphique de l’académie pour donner une identité forte au projet Millénium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Lemancel Jean-Philippe</dc:creator>
  <cp:lastModifiedBy>Schmitt Thomas</cp:lastModifiedBy>
  <cp:revision>17</cp:revision>
  <dcterms:created xsi:type="dcterms:W3CDTF">2026-04-26T16:28:43Z</dcterms:created>
  <dcterms:modified xsi:type="dcterms:W3CDTF">2026-06-26T13:57:30Z</dcterms:modified>
</cp:coreProperties>
</file>