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68" r:id="rId4"/>
    <p:sldId id="257" r:id="rId5"/>
    <p:sldId id="258" r:id="rId6"/>
    <p:sldId id="262" r:id="rId7"/>
    <p:sldId id="264" r:id="rId8"/>
    <p:sldId id="259" r:id="rId9"/>
    <p:sldId id="265" r:id="rId10"/>
    <p:sldId id="266" r:id="rId11"/>
    <p:sldId id="260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AA7F3-DED0-4A26-92C0-351CEF180329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D0F16-510C-44C3-A4A0-12283751DB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75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D0F16-510C-44C3-A4A0-12283751DBD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54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8F7E-FFF5-4255-AB06-467A5C966C58}" type="datetimeFigureOut">
              <a:rPr lang="fr-FR" smtClean="0"/>
              <a:pPr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8C13F-F5C3-4FD2-8344-AE6CE96A5D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Balle au capitaine en CP CE1 CE2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363272" cy="1800200"/>
          </a:xfrm>
        </p:spPr>
        <p:txBody>
          <a:bodyPr>
            <a:normAutofit/>
          </a:bodyPr>
          <a:lstStyle/>
          <a:p>
            <a:r>
              <a:rPr lang="fr-FR" dirty="0" smtClean="0">
                <a:sym typeface="Wingdings" pitchFamily="2" charset="2"/>
              </a:rPr>
              <a:t>En ATTAQUE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Quand je suis porteur de balle ?</a:t>
            </a:r>
          </a:p>
          <a:p>
            <a:pPr>
              <a:buFont typeface="Wingdings"/>
              <a:buChar char="à"/>
            </a:pPr>
            <a:r>
              <a:rPr lang="fr-FR" sz="2800" dirty="0" smtClean="0">
                <a:sym typeface="Wingdings" pitchFamily="2" charset="2"/>
              </a:rPr>
              <a:t>Quand je suis partenaire du porteur de balle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57332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1340768"/>
            <a:ext cx="79208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800" dirty="0" smtClean="0"/>
              <a:t>Principes d’actions </a:t>
            </a:r>
            <a:r>
              <a:rPr lang="fr-FR" sz="2800" dirty="0" smtClean="0">
                <a:sym typeface="Wingdings" pitchFamily="2" charset="2"/>
              </a:rPr>
              <a:t> :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Comment agir, à tout moment, pour être « utile » à son équipe ?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450912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ym typeface="Wingdings" pitchFamily="2" charset="2"/>
              </a:rPr>
              <a:t>   </a:t>
            </a:r>
            <a:r>
              <a:rPr lang="fr-FR" sz="3200" dirty="0" smtClean="0">
                <a:sym typeface="Wingdings" pitchFamily="2" charset="2"/>
              </a:rPr>
              <a:t>En DEFENSE ?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520" y="1412776"/>
            <a:ext cx="8496944" cy="4680520"/>
            <a:chOff x="5716" y="1973"/>
            <a:chExt cx="4682" cy="21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-56" y="163"/>
              <a:chExt cx="6299" cy="2939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-56" y="163"/>
                <a:ext cx="6299" cy="2939"/>
                <a:chOff x="-56" y="163"/>
                <a:chExt cx="6299" cy="2939"/>
              </a:xfrm>
            </p:grpSpPr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574" y="163"/>
                  <a:ext cx="566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>
                  <a:off x="-56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614" y="163"/>
                <a:ext cx="629" cy="293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flipH="1">
              <a:off x="6311" y="3687"/>
              <a:ext cx="208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 flipH="1">
              <a:off x="9982" y="2390"/>
              <a:ext cx="208" cy="206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flipH="1">
              <a:off x="8213" y="3638"/>
              <a:ext cx="208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flipH="1">
              <a:off x="7898" y="3284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5820" y="2807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flipH="1">
              <a:off x="8942" y="3638"/>
              <a:ext cx="207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flipH="1">
              <a:off x="6589" y="3519"/>
              <a:ext cx="206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 flipH="1">
              <a:off x="7382" y="2746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flipH="1">
              <a:off x="8173" y="2173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203848" y="357301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12372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Mon équipe n’a pas la balle </a:t>
            </a:r>
            <a:r>
              <a:rPr lang="fr-FR" sz="2400" b="1" dirty="0" smtClean="0">
                <a:sym typeface="Wingdings" pitchFamily="2" charset="2"/>
              </a:rPr>
              <a:t> Je suis  DEFENSEUR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79512" y="6021288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Je vois que 1 va  passer à son capitaine puisque « l’espace est libre »... </a:t>
            </a:r>
            <a:br>
              <a:rPr lang="fr-FR" sz="2000" b="1" dirty="0" smtClean="0"/>
            </a:br>
            <a:r>
              <a:rPr lang="fr-FR" sz="2000" b="1" dirty="0" smtClean="0"/>
              <a:t> Je me place très vite devant lui pour le gêner et essayer d’empêcher  la passe.</a:t>
            </a:r>
            <a:endParaRPr lang="fr-FR" sz="20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2411760" y="148478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 votre avis,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851920" y="32849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123728" y="50131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grpSp>
        <p:nvGrpSpPr>
          <p:cNvPr id="5" name="Groupe 35"/>
          <p:cNvGrpSpPr/>
          <p:nvPr/>
        </p:nvGrpSpPr>
        <p:grpSpPr>
          <a:xfrm>
            <a:off x="1835696" y="2276872"/>
            <a:ext cx="648072" cy="936103"/>
            <a:chOff x="5364088" y="836712"/>
            <a:chExt cx="664221" cy="1009101"/>
          </a:xfrm>
        </p:grpSpPr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11111E-6 -1.23959E-6 L 0.06702 0.12072 " pathEditMode="relative" rAng="0" ptsTypes="AA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/>
      <p:bldP spid="28" grpId="0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39552" y="3717032"/>
            <a:ext cx="1728192" cy="2377253"/>
            <a:chOff x="5364088" y="836712"/>
            <a:chExt cx="664221" cy="100910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1835696" y="1484784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Au cours d’un match, c’est plus compliqué que sur cette animation ...</a:t>
            </a:r>
          </a:p>
          <a:p>
            <a:r>
              <a:rPr lang="fr-FR" sz="2400" b="1" dirty="0" smtClean="0"/>
              <a:t>car tout le monde peut se déplacer à tout moment ,</a:t>
            </a:r>
          </a:p>
          <a:p>
            <a:r>
              <a:rPr lang="fr-FR" sz="2400" b="1" dirty="0" smtClean="0"/>
              <a:t>et il faut regarder vite ce qui se passe...</a:t>
            </a:r>
            <a:br>
              <a:rPr lang="fr-FR" sz="2400" b="1" dirty="0" smtClean="0"/>
            </a:br>
            <a:r>
              <a:rPr lang="fr-FR" sz="2400" b="1" dirty="0" smtClean="0"/>
              <a:t> et prendre vite une décision !</a:t>
            </a:r>
            <a:endParaRPr lang="fr-FR" sz="2400" b="1" dirty="0"/>
          </a:p>
        </p:txBody>
      </p:sp>
      <p:sp>
        <p:nvSpPr>
          <p:cNvPr id="8" name="Bulle ronde 7"/>
          <p:cNvSpPr/>
          <p:nvPr/>
        </p:nvSpPr>
        <p:spPr>
          <a:xfrm>
            <a:off x="1331640" y="692696"/>
            <a:ext cx="7560840" cy="3384376"/>
          </a:xfrm>
          <a:prstGeom prst="wedgeEllipseCallout">
            <a:avLst>
              <a:gd name="adj1" fmla="val -42659"/>
              <a:gd name="adj2" fmla="val 61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520" y="1412776"/>
            <a:ext cx="8496944" cy="4680520"/>
            <a:chOff x="5716" y="1973"/>
            <a:chExt cx="4682" cy="218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-56" y="163"/>
              <a:chExt cx="6299" cy="2939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-56" y="163"/>
                <a:ext cx="6299" cy="2939"/>
                <a:chOff x="-56" y="163"/>
                <a:chExt cx="6299" cy="2939"/>
              </a:xfrm>
            </p:grpSpPr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574" y="163"/>
                  <a:ext cx="566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>
                  <a:off x="-56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614" y="163"/>
                <a:ext cx="629" cy="293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flipH="1">
              <a:off x="6340" y="3009"/>
              <a:ext cx="208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 flipH="1">
              <a:off x="9982" y="2390"/>
              <a:ext cx="208" cy="206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5820" y="2807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flipH="1">
              <a:off x="6589" y="3519"/>
              <a:ext cx="206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flipH="1">
              <a:off x="8173" y="2173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23528" y="6021288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/>
          </a:p>
        </p:txBody>
      </p:sp>
      <p:grpSp>
        <p:nvGrpSpPr>
          <p:cNvPr id="5" name="Groupe 35"/>
          <p:cNvGrpSpPr/>
          <p:nvPr/>
        </p:nvGrpSpPr>
        <p:grpSpPr>
          <a:xfrm>
            <a:off x="2051720" y="3068960"/>
            <a:ext cx="648072" cy="936103"/>
            <a:chOff x="5364088" y="836712"/>
            <a:chExt cx="664221" cy="1009101"/>
          </a:xfrm>
        </p:grpSpPr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755576" y="188640"/>
            <a:ext cx="7488832" cy="1477328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r>
              <a:rPr lang="fr-FR" u="sng" dirty="0" smtClean="0"/>
              <a:t>Exemple d’une action de jeu </a:t>
            </a:r>
            <a:r>
              <a:rPr lang="fr-FR" dirty="0" smtClean="0"/>
              <a:t>: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 1/ J’intercepte la balle et devient attaquant...</a:t>
            </a:r>
            <a:br>
              <a:rPr lang="fr-FR" b="1" dirty="0" smtClean="0"/>
            </a:br>
            <a:r>
              <a:rPr lang="fr-FR" b="1" dirty="0" smtClean="0"/>
              <a:t>2/ Je passe à un partenaire</a:t>
            </a:r>
          </a:p>
          <a:p>
            <a:r>
              <a:rPr lang="fr-FR" b="1" dirty="0" smtClean="0"/>
              <a:t>3/ Je vais dans un espace libre vers l’avant et reçois la balle d’un partenaire </a:t>
            </a:r>
          </a:p>
          <a:p>
            <a:r>
              <a:rPr lang="fr-FR" b="1" dirty="0" smtClean="0"/>
              <a:t>4/ Je passe au capitaine pour marquer ...</a:t>
            </a:r>
            <a:endParaRPr lang="fr-FR" b="1" dirty="0"/>
          </a:p>
        </p:txBody>
      </p:sp>
      <p:sp>
        <p:nvSpPr>
          <p:cNvPr id="39" name="AutoShape 16"/>
          <p:cNvSpPr>
            <a:spLocks noChangeArrowheads="1"/>
          </p:cNvSpPr>
          <p:nvPr/>
        </p:nvSpPr>
        <p:spPr bwMode="auto">
          <a:xfrm flipH="1">
            <a:off x="3419872" y="3068960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AutoShape 16"/>
          <p:cNvSpPr>
            <a:spLocks noChangeArrowheads="1"/>
          </p:cNvSpPr>
          <p:nvPr/>
        </p:nvSpPr>
        <p:spPr bwMode="auto">
          <a:xfrm flipH="1">
            <a:off x="5076056" y="4797152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AutoShape 16"/>
          <p:cNvSpPr>
            <a:spLocks noChangeArrowheads="1"/>
          </p:cNvSpPr>
          <p:nvPr/>
        </p:nvSpPr>
        <p:spPr bwMode="auto">
          <a:xfrm flipH="1">
            <a:off x="6084168" y="4941168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275856" y="342900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179512" y="4293096"/>
            <a:ext cx="16561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 – J’intercepte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627784" y="5445224"/>
            <a:ext cx="12961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2 – Je Passe 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051720" y="1988840"/>
            <a:ext cx="230425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3 – Je vais vers l’avant et reçois la balle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292080" y="1916832"/>
            <a:ext cx="25922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4 – Je passe au capitaine</a:t>
            </a:r>
            <a:endParaRPr lang="fr-FR" dirty="0"/>
          </a:p>
        </p:txBody>
      </p:sp>
      <p:sp>
        <p:nvSpPr>
          <p:cNvPr id="33" name="Bulle ronde 32"/>
          <p:cNvSpPr/>
          <p:nvPr/>
        </p:nvSpPr>
        <p:spPr>
          <a:xfrm>
            <a:off x="5220072" y="4005064"/>
            <a:ext cx="3600400" cy="1872208"/>
          </a:xfrm>
          <a:prstGeom prst="wedgeEllipseCallout">
            <a:avLst>
              <a:gd name="adj1" fmla="val -46844"/>
              <a:gd name="adj2" fmla="val -1081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292080" y="4221088"/>
            <a:ext cx="3491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Allez, « Bon match » !</a:t>
            </a:r>
          </a:p>
          <a:p>
            <a:pPr algn="ctr"/>
            <a:r>
              <a:rPr lang="fr-FR" dirty="0" smtClean="0"/>
              <a:t>Avec toujours à l’esprit :</a:t>
            </a:r>
          </a:p>
          <a:p>
            <a:pPr algn="ctr"/>
            <a:r>
              <a:rPr lang="fr-FR" b="1" i="1" dirty="0" smtClean="0">
                <a:sym typeface="Wingdings" pitchFamily="2" charset="2"/>
              </a:rPr>
              <a:t>Comment agir, à tout moment, pour être « utile » </a:t>
            </a:r>
            <a:r>
              <a:rPr lang="fr-FR" b="1" i="1" smtClean="0">
                <a:sym typeface="Wingdings" pitchFamily="2" charset="2"/>
              </a:rPr>
              <a:t>à son </a:t>
            </a:r>
            <a:r>
              <a:rPr lang="fr-FR" b="1" i="1" dirty="0" smtClean="0">
                <a:sym typeface="Wingdings" pitchFamily="2" charset="2"/>
              </a:rPr>
              <a:t>équipe </a:t>
            </a:r>
            <a:r>
              <a:rPr lang="fr-FR" b="1" dirty="0" smtClean="0">
                <a:sym typeface="Wingdings" pitchFamily="2" charset="2"/>
              </a:rPr>
              <a:t>?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308304" y="638132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/>
              <a:t>CPD EPS 50 / 03 2012</a:t>
            </a:r>
            <a:endParaRPr lang="fr-FR" sz="900" dirty="0"/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 flipH="1">
            <a:off x="3563888" y="4797152"/>
            <a:ext cx="377481" cy="441276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9584E-6 L -0.00799 0.1364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6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6716E-6 L -0.11806 0.1679 " pathEditMode="relative" ptsTypes="AA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0313 0.06198 L -0.00468 0.13552 " pathEditMode="relative" ptsTypes="AA">
                                      <p:cBhvr>
                                        <p:cTn id="16" dur="9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11806 0.16805 L 0.0158 0.2312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3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6.11111E-6 -3.22849E-6 L -0.04739 -0.06291 " pathEditMode="relative" ptsTypes="AA">
                                      <p:cBhvr>
                                        <p:cTn id="22" dur="1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158 0.23127 L 0.23628 -0.0733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152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00798 0.13645 C 0.00486 0.0932 0.01806 0.05019 0.06979 0.01665 C 0.12153 -0.01688 0.26216 -0.05111 0.30243 -0.06498 C 0.34271 -0.07863 0.32674 -0.07261 0.31094 -0.0666 " pathEditMode="relative" rAng="0" ptsTypes="aaaA">
                                      <p:cBhvr>
                                        <p:cTn id="28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108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2.5E-6 -1.40611E-6 L 0.01094 -0.28399 " pathEditMode="relative" rAng="0" ptsTypes="AA">
                                      <p:cBhvr>
                                        <p:cTn id="30" dur="2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142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3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23628 -0.07331 L 0.49618 -0.146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37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40" grpId="0" animBg="1"/>
      <p:bldP spid="25" grpId="0" animBg="1"/>
      <p:bldP spid="25" grpId="1" animBg="1"/>
      <p:bldP spid="25" grpId="2" animBg="1"/>
      <p:bldP spid="25" grpId="3" animBg="1"/>
      <p:bldP spid="26" grpId="0" animBg="1"/>
      <p:bldP spid="27" grpId="0" animBg="1"/>
      <p:bldP spid="29" grpId="0" animBg="1"/>
      <p:bldP spid="32" grpId="0" animBg="1"/>
      <p:bldP spid="33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51520" y="1412776"/>
            <a:ext cx="8496944" cy="4680520"/>
            <a:chOff x="5716" y="1973"/>
            <a:chExt cx="4682" cy="218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3"/>
                <a:chExt cx="6299" cy="2939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-56" y="163"/>
                  <a:ext cx="6299" cy="2939"/>
                  <a:chOff x="-56" y="163"/>
                  <a:chExt cx="6299" cy="2939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3"/>
                    <a:ext cx="566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6340" y="3009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9982" y="2390"/>
                <a:ext cx="208" cy="206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8213" y="3638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8464" y="3274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8942" y="3638"/>
                <a:ext cx="207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8335" y="2679"/>
                <a:ext cx="206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7382" y="2881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8173" y="2173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6800" y="2450"/>
              <a:ext cx="366" cy="510"/>
              <a:chOff x="6800" y="2450"/>
              <a:chExt cx="366" cy="510"/>
            </a:xfrm>
          </p:grpSpPr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6882" y="2450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flipH="1" flipV="1">
                <a:off x="6800" y="2657"/>
                <a:ext cx="366" cy="30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915816" y="29249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331640" y="3326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Ici, c’est moi !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267744" y="764704"/>
            <a:ext cx="28803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851920" y="40466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J’ai la balle </a:t>
            </a:r>
            <a:r>
              <a:rPr lang="fr-FR" sz="2400" b="1" dirty="0" smtClean="0">
                <a:sym typeface="Wingdings" pitchFamily="2" charset="2"/>
              </a:rPr>
              <a:t> Je suis  ATTAQUANT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683568" y="609329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Partenaire bien placé devant ... </a:t>
            </a:r>
            <a:br>
              <a:rPr lang="fr-FR" sz="2000" b="1" dirty="0" smtClean="0"/>
            </a:br>
            <a:r>
              <a:rPr lang="fr-FR" sz="2000" b="1" dirty="0" smtClean="0"/>
              <a:t> Je passe à ce partenaire pour  rapprocher la balle de la zone du capitaine.</a:t>
            </a:r>
            <a:endParaRPr lang="fr-FR" sz="20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2627784" y="1556792"/>
            <a:ext cx="230425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suis attaquant ou défenseur ?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907704" y="364502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 votre avis,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017E-7 L 0.17118 -0.1047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4" grpId="0"/>
      <p:bldP spid="24" grpId="1"/>
      <p:bldP spid="27" grpId="0"/>
      <p:bldP spid="28" grpId="0"/>
      <p:bldP spid="29" grpId="0"/>
      <p:bldP spid="29" grpId="1"/>
      <p:bldP spid="32" grpId="0"/>
      <p:bldP spid="3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3528" y="1268760"/>
            <a:ext cx="8496944" cy="4680520"/>
            <a:chOff x="-56" y="163"/>
            <a:chExt cx="6299" cy="293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-56" y="163"/>
              <a:ext cx="6299" cy="2939"/>
              <a:chOff x="-56" y="163"/>
              <a:chExt cx="6299" cy="2939"/>
            </a:xfrm>
          </p:grpSpPr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74" y="163"/>
                <a:ext cx="5669" cy="293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-56" y="163"/>
                <a:ext cx="629" cy="293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614" y="163"/>
              <a:ext cx="629" cy="2939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33" name="AutoShape 9"/>
          <p:cNvSpPr>
            <a:spLocks noChangeArrowheads="1"/>
          </p:cNvSpPr>
          <p:nvPr/>
        </p:nvSpPr>
        <p:spPr bwMode="auto">
          <a:xfrm flipH="1">
            <a:off x="2051812" y="4077072"/>
            <a:ext cx="377481" cy="44341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flipH="1">
            <a:off x="7380312" y="2924944"/>
            <a:ext cx="377481" cy="445560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flipH="1">
            <a:off x="8100577" y="2421218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flipH="1">
            <a:off x="440260" y="3055283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flipH="1">
            <a:off x="7236727" y="4869654"/>
            <a:ext cx="375666" cy="445560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flipH="1">
            <a:off x="4284030" y="4004240"/>
            <a:ext cx="373851" cy="445560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flipH="1">
            <a:off x="5075287" y="2781093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 flipH="1">
            <a:off x="4572584" y="2564739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 flipH="1">
            <a:off x="6444208" y="2204864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" name="Groupe 23"/>
          <p:cNvGrpSpPr/>
          <p:nvPr/>
        </p:nvGrpSpPr>
        <p:grpSpPr>
          <a:xfrm>
            <a:off x="4499992" y="4653136"/>
            <a:ext cx="648072" cy="936103"/>
            <a:chOff x="5364088" y="836712"/>
            <a:chExt cx="664221" cy="1009101"/>
          </a:xfrm>
        </p:grpSpPr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3" name="Ellipse 32"/>
          <p:cNvSpPr/>
          <p:nvPr/>
        </p:nvSpPr>
        <p:spPr>
          <a:xfrm>
            <a:off x="2411760" y="429309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475656" y="465313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Mon partenaire me passe la balle,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Flèche gauche 31"/>
          <p:cNvSpPr/>
          <p:nvPr/>
        </p:nvSpPr>
        <p:spPr>
          <a:xfrm>
            <a:off x="6660232" y="4365104"/>
            <a:ext cx="432048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079104" y="476672"/>
            <a:ext cx="8064896" cy="707886"/>
          </a:xfrm>
          <a:prstGeom prst="rect">
            <a:avLst/>
          </a:prstGeom>
          <a:solidFill>
            <a:schemeClr val="bg1">
              <a:alpha val="18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Personne devant moi (pour l’instant)</a:t>
            </a:r>
          </a:p>
          <a:p>
            <a:r>
              <a:rPr lang="fr-FR" sz="2000" b="1" dirty="0" smtClean="0"/>
              <a:t>J’avance en courant pour  me rapprocher de  la zone du « capitaine ».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67544" y="21328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1115616" y="1412776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Comme un défenseur me touche à l’avant de mon corps , je suis « gelé » … je dois vite passer à un partenaire bien placé !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0 0 L 0.22847 0.12593 " pathEditMode="relative" ptsTypes="AA">
                                      <p:cBhvr>
                                        <p:cTn id="11" dur="1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532 L 0.19688 -0.12072 " pathEditMode="relative" rAng="0" ptsTypes="AA">
                                      <p:cBhvr>
                                        <p:cTn id="15" dur="1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6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48 0.12593 L 0.42518 0.01042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5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1875 -0.03241 L -0.02847 -0.11643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4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9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97 -0.02106 L 0.47257 -0.2625 " pathEditMode="relative" rAng="0" ptsTypes="AA">
                                      <p:cBhvr>
                                        <p:cTn id="30" dur="1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3" animBg="1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124744"/>
            <a:ext cx="8496944" cy="4680520"/>
            <a:chOff x="5716" y="1973"/>
            <a:chExt cx="4682" cy="21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3"/>
                <a:chExt cx="6299" cy="2939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-56" y="163"/>
                  <a:ext cx="6299" cy="2939"/>
                  <a:chOff x="-56" y="163"/>
                  <a:chExt cx="6299" cy="2939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3"/>
                    <a:ext cx="566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6708" y="3284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AutoShape 10"/>
              <p:cNvSpPr>
                <a:spLocks noChangeArrowheads="1"/>
              </p:cNvSpPr>
              <p:nvPr/>
            </p:nvSpPr>
            <p:spPr bwMode="auto">
              <a:xfrm flipH="1">
                <a:off x="9982" y="2390"/>
                <a:ext cx="208" cy="206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8213" y="3638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7700" y="368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8216" y="2343"/>
                <a:ext cx="207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7422" y="2645"/>
                <a:ext cx="206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7578" y="3128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9604" y="2074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6986" y="2444"/>
              <a:ext cx="366" cy="504"/>
              <a:chOff x="6986" y="2444"/>
              <a:chExt cx="366" cy="504"/>
            </a:xfrm>
          </p:grpSpPr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7065" y="2444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flipH="1" flipV="1">
                <a:off x="6986" y="2645"/>
                <a:ext cx="366" cy="30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915816" y="270892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187624" y="1196752"/>
            <a:ext cx="194421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 votre avis,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5536" y="580526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i="1" dirty="0" smtClean="0"/>
              <a:t>Partenaire placé devant  ?  Trop loin et je suis gêné par deux défenseurs !!!</a:t>
            </a:r>
            <a:br>
              <a:rPr lang="fr-FR" sz="2000" b="1" i="1" dirty="0" smtClean="0"/>
            </a:br>
            <a:r>
              <a:rPr lang="fr-FR" sz="2000" b="1" dirty="0" smtClean="0"/>
              <a:t> Passe au partenaire  placé derrière pour  conserver la  possession de la balle 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017E-7 L -0.05504 0.1783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4" grpId="0"/>
      <p:bldP spid="24" grpId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268760"/>
            <a:ext cx="8496944" cy="4680520"/>
            <a:chOff x="5716" y="1973"/>
            <a:chExt cx="4682" cy="21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3"/>
                <a:chExt cx="6299" cy="2939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-56" y="163"/>
                  <a:ext cx="6299" cy="2939"/>
                  <a:chOff x="-56" y="163"/>
                  <a:chExt cx="6299" cy="2939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3"/>
                    <a:ext cx="566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6708" y="3284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9485" y="3351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8692" y="358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9604" y="2847"/>
                <a:ext cx="207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7938" y="3250"/>
                <a:ext cx="206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8295" y="2679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8692" y="2780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8930" y="2107"/>
              <a:ext cx="366" cy="505"/>
              <a:chOff x="8930" y="2107"/>
              <a:chExt cx="366" cy="505"/>
            </a:xfrm>
          </p:grpSpPr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9009" y="21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flipH="1" flipV="1">
                <a:off x="8930" y="2309"/>
                <a:ext cx="366" cy="30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012160" y="213285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ourire 24"/>
          <p:cNvSpPr/>
          <p:nvPr/>
        </p:nvSpPr>
        <p:spPr>
          <a:xfrm>
            <a:off x="8244408" y="2276872"/>
            <a:ext cx="360040" cy="432048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3347864" y="1484784"/>
            <a:ext cx="194421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 votre avis,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83568" y="609329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Proche de la zone du « capitaine » et pas encore gêné par un défenseur... </a:t>
            </a:r>
            <a:br>
              <a:rPr lang="fr-FR" sz="2000" b="1" dirty="0" smtClean="0"/>
            </a:br>
            <a:r>
              <a:rPr lang="fr-FR" sz="2000" b="1" dirty="0" smtClean="0"/>
              <a:t> Je m’applique à passer au capitaine pour marquer.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2.6272E-6 L 0.2283 0.07354 " pathEditMode="relative" ptsTypes="AA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4" grpId="0"/>
      <p:bldP spid="24" grpId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268760"/>
            <a:ext cx="8496944" cy="4680520"/>
            <a:chOff x="5716" y="1973"/>
            <a:chExt cx="4682" cy="21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2"/>
                <a:chExt cx="6299" cy="2940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-56" y="162"/>
                  <a:ext cx="6299" cy="2940"/>
                  <a:chOff x="-56" y="162"/>
                  <a:chExt cx="6299" cy="2940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2"/>
                    <a:ext cx="5669" cy="2940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6708" y="3284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9485" y="3351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0041" y="284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9406" y="2847"/>
                <a:ext cx="207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8811" y="2578"/>
                <a:ext cx="206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8692" y="2780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6867" y="2444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627784" y="2636912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23"/>
          <p:cNvGrpSpPr/>
          <p:nvPr/>
        </p:nvGrpSpPr>
        <p:grpSpPr>
          <a:xfrm>
            <a:off x="3203848" y="3429000"/>
            <a:ext cx="648072" cy="936103"/>
            <a:chOff x="5364088" y="836712"/>
            <a:chExt cx="664221" cy="1009101"/>
          </a:xfrm>
        </p:grpSpPr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3779912" y="4077072"/>
            <a:ext cx="280831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Ici, Je suis attaquant ou défenseur ?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40466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C’est un joueur de mon équipe qui a la balle</a:t>
            </a:r>
            <a:br>
              <a:rPr lang="fr-FR" sz="2400" b="1" dirty="0" smtClean="0"/>
            </a:br>
            <a:r>
              <a:rPr lang="fr-FR" sz="2400" b="1" dirty="0" smtClean="0"/>
              <a:t> </a:t>
            </a:r>
            <a:r>
              <a:rPr lang="fr-FR" sz="2400" b="1" dirty="0" smtClean="0">
                <a:sym typeface="Wingdings" pitchFamily="2" charset="2"/>
              </a:rPr>
              <a:t> Je suis  ATTAQUANT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843808" y="465313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être utile à mon équipe ?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 flipH="1">
            <a:off x="3131625" y="2997446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39552" y="60212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Je viens dans un « espace libre » qui permet l’échange (à distance de passe)</a:t>
            </a:r>
            <a:br>
              <a:rPr lang="fr-FR" sz="2000" b="1" dirty="0" smtClean="0"/>
            </a:br>
            <a:r>
              <a:rPr lang="fr-FR" sz="2000" b="1" dirty="0" smtClean="0"/>
              <a:t> ainsi la balle se rapproche de la zone du « capitaine ».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5E-6 8.78816E-7 L 0.11025 -0.08372 " pathEditMode="relative" rAng="0" ptsTypes="AA">
                                      <p:cBhvr>
                                        <p:cTn id="32" dur="1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42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8.33333E-7 1.09158E-6 L -0.00469 -0.07424 " pathEditMode="relative" rAng="0" ptsTypes="AA">
                                      <p:cBhvr>
                                        <p:cTn id="34" dur="9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3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1 -0.02104 C 0.05608 -0.06059 0.08455 -0.09991 0.08959 -0.14107 C 0.09462 -0.18201 0.06268 -0.24537 0.05747 -0.26757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-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4" grpId="0"/>
      <p:bldP spid="24" grpId="1"/>
      <p:bldP spid="25" grpId="0"/>
      <p:bldP spid="28" grpId="0"/>
      <p:bldP spid="28" grpId="1"/>
      <p:bldP spid="32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268760"/>
            <a:ext cx="8496944" cy="4680520"/>
            <a:chOff x="5716" y="1973"/>
            <a:chExt cx="4682" cy="21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2"/>
                <a:chExt cx="6299" cy="2940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-56" y="162"/>
                  <a:ext cx="6299" cy="2940"/>
                  <a:chOff x="-56" y="162"/>
                  <a:chExt cx="6299" cy="2940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2"/>
                    <a:ext cx="5669" cy="2940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8335" y="3385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8335" y="2948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0041" y="284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8692" y="2780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6787" y="2444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123728" y="270892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23"/>
          <p:cNvGrpSpPr/>
          <p:nvPr/>
        </p:nvGrpSpPr>
        <p:grpSpPr>
          <a:xfrm>
            <a:off x="3203848" y="4005064"/>
            <a:ext cx="648072" cy="936103"/>
            <a:chOff x="5364088" y="836712"/>
            <a:chExt cx="664221" cy="1009101"/>
          </a:xfrm>
        </p:grpSpPr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1475656" y="501317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être utile à mon équipe ?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 flipH="1">
            <a:off x="3059832" y="2708920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23528" y="5842337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Je vois que le « porteur de balle » est bloqué !</a:t>
            </a:r>
          </a:p>
          <a:p>
            <a:r>
              <a:rPr lang="fr-FR" sz="2000" b="1" dirty="0" smtClean="0"/>
              <a:t>Je reviens vite en arrière pour permettre l’échange et  conserver la balle pour notre équipe.</a:t>
            </a:r>
            <a:endParaRPr lang="fr-FR" sz="2000" b="1" dirty="0"/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 flipH="1">
            <a:off x="2987824" y="2060848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auto">
          <a:xfrm flipH="1">
            <a:off x="2555776" y="2996952"/>
            <a:ext cx="375666" cy="443418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36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8094E-6 L -0.04723 0.1574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79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04718 L -0.23229 -0.04718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8" grpId="0"/>
      <p:bldP spid="28" grpId="1"/>
      <p:bldP spid="32" grpId="0" animBg="1"/>
      <p:bldP spid="34" grpId="0"/>
      <p:bldP spid="29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268760"/>
            <a:ext cx="8496944" cy="4680520"/>
            <a:chOff x="5716" y="1973"/>
            <a:chExt cx="4682" cy="21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5716" y="1973"/>
              <a:chExt cx="4682" cy="2185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5716" y="1973"/>
                <a:ext cx="4682" cy="2185"/>
                <a:chOff x="-56" y="163"/>
                <a:chExt cx="6299" cy="2939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-56" y="163"/>
                  <a:ext cx="6299" cy="2939"/>
                  <a:chOff x="-56" y="163"/>
                  <a:chExt cx="6299" cy="2939"/>
                </a:xfrm>
              </p:grpSpPr>
              <p:sp>
                <p:nvSpPr>
                  <p:cNvPr id="103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63"/>
                    <a:ext cx="566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03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-56" y="163"/>
                    <a:ext cx="629" cy="2939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5614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 flipH="1">
                <a:off x="6708" y="3284"/>
                <a:ext cx="208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 flipH="1">
                <a:off x="9485" y="3351"/>
                <a:ext cx="208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8692" y="3318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flipH="1">
                <a:off x="5820" y="2807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9406" y="2847"/>
                <a:ext cx="207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flipH="1">
                <a:off x="7938" y="3250"/>
                <a:ext cx="206" cy="208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8295" y="2679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CCFFFF"/>
              </a:solidFill>
              <a:ln w="936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8692" y="2780"/>
                <a:ext cx="207" cy="207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8771" y="2175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012160" y="213285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7956376" y="4221089"/>
            <a:ext cx="648072" cy="936103"/>
            <a:chOff x="5364088" y="836712"/>
            <a:chExt cx="664221" cy="1009101"/>
          </a:xfrm>
        </p:grpSpPr>
        <p:sp>
          <p:nvSpPr>
            <p:cNvPr id="26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4932040" y="46531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/>
              <a:t>Je suis capitaine !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4211960" y="52292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être utile à mon équipe ?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23528" y="5842337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000" b="1" dirty="0" smtClean="0"/>
              <a:t>Je vois que le « porteur de balle » est proche de la zone du « capitaine »</a:t>
            </a:r>
          </a:p>
          <a:p>
            <a:r>
              <a:rPr lang="fr-FR" sz="2000" b="1" dirty="0" smtClean="0"/>
              <a:t>Je me déplace vite  pour recevoir la balle et ainsi mon équipe va marquer !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6272E-6 L 0.19688 0.062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3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3728E-6 L -0.004 -0.25717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5" grpId="0"/>
      <p:bldP spid="25" grpId="1"/>
      <p:bldP spid="28" grpId="0"/>
      <p:bldP spid="28" grpId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1520" y="1412776"/>
            <a:ext cx="8496944" cy="4680520"/>
            <a:chOff x="5716" y="1973"/>
            <a:chExt cx="4682" cy="2185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5716" y="1973"/>
              <a:ext cx="4682" cy="2185"/>
              <a:chOff x="-56" y="163"/>
              <a:chExt cx="6299" cy="2939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-56" y="163"/>
                <a:ext cx="6299" cy="2939"/>
                <a:chOff x="-56" y="163"/>
                <a:chExt cx="6299" cy="2939"/>
              </a:xfrm>
            </p:grpSpPr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574" y="163"/>
                  <a:ext cx="566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>
                  <a:off x="-56" y="163"/>
                  <a:ext cx="629" cy="2939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614" y="163"/>
                <a:ext cx="629" cy="2939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flipH="1">
              <a:off x="6271" y="2981"/>
              <a:ext cx="208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 flipH="1">
              <a:off x="9982" y="2390"/>
              <a:ext cx="208" cy="206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flipH="1">
              <a:off x="8213" y="3638"/>
              <a:ext cx="208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flipH="1">
              <a:off x="7898" y="3284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5820" y="2807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flipH="1">
              <a:off x="8942" y="3638"/>
              <a:ext cx="207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flipH="1">
              <a:off x="6589" y="3519"/>
              <a:ext cx="206" cy="208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 flipH="1">
              <a:off x="7502" y="2746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CCFFFF"/>
            </a:solidFill>
            <a:ln w="936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flipH="1">
              <a:off x="8173" y="2173"/>
              <a:ext cx="207" cy="207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2843808" y="2708920"/>
            <a:ext cx="375666" cy="454128"/>
          </a:xfrm>
          <a:prstGeom prst="ellipse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491880" y="357301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851920" y="404664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Mon équipe n’a pas la balle </a:t>
            </a:r>
            <a:br>
              <a:rPr lang="fr-FR" sz="2400" b="1" dirty="0" smtClean="0"/>
            </a:br>
            <a:r>
              <a:rPr lang="fr-FR" sz="2400" b="1" dirty="0" smtClean="0"/>
              <a:t> </a:t>
            </a:r>
            <a:r>
              <a:rPr lang="fr-FR" sz="2400" b="1" dirty="0" smtClean="0">
                <a:sym typeface="Wingdings" pitchFamily="2" charset="2"/>
              </a:rPr>
              <a:t> Je suis  DEFENSEUR</a:t>
            </a:r>
            <a:endParaRPr lang="fr-FR" sz="24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23528" y="6021288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Je vois que 1 va passer à 2 ... </a:t>
            </a:r>
            <a:br>
              <a:rPr lang="fr-FR" sz="2000" b="1" dirty="0" smtClean="0"/>
            </a:br>
            <a:r>
              <a:rPr lang="fr-FR" sz="2000" b="1" dirty="0" smtClean="0"/>
              <a:t> J’essaie de prendre la balle  juste avant que la passe n’arrive à 2.</a:t>
            </a:r>
            <a:endParaRPr lang="fr-FR" sz="20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115616" y="2564904"/>
            <a:ext cx="230425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suis attaquant ou défenseur ?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259632" y="148478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 votre avis, je dois prendre quelle décision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851920" y="32849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123728" y="50131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grpSp>
        <p:nvGrpSpPr>
          <p:cNvPr id="36" name="Groupe 35"/>
          <p:cNvGrpSpPr/>
          <p:nvPr/>
        </p:nvGrpSpPr>
        <p:grpSpPr>
          <a:xfrm>
            <a:off x="2051720" y="3068960"/>
            <a:ext cx="648072" cy="936103"/>
            <a:chOff x="5364088" y="836712"/>
            <a:chExt cx="664221" cy="1009101"/>
          </a:xfrm>
        </p:grpSpPr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 flipH="1" flipV="1">
              <a:off x="5364088" y="1196752"/>
              <a:ext cx="664221" cy="6490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AutoShape 20"/>
            <p:cNvSpPr>
              <a:spLocks noChangeArrowheads="1"/>
            </p:cNvSpPr>
            <p:nvPr/>
          </p:nvSpPr>
          <p:spPr bwMode="auto">
            <a:xfrm flipH="1">
              <a:off x="5580112" y="836712"/>
              <a:ext cx="375666" cy="443418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14524E-6 L -0.10226 0.115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58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9584E-6 L -0.00799 0.1364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33" grpId="2" animBg="1"/>
      <p:bldP spid="27" grpId="0"/>
      <p:bldP spid="28" grpId="0"/>
      <p:bldP spid="29" grpId="0"/>
      <p:bldP spid="29" grpId="1"/>
      <p:bldP spid="32" grpId="0"/>
      <p:bldP spid="32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392</Words>
  <Application>Microsoft Office PowerPoint</Application>
  <PresentationFormat>Affichage à l'écran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Balle au capitaine en CP CE1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CPEPS</dc:creator>
  <cp:lastModifiedBy>CPEPS-MORTAIN</cp:lastModifiedBy>
  <cp:revision>84</cp:revision>
  <dcterms:created xsi:type="dcterms:W3CDTF">2012-01-05T14:46:14Z</dcterms:created>
  <dcterms:modified xsi:type="dcterms:W3CDTF">2017-12-14T13:42:56Z</dcterms:modified>
</cp:coreProperties>
</file>